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 id="2147484540" r:id="rId7"/>
    <p:sldMasterId id="2147484557" r:id="rId8"/>
    <p:sldMasterId id="2147484645" r:id="rId9"/>
    <p:sldMasterId id="2147484690" r:id="rId10"/>
  </p:sldMasterIdLst>
  <p:notesMasterIdLst>
    <p:notesMasterId r:id="rId43"/>
  </p:notesMasterIdLst>
  <p:handoutMasterIdLst>
    <p:handoutMasterId r:id="rId44"/>
  </p:handoutMasterIdLst>
  <p:sldIdLst>
    <p:sldId id="495" r:id="rId11"/>
    <p:sldId id="2378" r:id="rId12"/>
    <p:sldId id="540" r:id="rId13"/>
    <p:sldId id="545" r:id="rId14"/>
    <p:sldId id="509" r:id="rId15"/>
    <p:sldId id="542" r:id="rId16"/>
    <p:sldId id="543" r:id="rId17"/>
    <p:sldId id="544" r:id="rId18"/>
    <p:sldId id="2277" r:id="rId19"/>
    <p:sldId id="521" r:id="rId20"/>
    <p:sldId id="413" r:id="rId21"/>
    <p:sldId id="498" r:id="rId22"/>
    <p:sldId id="374" r:id="rId23"/>
    <p:sldId id="536" r:id="rId24"/>
    <p:sldId id="546" r:id="rId25"/>
    <p:sldId id="1749" r:id="rId26"/>
    <p:sldId id="1567" r:id="rId27"/>
    <p:sldId id="494" r:id="rId28"/>
    <p:sldId id="2281" r:id="rId29"/>
    <p:sldId id="496" r:id="rId30"/>
    <p:sldId id="547" r:id="rId31"/>
    <p:sldId id="358" r:id="rId32"/>
    <p:sldId id="2280" r:id="rId33"/>
    <p:sldId id="4335" r:id="rId34"/>
    <p:sldId id="4336" r:id="rId35"/>
    <p:sldId id="4337" r:id="rId36"/>
    <p:sldId id="4338" r:id="rId37"/>
    <p:sldId id="4340" r:id="rId38"/>
    <p:sldId id="4341" r:id="rId39"/>
    <p:sldId id="4342" r:id="rId40"/>
    <p:sldId id="4343" r:id="rId41"/>
    <p:sldId id="434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ple - Dark" id="{FD3DCCE1-4FC1-4C57-BF51-9F55AAF3629A}">
          <p14:sldIdLst>
            <p14:sldId id="495"/>
            <p14:sldId id="2378"/>
            <p14:sldId id="540"/>
            <p14:sldId id="545"/>
            <p14:sldId id="509"/>
            <p14:sldId id="542"/>
            <p14:sldId id="543"/>
            <p14:sldId id="544"/>
            <p14:sldId id="2277"/>
            <p14:sldId id="521"/>
            <p14:sldId id="413"/>
          </p14:sldIdLst>
        </p14:section>
        <p14:section name="Rehost" id="{4EDE8E97-DBE4-44C3-AC75-36E0061EF22C}">
          <p14:sldIdLst>
            <p14:sldId id="498"/>
            <p14:sldId id="374"/>
            <p14:sldId id="536"/>
          </p14:sldIdLst>
        </p14:section>
        <p14:section name="Refactor" id="{731431D6-75B5-4087-87F3-E001F09C985D}">
          <p14:sldIdLst>
            <p14:sldId id="546"/>
            <p14:sldId id="1749"/>
            <p14:sldId id="1567"/>
            <p14:sldId id="494"/>
            <p14:sldId id="2281"/>
            <p14:sldId id="496"/>
            <p14:sldId id="547"/>
          </p14:sldIdLst>
        </p14:section>
        <p14:section name="Containers" id="{1CF45E46-B742-472E-9926-9C6A778387F6}">
          <p14:sldIdLst>
            <p14:sldId id="358"/>
            <p14:sldId id="2280"/>
            <p14:sldId id="4335"/>
            <p14:sldId id="4336"/>
            <p14:sldId id="4337"/>
            <p14:sldId id="4338"/>
            <p14:sldId id="4340"/>
          </p14:sldIdLst>
        </p14:section>
        <p14:section name="Rebuild" id="{4D885A6F-8A5A-4CBC-8A42-8EBE80002E22}">
          <p14:sldIdLst>
            <p14:sldId id="4341"/>
            <p14:sldId id="4342"/>
            <p14:sldId id="4343"/>
            <p14:sldId id="4344"/>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14241"/>
    <a:srgbClr val="B4009E"/>
    <a:srgbClr val="0478D7"/>
    <a:srgbClr val="0359A0"/>
    <a:srgbClr val="95CFFF"/>
    <a:srgbClr val="797979"/>
    <a:srgbClr val="94D0FF"/>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ADE142-5B1D-423E-894C-45BF1A95B70D}" v="5" dt="2019-01-18T14:37:36.8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81033" autoAdjust="0"/>
  </p:normalViewPr>
  <p:slideViewPr>
    <p:cSldViewPr snapToGrid="0">
      <p:cViewPr varScale="1">
        <p:scale>
          <a:sx n="59" d="100"/>
          <a:sy n="59" d="100"/>
        </p:scale>
        <p:origin x="1313" y="27"/>
      </p:cViewPr>
      <p:guideLst>
        <p:guide orient="horz"/>
        <p:guide pos="3840"/>
      </p:guideLst>
    </p:cSldViewPr>
  </p:slid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ADAAD169-E8FE-40F7-87C5-B925DF86DDDF}">
      <dgm:prSet phldrT="[Text]"/>
      <dgm:spPr/>
      <dgm:t>
        <a:bodyPr/>
        <a:lstStyle/>
        <a:p>
          <a:r>
            <a:rPr lang="en-US"/>
            <a:t>Module 1</a:t>
          </a:r>
        </a:p>
      </dgm:t>
    </dgm:pt>
    <dgm:pt modelId="{905F4E48-06C4-41CE-B152-E36453F9DF47}" type="parTrans" cxnId="{AAAC99A6-06F3-4F98-A6A8-E991344E2660}">
      <dgm:prSet/>
      <dgm:spPr/>
      <dgm:t>
        <a:bodyPr/>
        <a:lstStyle/>
        <a:p>
          <a:endParaRPr lang="en-US"/>
        </a:p>
      </dgm:t>
    </dgm:pt>
    <dgm:pt modelId="{3B1BF3A0-CAFB-45A5-83CF-30378D2C28FC}" type="sibTrans" cxnId="{AAAC99A6-06F3-4F98-A6A8-E991344E2660}">
      <dgm:prSet/>
      <dgm:spPr/>
      <dgm:t>
        <a:bodyPr/>
        <a:lstStyle/>
        <a:p>
          <a:endParaRPr lang="en-US"/>
        </a:p>
      </dgm:t>
    </dgm:pt>
    <dgm:pt modelId="{C7F36310-BA7D-4188-8519-B58695BEA5ED}">
      <dgm:prSet phldrT="[Text]"/>
      <dgm:spPr/>
      <dgm:t>
        <a:bodyPr/>
        <a:lstStyle/>
        <a:p>
          <a:r>
            <a:rPr lang="en-US"/>
            <a:t>Module 2</a:t>
          </a:r>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68CADE32-5EDF-4EC4-B0BA-AD4A9AFE2D67}">
      <dgm:prSet phldrT="[Text]"/>
      <dgm:spPr/>
      <dgm:t>
        <a:bodyPr/>
        <a:lstStyle/>
        <a:p>
          <a:r>
            <a:rPr lang="en-US"/>
            <a:t>Module 3</a:t>
          </a:r>
        </a:p>
      </dgm:t>
    </dgm:pt>
    <dgm:pt modelId="{44B4BFB2-051F-4329-807F-FBAD461121CE}" type="parTrans" cxnId="{B451A325-EC66-4929-8CAB-0DFAEECDF1D8}">
      <dgm:prSet/>
      <dgm:spPr/>
      <dgm:t>
        <a:bodyPr/>
        <a:lstStyle/>
        <a:p>
          <a:endParaRPr lang="en-US"/>
        </a:p>
      </dgm:t>
    </dgm:pt>
    <dgm:pt modelId="{E91FD68A-834A-46BA-8F64-B5BBFCF01184}" type="sibTrans" cxnId="{B451A325-EC66-4929-8CAB-0DFAEECDF1D8}">
      <dgm:prSet/>
      <dgm:spPr/>
      <dgm:t>
        <a:bodyPr/>
        <a:lstStyle/>
        <a:p>
          <a:endParaRPr lang="en-US"/>
        </a:p>
      </dgm:t>
    </dgm:pt>
    <dgm:pt modelId="{9E670A3A-FB0B-43D4-97E7-18D810BAB357}">
      <dgm:prSet phldrT="[Text]" phldr="1"/>
      <dgm:spPr/>
      <dgm:t>
        <a:bodyPr/>
        <a:lstStyle/>
        <a:p>
          <a:endParaRPr lang="en-US"/>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561E6A65-6BD8-449B-8C43-A810A5FA4873}">
      <dgm:prSet phldrT="[Text]"/>
      <dgm:spPr/>
      <dgm:t>
        <a:bodyPr/>
        <a:lstStyle/>
        <a:p>
          <a:r>
            <a:rPr lang="en-US"/>
            <a:t>Module 5</a:t>
          </a:r>
        </a:p>
      </dgm:t>
    </dgm:pt>
    <dgm:pt modelId="{B19D5745-EC2C-4699-B795-31BF95562B4C}" type="parTrans" cxnId="{A1818BD1-20F7-4422-89A8-1B05C0D2D541}">
      <dgm:prSet/>
      <dgm:spPr/>
      <dgm:t>
        <a:bodyPr/>
        <a:lstStyle/>
        <a:p>
          <a:endParaRPr lang="en-US"/>
        </a:p>
      </dgm:t>
    </dgm:pt>
    <dgm:pt modelId="{88214EA5-1EF7-4EE9-992F-719172D206EC}" type="sibTrans" cxnId="{A1818BD1-20F7-4422-89A8-1B05C0D2D541}">
      <dgm:prSet/>
      <dgm:spPr/>
      <dgm:t>
        <a:bodyPr/>
        <a:lstStyle/>
        <a:p>
          <a:endParaRPr lang="en-US"/>
        </a:p>
      </dgm:t>
    </dgm:pt>
    <dgm:pt modelId="{2DFDE9BA-A87B-4E6E-A44F-F5B745F14344}">
      <dgm:prSet phldrT="[Text]"/>
      <dgm:spPr/>
      <dgm:t>
        <a:bodyPr/>
        <a:lstStyle/>
        <a:p>
          <a:r>
            <a:rPr lang="en-US"/>
            <a:t>Module 6</a:t>
          </a:r>
        </a:p>
      </dgm:t>
    </dgm:pt>
    <dgm:pt modelId="{2690A45E-4E32-4FA7-9A7A-D1771EEEDD3B}" type="parTrans" cxnId="{916ACCF9-E1BE-433F-926A-BC9CFCBE4D94}">
      <dgm:prSet/>
      <dgm:spPr/>
      <dgm:t>
        <a:bodyPr/>
        <a:lstStyle/>
        <a:p>
          <a:endParaRPr lang="en-US"/>
        </a:p>
      </dgm:t>
    </dgm:pt>
    <dgm:pt modelId="{027E4E32-5664-43F7-B524-C9581A5AAF10}" type="sibTrans" cxnId="{916ACCF9-E1BE-433F-926A-BC9CFCBE4D94}">
      <dgm:prSet/>
      <dgm:spPr/>
      <dgm:t>
        <a:bodyPr/>
        <a:lstStyle/>
        <a:p>
          <a:endParaRPr lang="en-US"/>
        </a:p>
      </dgm:t>
    </dgm:pt>
    <dgm:pt modelId="{ED6FDDF0-F304-4131-9D8F-F838BA556FA3}">
      <dgm:prSet phldrT="[Text]"/>
      <dgm:spPr/>
      <dgm:t>
        <a:bodyPr/>
        <a:lstStyle/>
        <a:p>
          <a:r>
            <a:rPr lang="en-US"/>
            <a:t>Module 4</a:t>
          </a:r>
        </a:p>
      </dgm:t>
    </dgm:pt>
    <dgm:pt modelId="{FB261FCE-C012-4B2A-98E2-3AA2B5E1225F}" type="parTrans" cxnId="{084A0F1B-2A72-4B76-896B-C82EF1C942A6}">
      <dgm:prSet/>
      <dgm:spPr/>
      <dgm:t>
        <a:bodyPr/>
        <a:lstStyle/>
        <a:p>
          <a:endParaRPr lang="en-US"/>
        </a:p>
      </dgm:t>
    </dgm:pt>
    <dgm:pt modelId="{1BEEF635-2D84-4A67-BE88-9B7CAB4E0A65}" type="sibTrans" cxnId="{084A0F1B-2A72-4B76-896B-C82EF1C942A6}">
      <dgm:prSet/>
      <dgm:spPr/>
      <dgm:t>
        <a:bodyPr/>
        <a:lstStyle/>
        <a:p>
          <a:endParaRPr lang="en-US"/>
        </a:p>
      </dgm:t>
    </dgm:pt>
    <dgm:pt modelId="{A0EE090E-9ADB-4155-81F3-16186262EDA1}">
      <dgm:prSet phldrT="[Text]"/>
      <dgm:spPr/>
      <dgm:t>
        <a:bodyPr/>
        <a:lstStyle/>
        <a:p>
          <a:r>
            <a:rPr lang="en-US"/>
            <a:t>Module 7</a:t>
          </a:r>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dgm:pt>
    <dgm:pt modelId="{114A94C1-E0F6-4E6A-881A-E0F8546BF0A4}" type="pres">
      <dgm:prSet presAssocID="{EF5485F2-BC57-48E4-BB84-7FE0880A4488}" presName="ParentSmallAccent" presStyleLbl="fgAcc1" presStyleIdx="0" presStyleCnt="2"/>
      <dgm:spPr/>
    </dgm:pt>
    <dgm:pt modelId="{388E5B24-9D21-4EDF-8E14-4482760131E1}" type="pres">
      <dgm:prSet presAssocID="{EF5485F2-BC57-48E4-BB84-7FE0880A4488}" presName="Parent" presStyleLbl="revTx" presStyleIdx="0" presStyleCnt="9">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A5871F3D-EBF3-4493-871A-8AB5D8DE5772}" type="pres">
      <dgm:prSet presAssocID="{ADAAD169-E8FE-40F7-87C5-B925DF86DDDF}" presName="childComposite" presStyleCnt="0">
        <dgm:presLayoutVars>
          <dgm:chMax val="0"/>
          <dgm:chPref val="0"/>
        </dgm:presLayoutVars>
      </dgm:prSet>
      <dgm:spPr/>
    </dgm:pt>
    <dgm:pt modelId="{DE6B2030-6F4F-4BEE-9FC4-AB6E6EA3CA73}" type="pres">
      <dgm:prSet presAssocID="{ADAAD169-E8FE-40F7-87C5-B925DF86DDDF}" presName="ChildAccent" presStyleLbl="solidFgAcc1" presStyleIdx="0" presStyleCnt="7"/>
      <dgm:spPr>
        <a:ln>
          <a:solidFill>
            <a:srgbClr val="EB3C00"/>
          </a:solidFill>
        </a:ln>
      </dgm:spPr>
    </dgm:pt>
    <dgm:pt modelId="{EFA4E031-2D99-4BA5-B628-18A91791095C}" type="pres">
      <dgm:prSet presAssocID="{ADAAD169-E8FE-40F7-87C5-B925DF86DDDF}" presName="Child" presStyleLbl="revTx" presStyleIdx="1" presStyleCnt="9">
        <dgm:presLayoutVars>
          <dgm:chMax val="0"/>
          <dgm:chPref val="0"/>
          <dgm:bulletEnabled val="1"/>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1" presStyleCnt="7"/>
      <dgm:spPr>
        <a:ln>
          <a:solidFill>
            <a:srgbClr val="EB3C00"/>
          </a:solidFill>
        </a:ln>
      </dgm:spPr>
    </dgm:pt>
    <dgm:pt modelId="{CB25BF6C-75C5-400C-94C6-F58AA818E797}" type="pres">
      <dgm:prSet presAssocID="{C7F36310-BA7D-4188-8519-B58695BEA5ED}" presName="Child" presStyleLbl="revTx" presStyleIdx="2" presStyleCnt="9">
        <dgm:presLayoutVars>
          <dgm:chMax val="0"/>
          <dgm:chPref val="0"/>
          <dgm:bulletEnabled val="1"/>
        </dgm:presLayoutVars>
      </dgm:prSet>
      <dgm:spPr/>
    </dgm:pt>
    <dgm:pt modelId="{5DABC290-9E27-4C3F-948A-B449BC131444}" type="pres">
      <dgm:prSet presAssocID="{68CADE32-5EDF-4EC4-B0BA-AD4A9AFE2D67}" presName="childComposite" presStyleCnt="0">
        <dgm:presLayoutVars>
          <dgm:chMax val="0"/>
          <dgm:chPref val="0"/>
        </dgm:presLayoutVars>
      </dgm:prSet>
      <dgm:spPr/>
    </dgm:pt>
    <dgm:pt modelId="{E08DC340-9CDF-4C57-B232-45A28FA30183}" type="pres">
      <dgm:prSet presAssocID="{68CADE32-5EDF-4EC4-B0BA-AD4A9AFE2D67}" presName="ChildAccent" presStyleLbl="solidFgAcc1" presStyleIdx="2" presStyleCnt="7"/>
      <dgm:spPr>
        <a:ln>
          <a:solidFill>
            <a:srgbClr val="EB3C00"/>
          </a:solidFill>
        </a:ln>
      </dgm:spPr>
    </dgm:pt>
    <dgm:pt modelId="{883751F0-A763-4A98-B7EF-74BF2E28D366}" type="pres">
      <dgm:prSet presAssocID="{68CADE32-5EDF-4EC4-B0BA-AD4A9AFE2D67}" presName="Child" presStyleLbl="revTx" presStyleIdx="3" presStyleCnt="9">
        <dgm:presLayoutVars>
          <dgm:chMax val="0"/>
          <dgm:chPref val="0"/>
          <dgm:bulletEnabled val="1"/>
        </dgm:presLayoutVars>
      </dgm:prSet>
      <dgm:spPr/>
    </dgm:pt>
    <dgm:pt modelId="{32A1F33E-B705-4288-A082-1EA2469C02AE}" type="pres">
      <dgm:prSet presAssocID="{ED6FDDF0-F304-4131-9D8F-F838BA556FA3}" presName="childComposite" presStyleCnt="0">
        <dgm:presLayoutVars>
          <dgm:chMax val="0"/>
          <dgm:chPref val="0"/>
        </dgm:presLayoutVars>
      </dgm:prSet>
      <dgm:spPr/>
    </dgm:pt>
    <dgm:pt modelId="{E08556E9-9A79-467A-9E8C-C997BBE60C1D}" type="pres">
      <dgm:prSet presAssocID="{ED6FDDF0-F304-4131-9D8F-F838BA556FA3}" presName="ChildAccent" presStyleLbl="solidFgAcc1" presStyleIdx="3" presStyleCnt="7"/>
      <dgm:spPr>
        <a:ln>
          <a:solidFill>
            <a:srgbClr val="EB3C00"/>
          </a:solidFill>
        </a:ln>
      </dgm:spPr>
    </dgm:pt>
    <dgm:pt modelId="{47D094FC-F32C-4860-AD52-EF11A7AAF8D2}" type="pres">
      <dgm:prSet presAssocID="{ED6FDDF0-F304-4131-9D8F-F838BA556FA3}" presName="Child" presStyleLbl="revTx" presStyleIdx="4" presStyleCnt="9">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dgm:pt>
    <dgm:pt modelId="{D9B030D2-0AE0-4C7C-8EC4-102A7607BAC0}" type="pres">
      <dgm:prSet presAssocID="{9E670A3A-FB0B-43D4-97E7-18D810BAB357}" presName="ParentSmallAccent" presStyleLbl="fgAcc1" presStyleIdx="1" presStyleCnt="2"/>
      <dgm:spPr/>
    </dgm:pt>
    <dgm:pt modelId="{5E08F349-3F8E-4493-8782-0CF14F3DACE6}" type="pres">
      <dgm:prSet presAssocID="{9E670A3A-FB0B-43D4-97E7-18D810BAB357}" presName="Parent" presStyleLbl="revTx" presStyleIdx="5" presStyleCnt="9">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28E74F9-0443-4F16-AE39-D4D3D452A0E9}" type="pres">
      <dgm:prSet presAssocID="{561E6A65-6BD8-449B-8C43-A810A5FA4873}" presName="childComposite" presStyleCnt="0">
        <dgm:presLayoutVars>
          <dgm:chMax val="0"/>
          <dgm:chPref val="0"/>
        </dgm:presLayoutVars>
      </dgm:prSet>
      <dgm:spPr/>
    </dgm:pt>
    <dgm:pt modelId="{FC056C55-3BC6-40A6-94F1-8B5F179390C7}" type="pres">
      <dgm:prSet presAssocID="{561E6A65-6BD8-449B-8C43-A810A5FA4873}" presName="ChildAccent" presStyleLbl="solidFgAcc1" presStyleIdx="4" presStyleCnt="7"/>
      <dgm:spPr>
        <a:ln>
          <a:solidFill>
            <a:srgbClr val="EB3C00"/>
          </a:solidFill>
        </a:ln>
      </dgm:spPr>
    </dgm:pt>
    <dgm:pt modelId="{74D8EBA0-0BF1-487F-AD15-AD22B85B9D49}" type="pres">
      <dgm:prSet presAssocID="{561E6A65-6BD8-449B-8C43-A810A5FA4873}" presName="Child" presStyleLbl="revTx" presStyleIdx="6" presStyleCnt="9">
        <dgm:presLayoutVars>
          <dgm:chMax val="0"/>
          <dgm:chPref val="0"/>
          <dgm:bulletEnabled val="1"/>
        </dgm:presLayoutVars>
      </dgm:prSet>
      <dgm:spPr/>
    </dgm:pt>
    <dgm:pt modelId="{448359C4-9E9A-4F9C-A264-607C48EB4843}" type="pres">
      <dgm:prSet presAssocID="{2DFDE9BA-A87B-4E6E-A44F-F5B745F14344}" presName="childComposite" presStyleCnt="0">
        <dgm:presLayoutVars>
          <dgm:chMax val="0"/>
          <dgm:chPref val="0"/>
        </dgm:presLayoutVars>
      </dgm:prSet>
      <dgm:spPr/>
    </dgm:pt>
    <dgm:pt modelId="{D869E2FF-6EAE-46C2-9BA6-BB9819DE7E3F}" type="pres">
      <dgm:prSet presAssocID="{2DFDE9BA-A87B-4E6E-A44F-F5B745F14344}" presName="ChildAccent" presStyleLbl="solidFgAcc1" presStyleIdx="5" presStyleCnt="7"/>
      <dgm:spPr>
        <a:ln>
          <a:solidFill>
            <a:srgbClr val="EB3C00"/>
          </a:solidFill>
        </a:ln>
      </dgm:spPr>
    </dgm:pt>
    <dgm:pt modelId="{9B323942-C9D5-471D-BB2A-41DC31E496C2}" type="pres">
      <dgm:prSet presAssocID="{2DFDE9BA-A87B-4E6E-A44F-F5B745F14344}" presName="Child" presStyleLbl="revTx" presStyleIdx="7" presStyleCnt="9">
        <dgm:presLayoutVars>
          <dgm:chMax val="0"/>
          <dgm:chPref val="0"/>
          <dgm:bulletEnabled val="1"/>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6" presStyleCnt="7"/>
      <dgm:spPr>
        <a:ln>
          <a:solidFill>
            <a:srgbClr val="EB3C00"/>
          </a:solidFill>
        </a:ln>
      </dgm:spPr>
    </dgm:pt>
    <dgm:pt modelId="{16E874C2-56B2-4828-A74A-02E16D3BBAC6}" type="pres">
      <dgm:prSet presAssocID="{A0EE090E-9ADB-4155-81F3-16186262EDA1}" presName="Child" presStyleLbl="revTx" presStyleIdx="8" presStyleCnt="9">
        <dgm:presLayoutVars>
          <dgm:chMax val="0"/>
          <dgm:chPref val="0"/>
          <dgm:bulletEnabled val="1"/>
        </dgm:presLayoutVars>
      </dgm:prSet>
      <dgm:spPr/>
    </dgm:pt>
  </dgm:ptLst>
  <dgm:cxnLst>
    <dgm:cxn modelId="{EBB97105-DB37-40B1-B24F-9C76525FDB26}" type="presOf" srcId="{ADAAD169-E8FE-40F7-87C5-B925DF86DDDF}" destId="{EFA4E031-2D99-4BA5-B628-18A91791095C}" srcOrd="0" destOrd="0" presId="urn:microsoft.com/office/officeart/2008/layout/SquareAccentList"/>
    <dgm:cxn modelId="{EFB0D505-DA0F-4C05-B8CC-7C6D9848CDF6}" srcId="{D05FB12A-9F78-496E-94DA-9D3AB4FEAE28}" destId="{EF5485F2-BC57-48E4-BB84-7FE0880A4488}" srcOrd="0" destOrd="0" parTransId="{FADCFF57-C3AB-4BB7-9762-6D4324CCEDB3}" sibTransId="{EC8F553A-F2DA-41EC-9227-F28DA7F70390}"/>
    <dgm:cxn modelId="{B88D8107-E4F6-4BF5-A805-223C75C6255C}" type="presOf" srcId="{EF5485F2-BC57-48E4-BB84-7FE0880A4488}" destId="{388E5B24-9D21-4EDF-8E14-4482760131E1}" srcOrd="0" destOrd="0" presId="urn:microsoft.com/office/officeart/2008/layout/SquareAccentList"/>
    <dgm:cxn modelId="{5CBC250A-038A-40E6-8543-1E08E599DA8C}" type="presOf" srcId="{561E6A65-6BD8-449B-8C43-A810A5FA4873}" destId="{74D8EBA0-0BF1-487F-AD15-AD22B85B9D49}" srcOrd="0" destOrd="0" presId="urn:microsoft.com/office/officeart/2008/layout/SquareAccentList"/>
    <dgm:cxn modelId="{084A0F1B-2A72-4B76-896B-C82EF1C942A6}" srcId="{EF5485F2-BC57-48E4-BB84-7FE0880A4488}" destId="{ED6FDDF0-F304-4131-9D8F-F838BA556FA3}" srcOrd="3" destOrd="0" parTransId="{FB261FCE-C012-4B2A-98E2-3AA2B5E1225F}" sibTransId="{1BEEF635-2D84-4A67-BE88-9B7CAB4E0A65}"/>
    <dgm:cxn modelId="{88D35D1E-B0D9-4A31-80C1-8DDCF217DC86}" type="presOf" srcId="{2DFDE9BA-A87B-4E6E-A44F-F5B745F14344}" destId="{9B323942-C9D5-471D-BB2A-41DC31E496C2}" srcOrd="0" destOrd="0" presId="urn:microsoft.com/office/officeart/2008/layout/SquareAccentList"/>
    <dgm:cxn modelId="{B451A325-EC66-4929-8CAB-0DFAEECDF1D8}" srcId="{EF5485F2-BC57-48E4-BB84-7FE0880A4488}" destId="{68CADE32-5EDF-4EC4-B0BA-AD4A9AFE2D67}" srcOrd="2" destOrd="0" parTransId="{44B4BFB2-051F-4329-807F-FBAD461121CE}" sibTransId="{E91FD68A-834A-46BA-8F64-B5BBFCF01184}"/>
    <dgm:cxn modelId="{B1CCA85D-3DB6-435F-96E6-66570706358A}" type="presOf" srcId="{9E670A3A-FB0B-43D4-97E7-18D810BAB357}" destId="{5E08F349-3F8E-4493-8782-0CF14F3DACE6}" srcOrd="0" destOrd="0" presId="urn:microsoft.com/office/officeart/2008/layout/SquareAccentList"/>
    <dgm:cxn modelId="{F8C58A61-A4E6-4A6B-BD00-EDB6EBD93E27}" type="presOf" srcId="{A0EE090E-9ADB-4155-81F3-16186262EDA1}" destId="{16E874C2-56B2-4828-A74A-02E16D3BBAC6}" srcOrd="0" destOrd="0" presId="urn:microsoft.com/office/officeart/2008/layout/SquareAccentList"/>
    <dgm:cxn modelId="{6B50C670-6A0C-4CB0-B01B-779DDB926531}" type="presOf" srcId="{C7F36310-BA7D-4188-8519-B58695BEA5ED}" destId="{CB25BF6C-75C5-400C-94C6-F58AA818E797}" srcOrd="0" destOrd="0" presId="urn:microsoft.com/office/officeart/2008/layout/SquareAccentList"/>
    <dgm:cxn modelId="{AAAC99A6-06F3-4F98-A6A8-E991344E2660}" srcId="{EF5485F2-BC57-48E4-BB84-7FE0880A4488}" destId="{ADAAD169-E8FE-40F7-87C5-B925DF86DDDF}" srcOrd="0" destOrd="0" parTransId="{905F4E48-06C4-41CE-B152-E36453F9DF47}" sibTransId="{3B1BF3A0-CAFB-45A5-83CF-30378D2C28FC}"/>
    <dgm:cxn modelId="{5F2218B1-8967-4B74-A2D4-4D78390DAFD1}" srcId="{9E670A3A-FB0B-43D4-97E7-18D810BAB357}" destId="{A0EE090E-9ADB-4155-81F3-16186262EDA1}" srcOrd="2" destOrd="0" parTransId="{BCFF4904-6290-4100-AD4A-B6836A40DB4B}" sibTransId="{0F2FE42B-3933-45E0-B34A-082CA2A1A55F}"/>
    <dgm:cxn modelId="{2F32A2B5-2B91-44CE-8AEE-019663E9868B}" type="presOf" srcId="{ED6FDDF0-F304-4131-9D8F-F838BA556FA3}" destId="{47D094FC-F32C-4860-AD52-EF11A7AAF8D2}" srcOrd="0" destOrd="0" presId="urn:microsoft.com/office/officeart/2008/layout/SquareAccentList"/>
    <dgm:cxn modelId="{B11465B7-A5B6-4FD1-985E-868B0EB29E85}" srcId="{D05FB12A-9F78-496E-94DA-9D3AB4FEAE28}" destId="{9E670A3A-FB0B-43D4-97E7-18D810BAB357}" srcOrd="1" destOrd="0" parTransId="{D709B0FD-39F1-4FA6-8909-09D5CC9C9C74}" sibTransId="{E295F662-33C0-4A99-A3E3-7DE86AFDAFE8}"/>
    <dgm:cxn modelId="{1B02ECBC-BCE7-44C9-8FF2-994A68ADE2B9}" type="presOf" srcId="{68CADE32-5EDF-4EC4-B0BA-AD4A9AFE2D67}" destId="{883751F0-A763-4A98-B7EF-74BF2E28D366}" srcOrd="0" destOrd="0" presId="urn:microsoft.com/office/officeart/2008/layout/SquareAccentList"/>
    <dgm:cxn modelId="{ACD413CE-32C1-4955-B00F-42013A0E798D}" type="presOf" srcId="{D05FB12A-9F78-496E-94DA-9D3AB4FEAE28}" destId="{91A48E83-4DF5-40CF-97C3-68822DA6C26F}" srcOrd="0" destOrd="0" presId="urn:microsoft.com/office/officeart/2008/layout/SquareAccentList"/>
    <dgm:cxn modelId="{A1818BD1-20F7-4422-89A8-1B05C0D2D541}" srcId="{9E670A3A-FB0B-43D4-97E7-18D810BAB357}" destId="{561E6A65-6BD8-449B-8C43-A810A5FA4873}" srcOrd="0" destOrd="0" parTransId="{B19D5745-EC2C-4699-B795-31BF95562B4C}" sibTransId="{88214EA5-1EF7-4EE9-992F-719172D206EC}"/>
    <dgm:cxn modelId="{E3BA8CE1-18E5-419A-9724-85AF857C29DA}" srcId="{EF5485F2-BC57-48E4-BB84-7FE0880A4488}" destId="{C7F36310-BA7D-4188-8519-B58695BEA5ED}" srcOrd="1" destOrd="0" parTransId="{712728A5-4AB5-4185-96FC-2C1EB33CC1F7}" sibTransId="{DBD127A4-591B-4669-BD63-76D9A543C578}"/>
    <dgm:cxn modelId="{916ACCF9-E1BE-433F-926A-BC9CFCBE4D94}" srcId="{9E670A3A-FB0B-43D4-97E7-18D810BAB357}" destId="{2DFDE9BA-A87B-4E6E-A44F-F5B745F14344}" srcOrd="1" destOrd="0" parTransId="{2690A45E-4E32-4FA7-9A7A-D1771EEEDD3B}" sibTransId="{027E4E32-5664-43F7-B524-C9581A5AAF10}"/>
    <dgm:cxn modelId="{4443613F-3333-4112-BE19-261C871D900C}" type="presParOf" srcId="{91A48E83-4DF5-40CF-97C3-68822DA6C26F}" destId="{03F30EDA-4526-4839-83C0-3E5881B35450}" srcOrd="0" destOrd="0" presId="urn:microsoft.com/office/officeart/2008/layout/SquareAccentList"/>
    <dgm:cxn modelId="{06F73E43-E378-447D-9A84-094194CC0353}" type="presParOf" srcId="{03F30EDA-4526-4839-83C0-3E5881B35450}" destId="{E21B4A00-5172-48CB-B97E-FCF55DB79560}" srcOrd="0" destOrd="0" presId="urn:microsoft.com/office/officeart/2008/layout/SquareAccentList"/>
    <dgm:cxn modelId="{A69DEC19-CD29-4B07-9C88-6C5C325C205F}" type="presParOf" srcId="{E21B4A00-5172-48CB-B97E-FCF55DB79560}" destId="{5964866F-F5E2-496E-A7DA-95E90304A1E9}" srcOrd="0" destOrd="0" presId="urn:microsoft.com/office/officeart/2008/layout/SquareAccentList"/>
    <dgm:cxn modelId="{52FB7A3C-BB4C-4D0E-89D5-6534C9B26C1C}" type="presParOf" srcId="{E21B4A00-5172-48CB-B97E-FCF55DB79560}" destId="{114A94C1-E0F6-4E6A-881A-E0F8546BF0A4}" srcOrd="1" destOrd="0" presId="urn:microsoft.com/office/officeart/2008/layout/SquareAccentList"/>
    <dgm:cxn modelId="{5A37CC48-AF09-42C0-A343-723233B7D545}" type="presParOf" srcId="{E21B4A00-5172-48CB-B97E-FCF55DB79560}" destId="{388E5B24-9D21-4EDF-8E14-4482760131E1}" srcOrd="2" destOrd="0" presId="urn:microsoft.com/office/officeart/2008/layout/SquareAccentList"/>
    <dgm:cxn modelId="{47B4A51A-F495-4AE6-98F2-380519EEA78A}" type="presParOf" srcId="{03F30EDA-4526-4839-83C0-3E5881B35450}" destId="{1817C36F-87CE-4A36-B811-D9411941B68E}" srcOrd="1" destOrd="0" presId="urn:microsoft.com/office/officeart/2008/layout/SquareAccentList"/>
    <dgm:cxn modelId="{651E57E0-245A-4ADB-A390-D83BFD174719}" type="presParOf" srcId="{1817C36F-87CE-4A36-B811-D9411941B68E}" destId="{A5871F3D-EBF3-4493-871A-8AB5D8DE5772}" srcOrd="0" destOrd="0" presId="urn:microsoft.com/office/officeart/2008/layout/SquareAccentList"/>
    <dgm:cxn modelId="{955EC642-B951-4EC1-A2DC-3DE4F3775EA6}" type="presParOf" srcId="{A5871F3D-EBF3-4493-871A-8AB5D8DE5772}" destId="{DE6B2030-6F4F-4BEE-9FC4-AB6E6EA3CA73}" srcOrd="0" destOrd="0" presId="urn:microsoft.com/office/officeart/2008/layout/SquareAccentList"/>
    <dgm:cxn modelId="{C7458C03-B456-4FA2-A1FC-AB625E7F6F3B}" type="presParOf" srcId="{A5871F3D-EBF3-4493-871A-8AB5D8DE5772}" destId="{EFA4E031-2D99-4BA5-B628-18A91791095C}" srcOrd="1" destOrd="0" presId="urn:microsoft.com/office/officeart/2008/layout/SquareAccentList"/>
    <dgm:cxn modelId="{0D8AE1D7-4123-4DDA-8E4E-38D5B4964DB0}" type="presParOf" srcId="{1817C36F-87CE-4A36-B811-D9411941B68E}" destId="{C84E6299-4182-4291-92A4-E391C7318E99}" srcOrd="1" destOrd="0" presId="urn:microsoft.com/office/officeart/2008/layout/SquareAccentList"/>
    <dgm:cxn modelId="{768380DB-4D96-4CF3-A20A-A0F595B3B608}" type="presParOf" srcId="{C84E6299-4182-4291-92A4-E391C7318E99}" destId="{847E8806-7DB8-463F-A893-6EDCBA24120C}" srcOrd="0" destOrd="0" presId="urn:microsoft.com/office/officeart/2008/layout/SquareAccentList"/>
    <dgm:cxn modelId="{5F47CEE2-E2A5-4432-A6E0-026FE14B6AFB}" type="presParOf" srcId="{C84E6299-4182-4291-92A4-E391C7318E99}" destId="{CB25BF6C-75C5-400C-94C6-F58AA818E797}" srcOrd="1" destOrd="0" presId="urn:microsoft.com/office/officeart/2008/layout/SquareAccentList"/>
    <dgm:cxn modelId="{74096B5B-F027-4390-9FB0-C633E495B463}" type="presParOf" srcId="{1817C36F-87CE-4A36-B811-D9411941B68E}" destId="{5DABC290-9E27-4C3F-948A-B449BC131444}" srcOrd="2" destOrd="0" presId="urn:microsoft.com/office/officeart/2008/layout/SquareAccentList"/>
    <dgm:cxn modelId="{2C94F160-707B-4F1F-9C0C-02061F40B94A}" type="presParOf" srcId="{5DABC290-9E27-4C3F-948A-B449BC131444}" destId="{E08DC340-9CDF-4C57-B232-45A28FA30183}" srcOrd="0" destOrd="0" presId="urn:microsoft.com/office/officeart/2008/layout/SquareAccentList"/>
    <dgm:cxn modelId="{46C295C4-86F4-4A18-A150-244CE31320A7}" type="presParOf" srcId="{5DABC290-9E27-4C3F-948A-B449BC131444}" destId="{883751F0-A763-4A98-B7EF-74BF2E28D366}" srcOrd="1" destOrd="0" presId="urn:microsoft.com/office/officeart/2008/layout/SquareAccentList"/>
    <dgm:cxn modelId="{9ECA5104-ECEA-4A39-8045-F67FA437D366}" type="presParOf" srcId="{1817C36F-87CE-4A36-B811-D9411941B68E}" destId="{32A1F33E-B705-4288-A082-1EA2469C02AE}" srcOrd="3" destOrd="0" presId="urn:microsoft.com/office/officeart/2008/layout/SquareAccentList"/>
    <dgm:cxn modelId="{032E046A-BF40-4AC4-8488-E5B7398E6CFC}" type="presParOf" srcId="{32A1F33E-B705-4288-A082-1EA2469C02AE}" destId="{E08556E9-9A79-467A-9E8C-C997BBE60C1D}" srcOrd="0" destOrd="0" presId="urn:microsoft.com/office/officeart/2008/layout/SquareAccentList"/>
    <dgm:cxn modelId="{2A0BC8DE-E7FF-4C6F-8B61-FBE0E26BAD3C}" type="presParOf" srcId="{32A1F33E-B705-4288-A082-1EA2469C02AE}" destId="{47D094FC-F32C-4860-AD52-EF11A7AAF8D2}" srcOrd="1" destOrd="0" presId="urn:microsoft.com/office/officeart/2008/layout/SquareAccentList"/>
    <dgm:cxn modelId="{E5447659-9F3B-41E1-A568-5C7F492C8B60}" type="presParOf" srcId="{91A48E83-4DF5-40CF-97C3-68822DA6C26F}" destId="{D7727FCC-856B-4F94-88FA-F98530B35A17}" srcOrd="1" destOrd="0" presId="urn:microsoft.com/office/officeart/2008/layout/SquareAccentList"/>
    <dgm:cxn modelId="{CA9671D7-D9BA-4DB8-9BA3-3A575001D1C3}" type="presParOf" srcId="{D7727FCC-856B-4F94-88FA-F98530B35A17}" destId="{F033CBAC-BA4E-46E5-BE10-4767A8DBB9D9}" srcOrd="0" destOrd="0" presId="urn:microsoft.com/office/officeart/2008/layout/SquareAccentList"/>
    <dgm:cxn modelId="{7ACBB0E5-AD6A-4706-B739-3CAD825A18EB}" type="presParOf" srcId="{F033CBAC-BA4E-46E5-BE10-4767A8DBB9D9}" destId="{3F0A1A07-4EFD-4570-A257-290CFC01AEBF}" srcOrd="0" destOrd="0" presId="urn:microsoft.com/office/officeart/2008/layout/SquareAccentList"/>
    <dgm:cxn modelId="{E27A943A-90E8-4F97-9D45-DA2933862587}" type="presParOf" srcId="{F033CBAC-BA4E-46E5-BE10-4767A8DBB9D9}" destId="{D9B030D2-0AE0-4C7C-8EC4-102A7607BAC0}" srcOrd="1" destOrd="0" presId="urn:microsoft.com/office/officeart/2008/layout/SquareAccentList"/>
    <dgm:cxn modelId="{C142C236-F93F-49B9-BA53-7A1CDBEFC37A}" type="presParOf" srcId="{F033CBAC-BA4E-46E5-BE10-4767A8DBB9D9}" destId="{5E08F349-3F8E-4493-8782-0CF14F3DACE6}" srcOrd="2" destOrd="0" presId="urn:microsoft.com/office/officeart/2008/layout/SquareAccentList"/>
    <dgm:cxn modelId="{1AE8C8B8-1066-4CBB-924C-DFA39882669F}" type="presParOf" srcId="{D7727FCC-856B-4F94-88FA-F98530B35A17}" destId="{F9786E49-B4A1-45B5-92F2-51684C0592A5}" srcOrd="1" destOrd="0" presId="urn:microsoft.com/office/officeart/2008/layout/SquareAccentList"/>
    <dgm:cxn modelId="{06FC443C-AD99-4CF9-BA05-A39FD58E348B}" type="presParOf" srcId="{F9786E49-B4A1-45B5-92F2-51684C0592A5}" destId="{428E74F9-0443-4F16-AE39-D4D3D452A0E9}" srcOrd="0" destOrd="0" presId="urn:microsoft.com/office/officeart/2008/layout/SquareAccentList"/>
    <dgm:cxn modelId="{AF553901-4200-4FAE-840F-CB24533DA86C}" type="presParOf" srcId="{428E74F9-0443-4F16-AE39-D4D3D452A0E9}" destId="{FC056C55-3BC6-40A6-94F1-8B5F179390C7}" srcOrd="0" destOrd="0" presId="urn:microsoft.com/office/officeart/2008/layout/SquareAccentList"/>
    <dgm:cxn modelId="{4FDC4292-61FA-4437-A6D3-116D08E5DC25}" type="presParOf" srcId="{428E74F9-0443-4F16-AE39-D4D3D452A0E9}" destId="{74D8EBA0-0BF1-487F-AD15-AD22B85B9D49}" srcOrd="1" destOrd="0" presId="urn:microsoft.com/office/officeart/2008/layout/SquareAccentList"/>
    <dgm:cxn modelId="{422FB486-A30B-4852-9641-CE4F29524014}" type="presParOf" srcId="{F9786E49-B4A1-45B5-92F2-51684C0592A5}" destId="{448359C4-9E9A-4F9C-A264-607C48EB4843}" srcOrd="1" destOrd="0" presId="urn:microsoft.com/office/officeart/2008/layout/SquareAccentList"/>
    <dgm:cxn modelId="{ABAE0048-575B-40AB-83D9-689DDA6B94AE}" type="presParOf" srcId="{448359C4-9E9A-4F9C-A264-607C48EB4843}" destId="{D869E2FF-6EAE-46C2-9BA6-BB9819DE7E3F}" srcOrd="0" destOrd="0" presId="urn:microsoft.com/office/officeart/2008/layout/SquareAccentList"/>
    <dgm:cxn modelId="{02046EE9-5612-4547-B4F6-C6016DC3B7D1}" type="presParOf" srcId="{448359C4-9E9A-4F9C-A264-607C48EB4843}" destId="{9B323942-C9D5-471D-BB2A-41DC31E496C2}" srcOrd="1" destOrd="0" presId="urn:microsoft.com/office/officeart/2008/layout/SquareAccentList"/>
    <dgm:cxn modelId="{2B9307F7-F718-4B90-9853-7B6434A0A171}" type="presParOf" srcId="{F9786E49-B4A1-45B5-92F2-51684C0592A5}" destId="{4A627118-8A6D-42F9-8282-AE9BBC1A1A85}" srcOrd="2" destOrd="0" presId="urn:microsoft.com/office/officeart/2008/layout/SquareAccentList"/>
    <dgm:cxn modelId="{669A6835-B579-4A88-8808-8C5208039503}" type="presParOf" srcId="{4A627118-8A6D-42F9-8282-AE9BBC1A1A85}" destId="{53B03F8D-9AC5-4946-B34F-AE20216D1C61}" srcOrd="0" destOrd="0" presId="urn:microsoft.com/office/officeart/2008/layout/SquareAccentList"/>
    <dgm:cxn modelId="{E53106F7-5222-4933-80BE-25867F6A6BCC}"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ADAAD169-E8FE-40F7-87C5-B925DF86DDDF}">
      <dgm:prSet phldrT="[Text]"/>
      <dgm:spPr/>
      <dgm:t>
        <a:bodyPr/>
        <a:lstStyle/>
        <a:p>
          <a:r>
            <a:rPr lang="en-US"/>
            <a:t>Module 1</a:t>
          </a:r>
        </a:p>
      </dgm:t>
    </dgm:pt>
    <dgm:pt modelId="{905F4E48-06C4-41CE-B152-E36453F9DF47}" type="parTrans" cxnId="{AAAC99A6-06F3-4F98-A6A8-E991344E2660}">
      <dgm:prSet/>
      <dgm:spPr/>
      <dgm:t>
        <a:bodyPr/>
        <a:lstStyle/>
        <a:p>
          <a:endParaRPr lang="en-US"/>
        </a:p>
      </dgm:t>
    </dgm:pt>
    <dgm:pt modelId="{3B1BF3A0-CAFB-45A5-83CF-30378D2C28FC}" type="sibTrans" cxnId="{AAAC99A6-06F3-4F98-A6A8-E991344E2660}">
      <dgm:prSet/>
      <dgm:spPr/>
      <dgm:t>
        <a:bodyPr/>
        <a:lstStyle/>
        <a:p>
          <a:endParaRPr lang="en-US"/>
        </a:p>
      </dgm:t>
    </dgm:pt>
    <dgm:pt modelId="{C7F36310-BA7D-4188-8519-B58695BEA5ED}">
      <dgm:prSet phldrT="[Text]"/>
      <dgm:spPr/>
      <dgm:t>
        <a:bodyPr/>
        <a:lstStyle/>
        <a:p>
          <a:r>
            <a:rPr lang="en-US"/>
            <a:t>Module 2</a:t>
          </a:r>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68CADE32-5EDF-4EC4-B0BA-AD4A9AFE2D67}">
      <dgm:prSet phldrT="[Text]"/>
      <dgm:spPr/>
      <dgm:t>
        <a:bodyPr/>
        <a:lstStyle/>
        <a:p>
          <a:r>
            <a:rPr lang="en-US"/>
            <a:t>Module 3</a:t>
          </a:r>
        </a:p>
      </dgm:t>
    </dgm:pt>
    <dgm:pt modelId="{44B4BFB2-051F-4329-807F-FBAD461121CE}" type="parTrans" cxnId="{B451A325-EC66-4929-8CAB-0DFAEECDF1D8}">
      <dgm:prSet/>
      <dgm:spPr/>
      <dgm:t>
        <a:bodyPr/>
        <a:lstStyle/>
        <a:p>
          <a:endParaRPr lang="en-US"/>
        </a:p>
      </dgm:t>
    </dgm:pt>
    <dgm:pt modelId="{E91FD68A-834A-46BA-8F64-B5BBFCF01184}" type="sibTrans" cxnId="{B451A325-EC66-4929-8CAB-0DFAEECDF1D8}">
      <dgm:prSet/>
      <dgm:spPr/>
      <dgm:t>
        <a:bodyPr/>
        <a:lstStyle/>
        <a:p>
          <a:endParaRPr lang="en-US"/>
        </a:p>
      </dgm:t>
    </dgm:pt>
    <dgm:pt modelId="{9E670A3A-FB0B-43D4-97E7-18D810BAB357}">
      <dgm:prSet phldrT="[Text]" phldr="1"/>
      <dgm:spPr/>
      <dgm:t>
        <a:bodyPr/>
        <a:lstStyle/>
        <a:p>
          <a:endParaRPr lang="en-US"/>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561E6A65-6BD8-449B-8C43-A810A5FA4873}">
      <dgm:prSet phldrT="[Text]"/>
      <dgm:spPr/>
      <dgm:t>
        <a:bodyPr/>
        <a:lstStyle/>
        <a:p>
          <a:r>
            <a:rPr lang="en-US"/>
            <a:t>Module 5</a:t>
          </a:r>
        </a:p>
      </dgm:t>
    </dgm:pt>
    <dgm:pt modelId="{B19D5745-EC2C-4699-B795-31BF95562B4C}" type="parTrans" cxnId="{A1818BD1-20F7-4422-89A8-1B05C0D2D541}">
      <dgm:prSet/>
      <dgm:spPr/>
      <dgm:t>
        <a:bodyPr/>
        <a:lstStyle/>
        <a:p>
          <a:endParaRPr lang="en-US"/>
        </a:p>
      </dgm:t>
    </dgm:pt>
    <dgm:pt modelId="{88214EA5-1EF7-4EE9-992F-719172D206EC}" type="sibTrans" cxnId="{A1818BD1-20F7-4422-89A8-1B05C0D2D541}">
      <dgm:prSet/>
      <dgm:spPr/>
      <dgm:t>
        <a:bodyPr/>
        <a:lstStyle/>
        <a:p>
          <a:endParaRPr lang="en-US"/>
        </a:p>
      </dgm:t>
    </dgm:pt>
    <dgm:pt modelId="{2DFDE9BA-A87B-4E6E-A44F-F5B745F14344}">
      <dgm:prSet phldrT="[Text]"/>
      <dgm:spPr/>
      <dgm:t>
        <a:bodyPr/>
        <a:lstStyle/>
        <a:p>
          <a:r>
            <a:rPr lang="en-US"/>
            <a:t>Module 6</a:t>
          </a:r>
        </a:p>
      </dgm:t>
    </dgm:pt>
    <dgm:pt modelId="{2690A45E-4E32-4FA7-9A7A-D1771EEEDD3B}" type="parTrans" cxnId="{916ACCF9-E1BE-433F-926A-BC9CFCBE4D94}">
      <dgm:prSet/>
      <dgm:spPr/>
      <dgm:t>
        <a:bodyPr/>
        <a:lstStyle/>
        <a:p>
          <a:endParaRPr lang="en-US"/>
        </a:p>
      </dgm:t>
    </dgm:pt>
    <dgm:pt modelId="{027E4E32-5664-43F7-B524-C9581A5AAF10}" type="sibTrans" cxnId="{916ACCF9-E1BE-433F-926A-BC9CFCBE4D94}">
      <dgm:prSet/>
      <dgm:spPr/>
      <dgm:t>
        <a:bodyPr/>
        <a:lstStyle/>
        <a:p>
          <a:endParaRPr lang="en-US"/>
        </a:p>
      </dgm:t>
    </dgm:pt>
    <dgm:pt modelId="{ED6FDDF0-F304-4131-9D8F-F838BA556FA3}">
      <dgm:prSet phldrT="[Text]"/>
      <dgm:spPr/>
      <dgm:t>
        <a:bodyPr/>
        <a:lstStyle/>
        <a:p>
          <a:r>
            <a:rPr lang="en-US"/>
            <a:t>Module 4</a:t>
          </a:r>
        </a:p>
      </dgm:t>
    </dgm:pt>
    <dgm:pt modelId="{FB261FCE-C012-4B2A-98E2-3AA2B5E1225F}" type="parTrans" cxnId="{084A0F1B-2A72-4B76-896B-C82EF1C942A6}">
      <dgm:prSet/>
      <dgm:spPr/>
      <dgm:t>
        <a:bodyPr/>
        <a:lstStyle/>
        <a:p>
          <a:endParaRPr lang="en-US"/>
        </a:p>
      </dgm:t>
    </dgm:pt>
    <dgm:pt modelId="{1BEEF635-2D84-4A67-BE88-9B7CAB4E0A65}" type="sibTrans" cxnId="{084A0F1B-2A72-4B76-896B-C82EF1C942A6}">
      <dgm:prSet/>
      <dgm:spPr/>
      <dgm:t>
        <a:bodyPr/>
        <a:lstStyle/>
        <a:p>
          <a:endParaRPr lang="en-US"/>
        </a:p>
      </dgm:t>
    </dgm:pt>
    <dgm:pt modelId="{A0EE090E-9ADB-4155-81F3-16186262EDA1}">
      <dgm:prSet phldrT="[Text]"/>
      <dgm:spPr/>
      <dgm:t>
        <a:bodyPr/>
        <a:lstStyle/>
        <a:p>
          <a:r>
            <a:rPr lang="en-US"/>
            <a:t>Module 7</a:t>
          </a:r>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dgm:pt>
    <dgm:pt modelId="{114A94C1-E0F6-4E6A-881A-E0F8546BF0A4}" type="pres">
      <dgm:prSet presAssocID="{EF5485F2-BC57-48E4-BB84-7FE0880A4488}" presName="ParentSmallAccent" presStyleLbl="fgAcc1" presStyleIdx="0" presStyleCnt="2"/>
      <dgm:spPr/>
    </dgm:pt>
    <dgm:pt modelId="{388E5B24-9D21-4EDF-8E14-4482760131E1}" type="pres">
      <dgm:prSet presAssocID="{EF5485F2-BC57-48E4-BB84-7FE0880A4488}" presName="Parent" presStyleLbl="revTx" presStyleIdx="0" presStyleCnt="9">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A5871F3D-EBF3-4493-871A-8AB5D8DE5772}" type="pres">
      <dgm:prSet presAssocID="{ADAAD169-E8FE-40F7-87C5-B925DF86DDDF}" presName="childComposite" presStyleCnt="0">
        <dgm:presLayoutVars>
          <dgm:chMax val="0"/>
          <dgm:chPref val="0"/>
        </dgm:presLayoutVars>
      </dgm:prSet>
      <dgm:spPr/>
    </dgm:pt>
    <dgm:pt modelId="{DE6B2030-6F4F-4BEE-9FC4-AB6E6EA3CA73}" type="pres">
      <dgm:prSet presAssocID="{ADAAD169-E8FE-40F7-87C5-B925DF86DDDF}" presName="ChildAccent" presStyleLbl="solidFgAcc1" presStyleIdx="0" presStyleCnt="7"/>
      <dgm:spPr>
        <a:ln>
          <a:solidFill>
            <a:srgbClr val="EB3C00"/>
          </a:solidFill>
        </a:ln>
      </dgm:spPr>
    </dgm:pt>
    <dgm:pt modelId="{EFA4E031-2D99-4BA5-B628-18A91791095C}" type="pres">
      <dgm:prSet presAssocID="{ADAAD169-E8FE-40F7-87C5-B925DF86DDDF}" presName="Child" presStyleLbl="revTx" presStyleIdx="1" presStyleCnt="9">
        <dgm:presLayoutVars>
          <dgm:chMax val="0"/>
          <dgm:chPref val="0"/>
          <dgm:bulletEnabled val="1"/>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1" presStyleCnt="7"/>
      <dgm:spPr>
        <a:ln>
          <a:solidFill>
            <a:srgbClr val="EB3C00"/>
          </a:solidFill>
        </a:ln>
      </dgm:spPr>
    </dgm:pt>
    <dgm:pt modelId="{CB25BF6C-75C5-400C-94C6-F58AA818E797}" type="pres">
      <dgm:prSet presAssocID="{C7F36310-BA7D-4188-8519-B58695BEA5ED}" presName="Child" presStyleLbl="revTx" presStyleIdx="2" presStyleCnt="9">
        <dgm:presLayoutVars>
          <dgm:chMax val="0"/>
          <dgm:chPref val="0"/>
          <dgm:bulletEnabled val="1"/>
        </dgm:presLayoutVars>
      </dgm:prSet>
      <dgm:spPr/>
    </dgm:pt>
    <dgm:pt modelId="{5DABC290-9E27-4C3F-948A-B449BC131444}" type="pres">
      <dgm:prSet presAssocID="{68CADE32-5EDF-4EC4-B0BA-AD4A9AFE2D67}" presName="childComposite" presStyleCnt="0">
        <dgm:presLayoutVars>
          <dgm:chMax val="0"/>
          <dgm:chPref val="0"/>
        </dgm:presLayoutVars>
      </dgm:prSet>
      <dgm:spPr/>
    </dgm:pt>
    <dgm:pt modelId="{E08DC340-9CDF-4C57-B232-45A28FA30183}" type="pres">
      <dgm:prSet presAssocID="{68CADE32-5EDF-4EC4-B0BA-AD4A9AFE2D67}" presName="ChildAccent" presStyleLbl="solidFgAcc1" presStyleIdx="2" presStyleCnt="7"/>
      <dgm:spPr>
        <a:ln>
          <a:solidFill>
            <a:srgbClr val="EB3C00"/>
          </a:solidFill>
        </a:ln>
      </dgm:spPr>
    </dgm:pt>
    <dgm:pt modelId="{883751F0-A763-4A98-B7EF-74BF2E28D366}" type="pres">
      <dgm:prSet presAssocID="{68CADE32-5EDF-4EC4-B0BA-AD4A9AFE2D67}" presName="Child" presStyleLbl="revTx" presStyleIdx="3" presStyleCnt="9">
        <dgm:presLayoutVars>
          <dgm:chMax val="0"/>
          <dgm:chPref val="0"/>
          <dgm:bulletEnabled val="1"/>
        </dgm:presLayoutVars>
      </dgm:prSet>
      <dgm:spPr/>
    </dgm:pt>
    <dgm:pt modelId="{32A1F33E-B705-4288-A082-1EA2469C02AE}" type="pres">
      <dgm:prSet presAssocID="{ED6FDDF0-F304-4131-9D8F-F838BA556FA3}" presName="childComposite" presStyleCnt="0">
        <dgm:presLayoutVars>
          <dgm:chMax val="0"/>
          <dgm:chPref val="0"/>
        </dgm:presLayoutVars>
      </dgm:prSet>
      <dgm:spPr/>
    </dgm:pt>
    <dgm:pt modelId="{E08556E9-9A79-467A-9E8C-C997BBE60C1D}" type="pres">
      <dgm:prSet presAssocID="{ED6FDDF0-F304-4131-9D8F-F838BA556FA3}" presName="ChildAccent" presStyleLbl="solidFgAcc1" presStyleIdx="3" presStyleCnt="7"/>
      <dgm:spPr>
        <a:ln>
          <a:solidFill>
            <a:srgbClr val="EB3C00"/>
          </a:solidFill>
        </a:ln>
      </dgm:spPr>
    </dgm:pt>
    <dgm:pt modelId="{47D094FC-F32C-4860-AD52-EF11A7AAF8D2}" type="pres">
      <dgm:prSet presAssocID="{ED6FDDF0-F304-4131-9D8F-F838BA556FA3}" presName="Child" presStyleLbl="revTx" presStyleIdx="4" presStyleCnt="9">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dgm:pt>
    <dgm:pt modelId="{D9B030D2-0AE0-4C7C-8EC4-102A7607BAC0}" type="pres">
      <dgm:prSet presAssocID="{9E670A3A-FB0B-43D4-97E7-18D810BAB357}" presName="ParentSmallAccent" presStyleLbl="fgAcc1" presStyleIdx="1" presStyleCnt="2"/>
      <dgm:spPr/>
    </dgm:pt>
    <dgm:pt modelId="{5E08F349-3F8E-4493-8782-0CF14F3DACE6}" type="pres">
      <dgm:prSet presAssocID="{9E670A3A-FB0B-43D4-97E7-18D810BAB357}" presName="Parent" presStyleLbl="revTx" presStyleIdx="5" presStyleCnt="9">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28E74F9-0443-4F16-AE39-D4D3D452A0E9}" type="pres">
      <dgm:prSet presAssocID="{561E6A65-6BD8-449B-8C43-A810A5FA4873}" presName="childComposite" presStyleCnt="0">
        <dgm:presLayoutVars>
          <dgm:chMax val="0"/>
          <dgm:chPref val="0"/>
        </dgm:presLayoutVars>
      </dgm:prSet>
      <dgm:spPr/>
    </dgm:pt>
    <dgm:pt modelId="{FC056C55-3BC6-40A6-94F1-8B5F179390C7}" type="pres">
      <dgm:prSet presAssocID="{561E6A65-6BD8-449B-8C43-A810A5FA4873}" presName="ChildAccent" presStyleLbl="solidFgAcc1" presStyleIdx="4" presStyleCnt="7"/>
      <dgm:spPr>
        <a:ln>
          <a:solidFill>
            <a:srgbClr val="EB3C00"/>
          </a:solidFill>
        </a:ln>
      </dgm:spPr>
    </dgm:pt>
    <dgm:pt modelId="{74D8EBA0-0BF1-487F-AD15-AD22B85B9D49}" type="pres">
      <dgm:prSet presAssocID="{561E6A65-6BD8-449B-8C43-A810A5FA4873}" presName="Child" presStyleLbl="revTx" presStyleIdx="6" presStyleCnt="9">
        <dgm:presLayoutVars>
          <dgm:chMax val="0"/>
          <dgm:chPref val="0"/>
          <dgm:bulletEnabled val="1"/>
        </dgm:presLayoutVars>
      </dgm:prSet>
      <dgm:spPr/>
    </dgm:pt>
    <dgm:pt modelId="{448359C4-9E9A-4F9C-A264-607C48EB4843}" type="pres">
      <dgm:prSet presAssocID="{2DFDE9BA-A87B-4E6E-A44F-F5B745F14344}" presName="childComposite" presStyleCnt="0">
        <dgm:presLayoutVars>
          <dgm:chMax val="0"/>
          <dgm:chPref val="0"/>
        </dgm:presLayoutVars>
      </dgm:prSet>
      <dgm:spPr/>
    </dgm:pt>
    <dgm:pt modelId="{D869E2FF-6EAE-46C2-9BA6-BB9819DE7E3F}" type="pres">
      <dgm:prSet presAssocID="{2DFDE9BA-A87B-4E6E-A44F-F5B745F14344}" presName="ChildAccent" presStyleLbl="solidFgAcc1" presStyleIdx="5" presStyleCnt="7"/>
      <dgm:spPr>
        <a:ln>
          <a:solidFill>
            <a:srgbClr val="EB3C00"/>
          </a:solidFill>
        </a:ln>
      </dgm:spPr>
    </dgm:pt>
    <dgm:pt modelId="{9B323942-C9D5-471D-BB2A-41DC31E496C2}" type="pres">
      <dgm:prSet presAssocID="{2DFDE9BA-A87B-4E6E-A44F-F5B745F14344}" presName="Child" presStyleLbl="revTx" presStyleIdx="7" presStyleCnt="9">
        <dgm:presLayoutVars>
          <dgm:chMax val="0"/>
          <dgm:chPref val="0"/>
          <dgm:bulletEnabled val="1"/>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6" presStyleCnt="7"/>
      <dgm:spPr>
        <a:ln>
          <a:solidFill>
            <a:srgbClr val="EB3C00"/>
          </a:solidFill>
        </a:ln>
      </dgm:spPr>
    </dgm:pt>
    <dgm:pt modelId="{16E874C2-56B2-4828-A74A-02E16D3BBAC6}" type="pres">
      <dgm:prSet presAssocID="{A0EE090E-9ADB-4155-81F3-16186262EDA1}" presName="Child" presStyleLbl="revTx" presStyleIdx="8" presStyleCnt="9">
        <dgm:presLayoutVars>
          <dgm:chMax val="0"/>
          <dgm:chPref val="0"/>
          <dgm:bulletEnabled val="1"/>
        </dgm:presLayoutVars>
      </dgm:prSet>
      <dgm:spPr/>
    </dgm:pt>
  </dgm:ptLst>
  <dgm:cxnLst>
    <dgm:cxn modelId="{EFB0D505-DA0F-4C05-B8CC-7C6D9848CDF6}" srcId="{D05FB12A-9F78-496E-94DA-9D3AB4FEAE28}" destId="{EF5485F2-BC57-48E4-BB84-7FE0880A4488}" srcOrd="0" destOrd="0" parTransId="{FADCFF57-C3AB-4BB7-9762-6D4324CCEDB3}" sibTransId="{EC8F553A-F2DA-41EC-9227-F28DA7F70390}"/>
    <dgm:cxn modelId="{084A0F1B-2A72-4B76-896B-C82EF1C942A6}" srcId="{EF5485F2-BC57-48E4-BB84-7FE0880A4488}" destId="{ED6FDDF0-F304-4131-9D8F-F838BA556FA3}" srcOrd="3" destOrd="0" parTransId="{FB261FCE-C012-4B2A-98E2-3AA2B5E1225F}" sibTransId="{1BEEF635-2D84-4A67-BE88-9B7CAB4E0A65}"/>
    <dgm:cxn modelId="{B451A325-EC66-4929-8CAB-0DFAEECDF1D8}" srcId="{EF5485F2-BC57-48E4-BB84-7FE0880A4488}" destId="{68CADE32-5EDF-4EC4-B0BA-AD4A9AFE2D67}" srcOrd="2" destOrd="0" parTransId="{44B4BFB2-051F-4329-807F-FBAD461121CE}" sibTransId="{E91FD68A-834A-46BA-8F64-B5BBFCF01184}"/>
    <dgm:cxn modelId="{2DBEDF31-EDED-4A60-B835-F8B66827A7F0}" type="presOf" srcId="{C7F36310-BA7D-4188-8519-B58695BEA5ED}" destId="{CB25BF6C-75C5-400C-94C6-F58AA818E797}" srcOrd="0" destOrd="0" presId="urn:microsoft.com/office/officeart/2008/layout/SquareAccentList"/>
    <dgm:cxn modelId="{81E4275E-B196-48C3-A3DF-E07A9BDC0D66}" type="presOf" srcId="{68CADE32-5EDF-4EC4-B0BA-AD4A9AFE2D67}" destId="{883751F0-A763-4A98-B7EF-74BF2E28D366}" srcOrd="0" destOrd="0" presId="urn:microsoft.com/office/officeart/2008/layout/SquareAccentList"/>
    <dgm:cxn modelId="{9477E741-2657-428E-9A2B-DCEBBD40AB20}" type="presOf" srcId="{EF5485F2-BC57-48E4-BB84-7FE0880A4488}" destId="{388E5B24-9D21-4EDF-8E14-4482760131E1}" srcOrd="0" destOrd="0" presId="urn:microsoft.com/office/officeart/2008/layout/SquareAccentList"/>
    <dgm:cxn modelId="{1DBC0666-7611-4DFD-BFB5-CB0506D35484}" type="presOf" srcId="{ADAAD169-E8FE-40F7-87C5-B925DF86DDDF}" destId="{EFA4E031-2D99-4BA5-B628-18A91791095C}" srcOrd="0" destOrd="0" presId="urn:microsoft.com/office/officeart/2008/layout/SquareAccentList"/>
    <dgm:cxn modelId="{124D4E59-B643-4538-A426-E9DD9A0F3CE4}" type="presOf" srcId="{9E670A3A-FB0B-43D4-97E7-18D810BAB357}" destId="{5E08F349-3F8E-4493-8782-0CF14F3DACE6}" srcOrd="0" destOrd="0" presId="urn:microsoft.com/office/officeart/2008/layout/SquareAccentList"/>
    <dgm:cxn modelId="{FADDAAA2-1BAD-4CDE-B6B3-D123889BE0A3}" type="presOf" srcId="{ED6FDDF0-F304-4131-9D8F-F838BA556FA3}" destId="{47D094FC-F32C-4860-AD52-EF11A7AAF8D2}" srcOrd="0" destOrd="0" presId="urn:microsoft.com/office/officeart/2008/layout/SquareAccentList"/>
    <dgm:cxn modelId="{AAAC99A6-06F3-4F98-A6A8-E991344E2660}" srcId="{EF5485F2-BC57-48E4-BB84-7FE0880A4488}" destId="{ADAAD169-E8FE-40F7-87C5-B925DF86DDDF}" srcOrd="0" destOrd="0" parTransId="{905F4E48-06C4-41CE-B152-E36453F9DF47}" sibTransId="{3B1BF3A0-CAFB-45A5-83CF-30378D2C28FC}"/>
    <dgm:cxn modelId="{5F2218B1-8967-4B74-A2D4-4D78390DAFD1}" srcId="{9E670A3A-FB0B-43D4-97E7-18D810BAB357}" destId="{A0EE090E-9ADB-4155-81F3-16186262EDA1}" srcOrd="2" destOrd="0" parTransId="{BCFF4904-6290-4100-AD4A-B6836A40DB4B}" sibTransId="{0F2FE42B-3933-45E0-B34A-082CA2A1A55F}"/>
    <dgm:cxn modelId="{7E5A60B3-B9D1-46AD-B8D1-84A150319D46}" type="presOf" srcId="{561E6A65-6BD8-449B-8C43-A810A5FA4873}" destId="{74D8EBA0-0BF1-487F-AD15-AD22B85B9D49}" srcOrd="0" destOrd="0" presId="urn:microsoft.com/office/officeart/2008/layout/SquareAccentList"/>
    <dgm:cxn modelId="{B11465B7-A5B6-4FD1-985E-868B0EB29E85}" srcId="{D05FB12A-9F78-496E-94DA-9D3AB4FEAE28}" destId="{9E670A3A-FB0B-43D4-97E7-18D810BAB357}" srcOrd="1" destOrd="0" parTransId="{D709B0FD-39F1-4FA6-8909-09D5CC9C9C74}" sibTransId="{E295F662-33C0-4A99-A3E3-7DE86AFDAFE8}"/>
    <dgm:cxn modelId="{A0FD86C2-5088-4D18-910C-EF248DEB64C0}" type="presOf" srcId="{2DFDE9BA-A87B-4E6E-A44F-F5B745F14344}" destId="{9B323942-C9D5-471D-BB2A-41DC31E496C2}" srcOrd="0" destOrd="0" presId="urn:microsoft.com/office/officeart/2008/layout/SquareAccentList"/>
    <dgm:cxn modelId="{A1818BD1-20F7-4422-89A8-1B05C0D2D541}" srcId="{9E670A3A-FB0B-43D4-97E7-18D810BAB357}" destId="{561E6A65-6BD8-449B-8C43-A810A5FA4873}" srcOrd="0" destOrd="0" parTransId="{B19D5745-EC2C-4699-B795-31BF95562B4C}" sibTransId="{88214EA5-1EF7-4EE9-992F-719172D206EC}"/>
    <dgm:cxn modelId="{D263A4D6-5906-4405-BA4F-BF13F39C09BE}" type="presOf" srcId="{D05FB12A-9F78-496E-94DA-9D3AB4FEAE28}" destId="{91A48E83-4DF5-40CF-97C3-68822DA6C26F}" srcOrd="0" destOrd="0" presId="urn:microsoft.com/office/officeart/2008/layout/SquareAccentList"/>
    <dgm:cxn modelId="{E3BA8CE1-18E5-419A-9724-85AF857C29DA}" srcId="{EF5485F2-BC57-48E4-BB84-7FE0880A4488}" destId="{C7F36310-BA7D-4188-8519-B58695BEA5ED}" srcOrd="1" destOrd="0" parTransId="{712728A5-4AB5-4185-96FC-2C1EB33CC1F7}" sibTransId="{DBD127A4-591B-4669-BD63-76D9A543C578}"/>
    <dgm:cxn modelId="{0D9A11F3-919A-4BA4-B644-039F8BD0A1F7}" type="presOf" srcId="{A0EE090E-9ADB-4155-81F3-16186262EDA1}" destId="{16E874C2-56B2-4828-A74A-02E16D3BBAC6}" srcOrd="0" destOrd="0" presId="urn:microsoft.com/office/officeart/2008/layout/SquareAccentList"/>
    <dgm:cxn modelId="{916ACCF9-E1BE-433F-926A-BC9CFCBE4D94}" srcId="{9E670A3A-FB0B-43D4-97E7-18D810BAB357}" destId="{2DFDE9BA-A87B-4E6E-A44F-F5B745F14344}" srcOrd="1" destOrd="0" parTransId="{2690A45E-4E32-4FA7-9A7A-D1771EEEDD3B}" sibTransId="{027E4E32-5664-43F7-B524-C9581A5AAF10}"/>
    <dgm:cxn modelId="{A3131C47-47E5-4348-BF68-23AF1351023D}" type="presParOf" srcId="{91A48E83-4DF5-40CF-97C3-68822DA6C26F}" destId="{03F30EDA-4526-4839-83C0-3E5881B35450}" srcOrd="0" destOrd="0" presId="urn:microsoft.com/office/officeart/2008/layout/SquareAccentList"/>
    <dgm:cxn modelId="{5862DD9A-C829-423F-9E7D-3E7F34BEFF97}" type="presParOf" srcId="{03F30EDA-4526-4839-83C0-3E5881B35450}" destId="{E21B4A00-5172-48CB-B97E-FCF55DB79560}" srcOrd="0" destOrd="0" presId="urn:microsoft.com/office/officeart/2008/layout/SquareAccentList"/>
    <dgm:cxn modelId="{9D4BAC8F-B77B-4081-877B-DAEEAFC9B48A}" type="presParOf" srcId="{E21B4A00-5172-48CB-B97E-FCF55DB79560}" destId="{5964866F-F5E2-496E-A7DA-95E90304A1E9}" srcOrd="0" destOrd="0" presId="urn:microsoft.com/office/officeart/2008/layout/SquareAccentList"/>
    <dgm:cxn modelId="{DF6C7C5C-A69D-4630-A31F-BAB1025F16B6}" type="presParOf" srcId="{E21B4A00-5172-48CB-B97E-FCF55DB79560}" destId="{114A94C1-E0F6-4E6A-881A-E0F8546BF0A4}" srcOrd="1" destOrd="0" presId="urn:microsoft.com/office/officeart/2008/layout/SquareAccentList"/>
    <dgm:cxn modelId="{CF97637C-2EF0-4944-844A-79D92FC2298F}" type="presParOf" srcId="{E21B4A00-5172-48CB-B97E-FCF55DB79560}" destId="{388E5B24-9D21-4EDF-8E14-4482760131E1}" srcOrd="2" destOrd="0" presId="urn:microsoft.com/office/officeart/2008/layout/SquareAccentList"/>
    <dgm:cxn modelId="{54875123-9937-480F-8442-E94858AED0A9}" type="presParOf" srcId="{03F30EDA-4526-4839-83C0-3E5881B35450}" destId="{1817C36F-87CE-4A36-B811-D9411941B68E}" srcOrd="1" destOrd="0" presId="urn:microsoft.com/office/officeart/2008/layout/SquareAccentList"/>
    <dgm:cxn modelId="{8CF0DC12-EE90-4111-A662-37491ABFCB06}" type="presParOf" srcId="{1817C36F-87CE-4A36-B811-D9411941B68E}" destId="{A5871F3D-EBF3-4493-871A-8AB5D8DE5772}" srcOrd="0" destOrd="0" presId="urn:microsoft.com/office/officeart/2008/layout/SquareAccentList"/>
    <dgm:cxn modelId="{C0D5BA7C-3ADD-4A1A-B394-5712EBC2D4C9}" type="presParOf" srcId="{A5871F3D-EBF3-4493-871A-8AB5D8DE5772}" destId="{DE6B2030-6F4F-4BEE-9FC4-AB6E6EA3CA73}" srcOrd="0" destOrd="0" presId="urn:microsoft.com/office/officeart/2008/layout/SquareAccentList"/>
    <dgm:cxn modelId="{B4D6F2FA-5AC2-4973-9C93-BE7C122B8AED}" type="presParOf" srcId="{A5871F3D-EBF3-4493-871A-8AB5D8DE5772}" destId="{EFA4E031-2D99-4BA5-B628-18A91791095C}" srcOrd="1" destOrd="0" presId="urn:microsoft.com/office/officeart/2008/layout/SquareAccentList"/>
    <dgm:cxn modelId="{1D845302-F2B1-481B-95A7-D17582575AC7}" type="presParOf" srcId="{1817C36F-87CE-4A36-B811-D9411941B68E}" destId="{C84E6299-4182-4291-92A4-E391C7318E99}" srcOrd="1" destOrd="0" presId="urn:microsoft.com/office/officeart/2008/layout/SquareAccentList"/>
    <dgm:cxn modelId="{351ED3D6-7E64-4EC3-A150-54F16A6C3100}" type="presParOf" srcId="{C84E6299-4182-4291-92A4-E391C7318E99}" destId="{847E8806-7DB8-463F-A893-6EDCBA24120C}" srcOrd="0" destOrd="0" presId="urn:microsoft.com/office/officeart/2008/layout/SquareAccentList"/>
    <dgm:cxn modelId="{72FAE293-B9D2-4FEF-9C96-AA83EC4B46A2}" type="presParOf" srcId="{C84E6299-4182-4291-92A4-E391C7318E99}" destId="{CB25BF6C-75C5-400C-94C6-F58AA818E797}" srcOrd="1" destOrd="0" presId="urn:microsoft.com/office/officeart/2008/layout/SquareAccentList"/>
    <dgm:cxn modelId="{9EB414C8-0678-4306-B87D-C4DD5B10802A}" type="presParOf" srcId="{1817C36F-87CE-4A36-B811-D9411941B68E}" destId="{5DABC290-9E27-4C3F-948A-B449BC131444}" srcOrd="2" destOrd="0" presId="urn:microsoft.com/office/officeart/2008/layout/SquareAccentList"/>
    <dgm:cxn modelId="{DF4A990A-4B6A-4DCA-9C95-602EBD5BD9B6}" type="presParOf" srcId="{5DABC290-9E27-4C3F-948A-B449BC131444}" destId="{E08DC340-9CDF-4C57-B232-45A28FA30183}" srcOrd="0" destOrd="0" presId="urn:microsoft.com/office/officeart/2008/layout/SquareAccentList"/>
    <dgm:cxn modelId="{E95D811E-568B-408B-8F73-1D07A952E049}" type="presParOf" srcId="{5DABC290-9E27-4C3F-948A-B449BC131444}" destId="{883751F0-A763-4A98-B7EF-74BF2E28D366}" srcOrd="1" destOrd="0" presId="urn:microsoft.com/office/officeart/2008/layout/SquareAccentList"/>
    <dgm:cxn modelId="{94D3C1D2-F30B-481C-BD5A-0E207E3EDC87}" type="presParOf" srcId="{1817C36F-87CE-4A36-B811-D9411941B68E}" destId="{32A1F33E-B705-4288-A082-1EA2469C02AE}" srcOrd="3" destOrd="0" presId="urn:microsoft.com/office/officeart/2008/layout/SquareAccentList"/>
    <dgm:cxn modelId="{6EBA994B-B2B9-4777-BEE6-36E847EB362D}" type="presParOf" srcId="{32A1F33E-B705-4288-A082-1EA2469C02AE}" destId="{E08556E9-9A79-467A-9E8C-C997BBE60C1D}" srcOrd="0" destOrd="0" presId="urn:microsoft.com/office/officeart/2008/layout/SquareAccentList"/>
    <dgm:cxn modelId="{1E1F19FE-BBD2-4333-985E-F1EBD78045E8}" type="presParOf" srcId="{32A1F33E-B705-4288-A082-1EA2469C02AE}" destId="{47D094FC-F32C-4860-AD52-EF11A7AAF8D2}" srcOrd="1" destOrd="0" presId="urn:microsoft.com/office/officeart/2008/layout/SquareAccentList"/>
    <dgm:cxn modelId="{07013AB8-762E-4FC6-BA1D-0B3D40BB02BE}" type="presParOf" srcId="{91A48E83-4DF5-40CF-97C3-68822DA6C26F}" destId="{D7727FCC-856B-4F94-88FA-F98530B35A17}" srcOrd="1" destOrd="0" presId="urn:microsoft.com/office/officeart/2008/layout/SquareAccentList"/>
    <dgm:cxn modelId="{82F39BC4-B467-4053-8D8C-95819C48B60B}" type="presParOf" srcId="{D7727FCC-856B-4F94-88FA-F98530B35A17}" destId="{F033CBAC-BA4E-46E5-BE10-4767A8DBB9D9}" srcOrd="0" destOrd="0" presId="urn:microsoft.com/office/officeart/2008/layout/SquareAccentList"/>
    <dgm:cxn modelId="{31AEB395-0C53-46E3-AD8B-09642D709BBF}" type="presParOf" srcId="{F033CBAC-BA4E-46E5-BE10-4767A8DBB9D9}" destId="{3F0A1A07-4EFD-4570-A257-290CFC01AEBF}" srcOrd="0" destOrd="0" presId="urn:microsoft.com/office/officeart/2008/layout/SquareAccentList"/>
    <dgm:cxn modelId="{6E1D898D-8F8A-426E-AE11-37BE4BBFD9FD}" type="presParOf" srcId="{F033CBAC-BA4E-46E5-BE10-4767A8DBB9D9}" destId="{D9B030D2-0AE0-4C7C-8EC4-102A7607BAC0}" srcOrd="1" destOrd="0" presId="urn:microsoft.com/office/officeart/2008/layout/SquareAccentList"/>
    <dgm:cxn modelId="{602ED3E4-3E26-4DF3-B799-E45501DFD4B6}" type="presParOf" srcId="{F033CBAC-BA4E-46E5-BE10-4767A8DBB9D9}" destId="{5E08F349-3F8E-4493-8782-0CF14F3DACE6}" srcOrd="2" destOrd="0" presId="urn:microsoft.com/office/officeart/2008/layout/SquareAccentList"/>
    <dgm:cxn modelId="{901448AB-2045-4543-948B-DB757921EC0E}" type="presParOf" srcId="{D7727FCC-856B-4F94-88FA-F98530B35A17}" destId="{F9786E49-B4A1-45B5-92F2-51684C0592A5}" srcOrd="1" destOrd="0" presId="urn:microsoft.com/office/officeart/2008/layout/SquareAccentList"/>
    <dgm:cxn modelId="{FDE8DFC1-1BFD-4F30-BA8F-BEFE75B79168}" type="presParOf" srcId="{F9786E49-B4A1-45B5-92F2-51684C0592A5}" destId="{428E74F9-0443-4F16-AE39-D4D3D452A0E9}" srcOrd="0" destOrd="0" presId="urn:microsoft.com/office/officeart/2008/layout/SquareAccentList"/>
    <dgm:cxn modelId="{DD734F00-7892-4EF5-9A72-AF2583ECF02C}" type="presParOf" srcId="{428E74F9-0443-4F16-AE39-D4D3D452A0E9}" destId="{FC056C55-3BC6-40A6-94F1-8B5F179390C7}" srcOrd="0" destOrd="0" presId="urn:microsoft.com/office/officeart/2008/layout/SquareAccentList"/>
    <dgm:cxn modelId="{0726C998-6EFA-402F-8913-EE5546EFD4D7}" type="presParOf" srcId="{428E74F9-0443-4F16-AE39-D4D3D452A0E9}" destId="{74D8EBA0-0BF1-487F-AD15-AD22B85B9D49}" srcOrd="1" destOrd="0" presId="urn:microsoft.com/office/officeart/2008/layout/SquareAccentList"/>
    <dgm:cxn modelId="{A1B8CCAD-4EDF-4ED7-95D5-0141C3A1D8C2}" type="presParOf" srcId="{F9786E49-B4A1-45B5-92F2-51684C0592A5}" destId="{448359C4-9E9A-4F9C-A264-607C48EB4843}" srcOrd="1" destOrd="0" presId="urn:microsoft.com/office/officeart/2008/layout/SquareAccentList"/>
    <dgm:cxn modelId="{2710DAA6-B406-4977-8130-95394C92D4AD}" type="presParOf" srcId="{448359C4-9E9A-4F9C-A264-607C48EB4843}" destId="{D869E2FF-6EAE-46C2-9BA6-BB9819DE7E3F}" srcOrd="0" destOrd="0" presId="urn:microsoft.com/office/officeart/2008/layout/SquareAccentList"/>
    <dgm:cxn modelId="{64AC1FFD-7D7C-48D7-BD30-26F44655044C}" type="presParOf" srcId="{448359C4-9E9A-4F9C-A264-607C48EB4843}" destId="{9B323942-C9D5-471D-BB2A-41DC31E496C2}" srcOrd="1" destOrd="0" presId="urn:microsoft.com/office/officeart/2008/layout/SquareAccentList"/>
    <dgm:cxn modelId="{DA413F3E-0AC8-4F80-8BD1-8F27D3DE9321}" type="presParOf" srcId="{F9786E49-B4A1-45B5-92F2-51684C0592A5}" destId="{4A627118-8A6D-42F9-8282-AE9BBC1A1A85}" srcOrd="2" destOrd="0" presId="urn:microsoft.com/office/officeart/2008/layout/SquareAccentList"/>
    <dgm:cxn modelId="{FE48C4B2-C9F4-421B-8691-1C90103D1C2F}" type="presParOf" srcId="{4A627118-8A6D-42F9-8282-AE9BBC1A1A85}" destId="{53B03F8D-9AC5-4946-B34F-AE20216D1C61}" srcOrd="0" destOrd="0" presId="urn:microsoft.com/office/officeart/2008/layout/SquareAccentList"/>
    <dgm:cxn modelId="{538BA725-907C-4B3C-B3BA-F86C85AE616D}"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ADAAD169-E8FE-40F7-87C5-B925DF86DDDF}">
      <dgm:prSet phldrT="[Text]"/>
      <dgm:spPr/>
      <dgm:t>
        <a:bodyPr/>
        <a:lstStyle/>
        <a:p>
          <a:r>
            <a:rPr lang="en-US"/>
            <a:t>Module 1</a:t>
          </a:r>
        </a:p>
      </dgm:t>
    </dgm:pt>
    <dgm:pt modelId="{905F4E48-06C4-41CE-B152-E36453F9DF47}" type="parTrans" cxnId="{AAAC99A6-06F3-4F98-A6A8-E991344E2660}">
      <dgm:prSet/>
      <dgm:spPr/>
      <dgm:t>
        <a:bodyPr/>
        <a:lstStyle/>
        <a:p>
          <a:endParaRPr lang="en-US"/>
        </a:p>
      </dgm:t>
    </dgm:pt>
    <dgm:pt modelId="{3B1BF3A0-CAFB-45A5-83CF-30378D2C28FC}" type="sibTrans" cxnId="{AAAC99A6-06F3-4F98-A6A8-E991344E2660}">
      <dgm:prSet/>
      <dgm:spPr/>
      <dgm:t>
        <a:bodyPr/>
        <a:lstStyle/>
        <a:p>
          <a:endParaRPr lang="en-US"/>
        </a:p>
      </dgm:t>
    </dgm:pt>
    <dgm:pt modelId="{C7F36310-BA7D-4188-8519-B58695BEA5ED}">
      <dgm:prSet phldrT="[Text]"/>
      <dgm:spPr/>
      <dgm:t>
        <a:bodyPr/>
        <a:lstStyle/>
        <a:p>
          <a:r>
            <a:rPr lang="en-US"/>
            <a:t>Module 2</a:t>
          </a:r>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68CADE32-5EDF-4EC4-B0BA-AD4A9AFE2D67}">
      <dgm:prSet phldrT="[Text]"/>
      <dgm:spPr/>
      <dgm:t>
        <a:bodyPr/>
        <a:lstStyle/>
        <a:p>
          <a:r>
            <a:rPr lang="en-US"/>
            <a:t>Module 3</a:t>
          </a:r>
        </a:p>
      </dgm:t>
    </dgm:pt>
    <dgm:pt modelId="{44B4BFB2-051F-4329-807F-FBAD461121CE}" type="parTrans" cxnId="{B451A325-EC66-4929-8CAB-0DFAEECDF1D8}">
      <dgm:prSet/>
      <dgm:spPr/>
      <dgm:t>
        <a:bodyPr/>
        <a:lstStyle/>
        <a:p>
          <a:endParaRPr lang="en-US"/>
        </a:p>
      </dgm:t>
    </dgm:pt>
    <dgm:pt modelId="{E91FD68A-834A-46BA-8F64-B5BBFCF01184}" type="sibTrans" cxnId="{B451A325-EC66-4929-8CAB-0DFAEECDF1D8}">
      <dgm:prSet/>
      <dgm:spPr/>
      <dgm:t>
        <a:bodyPr/>
        <a:lstStyle/>
        <a:p>
          <a:endParaRPr lang="en-US"/>
        </a:p>
      </dgm:t>
    </dgm:pt>
    <dgm:pt modelId="{9E670A3A-FB0B-43D4-97E7-18D810BAB357}">
      <dgm:prSet phldrT="[Text]" phldr="1"/>
      <dgm:spPr/>
      <dgm:t>
        <a:bodyPr/>
        <a:lstStyle/>
        <a:p>
          <a:endParaRPr lang="en-US"/>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561E6A65-6BD8-449B-8C43-A810A5FA4873}">
      <dgm:prSet phldrT="[Text]"/>
      <dgm:spPr/>
      <dgm:t>
        <a:bodyPr/>
        <a:lstStyle/>
        <a:p>
          <a:r>
            <a:rPr lang="en-US"/>
            <a:t>Module 5</a:t>
          </a:r>
        </a:p>
      </dgm:t>
    </dgm:pt>
    <dgm:pt modelId="{B19D5745-EC2C-4699-B795-31BF95562B4C}" type="parTrans" cxnId="{A1818BD1-20F7-4422-89A8-1B05C0D2D541}">
      <dgm:prSet/>
      <dgm:spPr/>
      <dgm:t>
        <a:bodyPr/>
        <a:lstStyle/>
        <a:p>
          <a:endParaRPr lang="en-US"/>
        </a:p>
      </dgm:t>
    </dgm:pt>
    <dgm:pt modelId="{88214EA5-1EF7-4EE9-992F-719172D206EC}" type="sibTrans" cxnId="{A1818BD1-20F7-4422-89A8-1B05C0D2D541}">
      <dgm:prSet/>
      <dgm:spPr/>
      <dgm:t>
        <a:bodyPr/>
        <a:lstStyle/>
        <a:p>
          <a:endParaRPr lang="en-US"/>
        </a:p>
      </dgm:t>
    </dgm:pt>
    <dgm:pt modelId="{2DFDE9BA-A87B-4E6E-A44F-F5B745F14344}">
      <dgm:prSet phldrT="[Text]"/>
      <dgm:spPr/>
      <dgm:t>
        <a:bodyPr/>
        <a:lstStyle/>
        <a:p>
          <a:r>
            <a:rPr lang="en-US"/>
            <a:t>Module 6</a:t>
          </a:r>
        </a:p>
      </dgm:t>
    </dgm:pt>
    <dgm:pt modelId="{2690A45E-4E32-4FA7-9A7A-D1771EEEDD3B}" type="parTrans" cxnId="{916ACCF9-E1BE-433F-926A-BC9CFCBE4D94}">
      <dgm:prSet/>
      <dgm:spPr/>
      <dgm:t>
        <a:bodyPr/>
        <a:lstStyle/>
        <a:p>
          <a:endParaRPr lang="en-US"/>
        </a:p>
      </dgm:t>
    </dgm:pt>
    <dgm:pt modelId="{027E4E32-5664-43F7-B524-C9581A5AAF10}" type="sibTrans" cxnId="{916ACCF9-E1BE-433F-926A-BC9CFCBE4D94}">
      <dgm:prSet/>
      <dgm:spPr/>
      <dgm:t>
        <a:bodyPr/>
        <a:lstStyle/>
        <a:p>
          <a:endParaRPr lang="en-US"/>
        </a:p>
      </dgm:t>
    </dgm:pt>
    <dgm:pt modelId="{ED6FDDF0-F304-4131-9D8F-F838BA556FA3}">
      <dgm:prSet phldrT="[Text]"/>
      <dgm:spPr/>
      <dgm:t>
        <a:bodyPr/>
        <a:lstStyle/>
        <a:p>
          <a:r>
            <a:rPr lang="en-US"/>
            <a:t>Module 4</a:t>
          </a:r>
        </a:p>
      </dgm:t>
    </dgm:pt>
    <dgm:pt modelId="{FB261FCE-C012-4B2A-98E2-3AA2B5E1225F}" type="parTrans" cxnId="{084A0F1B-2A72-4B76-896B-C82EF1C942A6}">
      <dgm:prSet/>
      <dgm:spPr/>
      <dgm:t>
        <a:bodyPr/>
        <a:lstStyle/>
        <a:p>
          <a:endParaRPr lang="en-US"/>
        </a:p>
      </dgm:t>
    </dgm:pt>
    <dgm:pt modelId="{1BEEF635-2D84-4A67-BE88-9B7CAB4E0A65}" type="sibTrans" cxnId="{084A0F1B-2A72-4B76-896B-C82EF1C942A6}">
      <dgm:prSet/>
      <dgm:spPr/>
      <dgm:t>
        <a:bodyPr/>
        <a:lstStyle/>
        <a:p>
          <a:endParaRPr lang="en-US"/>
        </a:p>
      </dgm:t>
    </dgm:pt>
    <dgm:pt modelId="{A0EE090E-9ADB-4155-81F3-16186262EDA1}">
      <dgm:prSet phldrT="[Text]"/>
      <dgm:spPr/>
      <dgm:t>
        <a:bodyPr/>
        <a:lstStyle/>
        <a:p>
          <a:r>
            <a:rPr lang="en-US"/>
            <a:t>Module 7</a:t>
          </a:r>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dgm:pt>
    <dgm:pt modelId="{114A94C1-E0F6-4E6A-881A-E0F8546BF0A4}" type="pres">
      <dgm:prSet presAssocID="{EF5485F2-BC57-48E4-BB84-7FE0880A4488}" presName="ParentSmallAccent" presStyleLbl="fgAcc1" presStyleIdx="0" presStyleCnt="2"/>
      <dgm:spPr/>
    </dgm:pt>
    <dgm:pt modelId="{388E5B24-9D21-4EDF-8E14-4482760131E1}" type="pres">
      <dgm:prSet presAssocID="{EF5485F2-BC57-48E4-BB84-7FE0880A4488}" presName="Parent" presStyleLbl="revTx" presStyleIdx="0" presStyleCnt="9">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A5871F3D-EBF3-4493-871A-8AB5D8DE5772}" type="pres">
      <dgm:prSet presAssocID="{ADAAD169-E8FE-40F7-87C5-B925DF86DDDF}" presName="childComposite" presStyleCnt="0">
        <dgm:presLayoutVars>
          <dgm:chMax val="0"/>
          <dgm:chPref val="0"/>
        </dgm:presLayoutVars>
      </dgm:prSet>
      <dgm:spPr/>
    </dgm:pt>
    <dgm:pt modelId="{DE6B2030-6F4F-4BEE-9FC4-AB6E6EA3CA73}" type="pres">
      <dgm:prSet presAssocID="{ADAAD169-E8FE-40F7-87C5-B925DF86DDDF}" presName="ChildAccent" presStyleLbl="solidFgAcc1" presStyleIdx="0" presStyleCnt="7"/>
      <dgm:spPr>
        <a:ln>
          <a:solidFill>
            <a:srgbClr val="EB3C00"/>
          </a:solidFill>
        </a:ln>
      </dgm:spPr>
    </dgm:pt>
    <dgm:pt modelId="{EFA4E031-2D99-4BA5-B628-18A91791095C}" type="pres">
      <dgm:prSet presAssocID="{ADAAD169-E8FE-40F7-87C5-B925DF86DDDF}" presName="Child" presStyleLbl="revTx" presStyleIdx="1" presStyleCnt="9">
        <dgm:presLayoutVars>
          <dgm:chMax val="0"/>
          <dgm:chPref val="0"/>
          <dgm:bulletEnabled val="1"/>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1" presStyleCnt="7"/>
      <dgm:spPr>
        <a:ln>
          <a:solidFill>
            <a:srgbClr val="EB3C00"/>
          </a:solidFill>
        </a:ln>
      </dgm:spPr>
    </dgm:pt>
    <dgm:pt modelId="{CB25BF6C-75C5-400C-94C6-F58AA818E797}" type="pres">
      <dgm:prSet presAssocID="{C7F36310-BA7D-4188-8519-B58695BEA5ED}" presName="Child" presStyleLbl="revTx" presStyleIdx="2" presStyleCnt="9">
        <dgm:presLayoutVars>
          <dgm:chMax val="0"/>
          <dgm:chPref val="0"/>
          <dgm:bulletEnabled val="1"/>
        </dgm:presLayoutVars>
      </dgm:prSet>
      <dgm:spPr/>
    </dgm:pt>
    <dgm:pt modelId="{5DABC290-9E27-4C3F-948A-B449BC131444}" type="pres">
      <dgm:prSet presAssocID="{68CADE32-5EDF-4EC4-B0BA-AD4A9AFE2D67}" presName="childComposite" presStyleCnt="0">
        <dgm:presLayoutVars>
          <dgm:chMax val="0"/>
          <dgm:chPref val="0"/>
        </dgm:presLayoutVars>
      </dgm:prSet>
      <dgm:spPr/>
    </dgm:pt>
    <dgm:pt modelId="{E08DC340-9CDF-4C57-B232-45A28FA30183}" type="pres">
      <dgm:prSet presAssocID="{68CADE32-5EDF-4EC4-B0BA-AD4A9AFE2D67}" presName="ChildAccent" presStyleLbl="solidFgAcc1" presStyleIdx="2" presStyleCnt="7"/>
      <dgm:spPr>
        <a:ln>
          <a:solidFill>
            <a:srgbClr val="EB3C00"/>
          </a:solidFill>
        </a:ln>
      </dgm:spPr>
    </dgm:pt>
    <dgm:pt modelId="{883751F0-A763-4A98-B7EF-74BF2E28D366}" type="pres">
      <dgm:prSet presAssocID="{68CADE32-5EDF-4EC4-B0BA-AD4A9AFE2D67}" presName="Child" presStyleLbl="revTx" presStyleIdx="3" presStyleCnt="9">
        <dgm:presLayoutVars>
          <dgm:chMax val="0"/>
          <dgm:chPref val="0"/>
          <dgm:bulletEnabled val="1"/>
        </dgm:presLayoutVars>
      </dgm:prSet>
      <dgm:spPr/>
    </dgm:pt>
    <dgm:pt modelId="{32A1F33E-B705-4288-A082-1EA2469C02AE}" type="pres">
      <dgm:prSet presAssocID="{ED6FDDF0-F304-4131-9D8F-F838BA556FA3}" presName="childComposite" presStyleCnt="0">
        <dgm:presLayoutVars>
          <dgm:chMax val="0"/>
          <dgm:chPref val="0"/>
        </dgm:presLayoutVars>
      </dgm:prSet>
      <dgm:spPr/>
    </dgm:pt>
    <dgm:pt modelId="{E08556E9-9A79-467A-9E8C-C997BBE60C1D}" type="pres">
      <dgm:prSet presAssocID="{ED6FDDF0-F304-4131-9D8F-F838BA556FA3}" presName="ChildAccent" presStyleLbl="solidFgAcc1" presStyleIdx="3" presStyleCnt="7"/>
      <dgm:spPr>
        <a:ln>
          <a:solidFill>
            <a:srgbClr val="EB3C00"/>
          </a:solidFill>
        </a:ln>
      </dgm:spPr>
    </dgm:pt>
    <dgm:pt modelId="{47D094FC-F32C-4860-AD52-EF11A7AAF8D2}" type="pres">
      <dgm:prSet presAssocID="{ED6FDDF0-F304-4131-9D8F-F838BA556FA3}" presName="Child" presStyleLbl="revTx" presStyleIdx="4" presStyleCnt="9">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dgm:pt>
    <dgm:pt modelId="{D9B030D2-0AE0-4C7C-8EC4-102A7607BAC0}" type="pres">
      <dgm:prSet presAssocID="{9E670A3A-FB0B-43D4-97E7-18D810BAB357}" presName="ParentSmallAccent" presStyleLbl="fgAcc1" presStyleIdx="1" presStyleCnt="2"/>
      <dgm:spPr/>
    </dgm:pt>
    <dgm:pt modelId="{5E08F349-3F8E-4493-8782-0CF14F3DACE6}" type="pres">
      <dgm:prSet presAssocID="{9E670A3A-FB0B-43D4-97E7-18D810BAB357}" presName="Parent" presStyleLbl="revTx" presStyleIdx="5" presStyleCnt="9">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28E74F9-0443-4F16-AE39-D4D3D452A0E9}" type="pres">
      <dgm:prSet presAssocID="{561E6A65-6BD8-449B-8C43-A810A5FA4873}" presName="childComposite" presStyleCnt="0">
        <dgm:presLayoutVars>
          <dgm:chMax val="0"/>
          <dgm:chPref val="0"/>
        </dgm:presLayoutVars>
      </dgm:prSet>
      <dgm:spPr/>
    </dgm:pt>
    <dgm:pt modelId="{FC056C55-3BC6-40A6-94F1-8B5F179390C7}" type="pres">
      <dgm:prSet presAssocID="{561E6A65-6BD8-449B-8C43-A810A5FA4873}" presName="ChildAccent" presStyleLbl="solidFgAcc1" presStyleIdx="4" presStyleCnt="7"/>
      <dgm:spPr>
        <a:ln>
          <a:solidFill>
            <a:srgbClr val="EB3C00"/>
          </a:solidFill>
        </a:ln>
      </dgm:spPr>
    </dgm:pt>
    <dgm:pt modelId="{74D8EBA0-0BF1-487F-AD15-AD22B85B9D49}" type="pres">
      <dgm:prSet presAssocID="{561E6A65-6BD8-449B-8C43-A810A5FA4873}" presName="Child" presStyleLbl="revTx" presStyleIdx="6" presStyleCnt="9">
        <dgm:presLayoutVars>
          <dgm:chMax val="0"/>
          <dgm:chPref val="0"/>
          <dgm:bulletEnabled val="1"/>
        </dgm:presLayoutVars>
      </dgm:prSet>
      <dgm:spPr/>
    </dgm:pt>
    <dgm:pt modelId="{448359C4-9E9A-4F9C-A264-607C48EB4843}" type="pres">
      <dgm:prSet presAssocID="{2DFDE9BA-A87B-4E6E-A44F-F5B745F14344}" presName="childComposite" presStyleCnt="0">
        <dgm:presLayoutVars>
          <dgm:chMax val="0"/>
          <dgm:chPref val="0"/>
        </dgm:presLayoutVars>
      </dgm:prSet>
      <dgm:spPr/>
    </dgm:pt>
    <dgm:pt modelId="{D869E2FF-6EAE-46C2-9BA6-BB9819DE7E3F}" type="pres">
      <dgm:prSet presAssocID="{2DFDE9BA-A87B-4E6E-A44F-F5B745F14344}" presName="ChildAccent" presStyleLbl="solidFgAcc1" presStyleIdx="5" presStyleCnt="7"/>
      <dgm:spPr>
        <a:ln>
          <a:solidFill>
            <a:srgbClr val="EB3C00"/>
          </a:solidFill>
        </a:ln>
      </dgm:spPr>
    </dgm:pt>
    <dgm:pt modelId="{9B323942-C9D5-471D-BB2A-41DC31E496C2}" type="pres">
      <dgm:prSet presAssocID="{2DFDE9BA-A87B-4E6E-A44F-F5B745F14344}" presName="Child" presStyleLbl="revTx" presStyleIdx="7" presStyleCnt="9">
        <dgm:presLayoutVars>
          <dgm:chMax val="0"/>
          <dgm:chPref val="0"/>
          <dgm:bulletEnabled val="1"/>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6" presStyleCnt="7"/>
      <dgm:spPr>
        <a:ln>
          <a:solidFill>
            <a:srgbClr val="EB3C00"/>
          </a:solidFill>
        </a:ln>
      </dgm:spPr>
    </dgm:pt>
    <dgm:pt modelId="{16E874C2-56B2-4828-A74A-02E16D3BBAC6}" type="pres">
      <dgm:prSet presAssocID="{A0EE090E-9ADB-4155-81F3-16186262EDA1}" presName="Child" presStyleLbl="revTx" presStyleIdx="8" presStyleCnt="9">
        <dgm:presLayoutVars>
          <dgm:chMax val="0"/>
          <dgm:chPref val="0"/>
          <dgm:bulletEnabled val="1"/>
        </dgm:presLayoutVars>
      </dgm:prSet>
      <dgm:spPr/>
    </dgm:pt>
  </dgm:ptLst>
  <dgm:cxnLst>
    <dgm:cxn modelId="{454EBF00-C151-43A3-A5FE-2CADD45C05AB}" type="presOf" srcId="{ED6FDDF0-F304-4131-9D8F-F838BA556FA3}" destId="{47D094FC-F32C-4860-AD52-EF11A7AAF8D2}" srcOrd="0" destOrd="0" presId="urn:microsoft.com/office/officeart/2008/layout/SquareAccentList"/>
    <dgm:cxn modelId="{DA826A02-98B3-47A1-A65D-9A2580C8A2C4}" type="presOf" srcId="{D05FB12A-9F78-496E-94DA-9D3AB4FEAE28}" destId="{91A48E83-4DF5-40CF-97C3-68822DA6C26F}" srcOrd="0" destOrd="0" presId="urn:microsoft.com/office/officeart/2008/layout/SquareAccentList"/>
    <dgm:cxn modelId="{EFB0D505-DA0F-4C05-B8CC-7C6D9848CDF6}" srcId="{D05FB12A-9F78-496E-94DA-9D3AB4FEAE28}" destId="{EF5485F2-BC57-48E4-BB84-7FE0880A4488}" srcOrd="0" destOrd="0" parTransId="{FADCFF57-C3AB-4BB7-9762-6D4324CCEDB3}" sibTransId="{EC8F553A-F2DA-41EC-9227-F28DA7F70390}"/>
    <dgm:cxn modelId="{084A0F1B-2A72-4B76-896B-C82EF1C942A6}" srcId="{EF5485F2-BC57-48E4-BB84-7FE0880A4488}" destId="{ED6FDDF0-F304-4131-9D8F-F838BA556FA3}" srcOrd="3" destOrd="0" parTransId="{FB261FCE-C012-4B2A-98E2-3AA2B5E1225F}" sibTransId="{1BEEF635-2D84-4A67-BE88-9B7CAB4E0A65}"/>
    <dgm:cxn modelId="{B451A325-EC66-4929-8CAB-0DFAEECDF1D8}" srcId="{EF5485F2-BC57-48E4-BB84-7FE0880A4488}" destId="{68CADE32-5EDF-4EC4-B0BA-AD4A9AFE2D67}" srcOrd="2" destOrd="0" parTransId="{44B4BFB2-051F-4329-807F-FBAD461121CE}" sibTransId="{E91FD68A-834A-46BA-8F64-B5BBFCF01184}"/>
    <dgm:cxn modelId="{C42AAB46-3AC1-45F0-823D-579D360464F1}" type="presOf" srcId="{ADAAD169-E8FE-40F7-87C5-B925DF86DDDF}" destId="{EFA4E031-2D99-4BA5-B628-18A91791095C}" srcOrd="0" destOrd="0" presId="urn:microsoft.com/office/officeart/2008/layout/SquareAccentList"/>
    <dgm:cxn modelId="{B451306A-D704-4178-896D-5AAEE5DAD28E}" type="presOf" srcId="{EF5485F2-BC57-48E4-BB84-7FE0880A4488}" destId="{388E5B24-9D21-4EDF-8E14-4482760131E1}" srcOrd="0" destOrd="0" presId="urn:microsoft.com/office/officeart/2008/layout/SquareAccentList"/>
    <dgm:cxn modelId="{ECEEA372-888E-4AEF-BE2F-1820472FAF83}" type="presOf" srcId="{561E6A65-6BD8-449B-8C43-A810A5FA4873}" destId="{74D8EBA0-0BF1-487F-AD15-AD22B85B9D49}" srcOrd="0" destOrd="0" presId="urn:microsoft.com/office/officeart/2008/layout/SquareAccentList"/>
    <dgm:cxn modelId="{43222779-80A0-4058-9105-F54167D76FB5}" type="presOf" srcId="{68CADE32-5EDF-4EC4-B0BA-AD4A9AFE2D67}" destId="{883751F0-A763-4A98-B7EF-74BF2E28D366}" srcOrd="0" destOrd="0" presId="urn:microsoft.com/office/officeart/2008/layout/SquareAccentList"/>
    <dgm:cxn modelId="{23F83492-1650-4191-B7F4-57E3FA4F96E6}" type="presOf" srcId="{9E670A3A-FB0B-43D4-97E7-18D810BAB357}" destId="{5E08F349-3F8E-4493-8782-0CF14F3DACE6}" srcOrd="0" destOrd="0" presId="urn:microsoft.com/office/officeart/2008/layout/SquareAccentList"/>
    <dgm:cxn modelId="{4BCCD79C-FEEB-47E1-B6E6-F113F1422526}" type="presOf" srcId="{A0EE090E-9ADB-4155-81F3-16186262EDA1}" destId="{16E874C2-56B2-4828-A74A-02E16D3BBAC6}" srcOrd="0" destOrd="0" presId="urn:microsoft.com/office/officeart/2008/layout/SquareAccentList"/>
    <dgm:cxn modelId="{AAAC99A6-06F3-4F98-A6A8-E991344E2660}" srcId="{EF5485F2-BC57-48E4-BB84-7FE0880A4488}" destId="{ADAAD169-E8FE-40F7-87C5-B925DF86DDDF}" srcOrd="0" destOrd="0" parTransId="{905F4E48-06C4-41CE-B152-E36453F9DF47}" sibTransId="{3B1BF3A0-CAFB-45A5-83CF-30378D2C28FC}"/>
    <dgm:cxn modelId="{5F2218B1-8967-4B74-A2D4-4D78390DAFD1}" srcId="{9E670A3A-FB0B-43D4-97E7-18D810BAB357}" destId="{A0EE090E-9ADB-4155-81F3-16186262EDA1}" srcOrd="2" destOrd="0" parTransId="{BCFF4904-6290-4100-AD4A-B6836A40DB4B}" sibTransId="{0F2FE42B-3933-45E0-B34A-082CA2A1A55F}"/>
    <dgm:cxn modelId="{B11465B7-A5B6-4FD1-985E-868B0EB29E85}" srcId="{D05FB12A-9F78-496E-94DA-9D3AB4FEAE28}" destId="{9E670A3A-FB0B-43D4-97E7-18D810BAB357}" srcOrd="1" destOrd="0" parTransId="{D709B0FD-39F1-4FA6-8909-09D5CC9C9C74}" sibTransId="{E295F662-33C0-4A99-A3E3-7DE86AFDAFE8}"/>
    <dgm:cxn modelId="{43E17EC5-681A-4964-BE0C-DFBBF853162B}" type="presOf" srcId="{C7F36310-BA7D-4188-8519-B58695BEA5ED}" destId="{CB25BF6C-75C5-400C-94C6-F58AA818E797}" srcOrd="0" destOrd="0" presId="urn:microsoft.com/office/officeart/2008/layout/SquareAccentList"/>
    <dgm:cxn modelId="{A1818BD1-20F7-4422-89A8-1B05C0D2D541}" srcId="{9E670A3A-FB0B-43D4-97E7-18D810BAB357}" destId="{561E6A65-6BD8-449B-8C43-A810A5FA4873}" srcOrd="0" destOrd="0" parTransId="{B19D5745-EC2C-4699-B795-31BF95562B4C}" sibTransId="{88214EA5-1EF7-4EE9-992F-719172D206EC}"/>
    <dgm:cxn modelId="{31945BE0-8BC5-4FC9-84A3-72F3C5D9E60B}" type="presOf" srcId="{2DFDE9BA-A87B-4E6E-A44F-F5B745F14344}" destId="{9B323942-C9D5-471D-BB2A-41DC31E496C2}" srcOrd="0" destOrd="0" presId="urn:microsoft.com/office/officeart/2008/layout/SquareAccentList"/>
    <dgm:cxn modelId="{E3BA8CE1-18E5-419A-9724-85AF857C29DA}" srcId="{EF5485F2-BC57-48E4-BB84-7FE0880A4488}" destId="{C7F36310-BA7D-4188-8519-B58695BEA5ED}" srcOrd="1" destOrd="0" parTransId="{712728A5-4AB5-4185-96FC-2C1EB33CC1F7}" sibTransId="{DBD127A4-591B-4669-BD63-76D9A543C578}"/>
    <dgm:cxn modelId="{916ACCF9-E1BE-433F-926A-BC9CFCBE4D94}" srcId="{9E670A3A-FB0B-43D4-97E7-18D810BAB357}" destId="{2DFDE9BA-A87B-4E6E-A44F-F5B745F14344}" srcOrd="1" destOrd="0" parTransId="{2690A45E-4E32-4FA7-9A7A-D1771EEEDD3B}" sibTransId="{027E4E32-5664-43F7-B524-C9581A5AAF10}"/>
    <dgm:cxn modelId="{0D6E69BF-96B3-47E1-868F-AD2062D8FF8A}" type="presParOf" srcId="{91A48E83-4DF5-40CF-97C3-68822DA6C26F}" destId="{03F30EDA-4526-4839-83C0-3E5881B35450}" srcOrd="0" destOrd="0" presId="urn:microsoft.com/office/officeart/2008/layout/SquareAccentList"/>
    <dgm:cxn modelId="{4F29176D-3503-4E68-8826-D3BD3940C1C4}" type="presParOf" srcId="{03F30EDA-4526-4839-83C0-3E5881B35450}" destId="{E21B4A00-5172-48CB-B97E-FCF55DB79560}" srcOrd="0" destOrd="0" presId="urn:microsoft.com/office/officeart/2008/layout/SquareAccentList"/>
    <dgm:cxn modelId="{CEFFD31F-19BE-4146-9910-459ADBFB6F23}" type="presParOf" srcId="{E21B4A00-5172-48CB-B97E-FCF55DB79560}" destId="{5964866F-F5E2-496E-A7DA-95E90304A1E9}" srcOrd="0" destOrd="0" presId="urn:microsoft.com/office/officeart/2008/layout/SquareAccentList"/>
    <dgm:cxn modelId="{9B6752A7-F9C3-4DBA-8AB6-BC2A0E76B72E}" type="presParOf" srcId="{E21B4A00-5172-48CB-B97E-FCF55DB79560}" destId="{114A94C1-E0F6-4E6A-881A-E0F8546BF0A4}" srcOrd="1" destOrd="0" presId="urn:microsoft.com/office/officeart/2008/layout/SquareAccentList"/>
    <dgm:cxn modelId="{5F2946CF-802E-4948-8283-D6D5EBED391C}" type="presParOf" srcId="{E21B4A00-5172-48CB-B97E-FCF55DB79560}" destId="{388E5B24-9D21-4EDF-8E14-4482760131E1}" srcOrd="2" destOrd="0" presId="urn:microsoft.com/office/officeart/2008/layout/SquareAccentList"/>
    <dgm:cxn modelId="{523F7616-B667-4703-95E6-083BA63FC3E6}" type="presParOf" srcId="{03F30EDA-4526-4839-83C0-3E5881B35450}" destId="{1817C36F-87CE-4A36-B811-D9411941B68E}" srcOrd="1" destOrd="0" presId="urn:microsoft.com/office/officeart/2008/layout/SquareAccentList"/>
    <dgm:cxn modelId="{B49D6A3E-B2BE-49CE-A953-3EC6267834F9}" type="presParOf" srcId="{1817C36F-87CE-4A36-B811-D9411941B68E}" destId="{A5871F3D-EBF3-4493-871A-8AB5D8DE5772}" srcOrd="0" destOrd="0" presId="urn:microsoft.com/office/officeart/2008/layout/SquareAccentList"/>
    <dgm:cxn modelId="{FEC4415E-119C-4AAE-8380-99684E654416}" type="presParOf" srcId="{A5871F3D-EBF3-4493-871A-8AB5D8DE5772}" destId="{DE6B2030-6F4F-4BEE-9FC4-AB6E6EA3CA73}" srcOrd="0" destOrd="0" presId="urn:microsoft.com/office/officeart/2008/layout/SquareAccentList"/>
    <dgm:cxn modelId="{79E0A64E-56F1-4B2D-9D65-A3892B6C3772}" type="presParOf" srcId="{A5871F3D-EBF3-4493-871A-8AB5D8DE5772}" destId="{EFA4E031-2D99-4BA5-B628-18A91791095C}" srcOrd="1" destOrd="0" presId="urn:microsoft.com/office/officeart/2008/layout/SquareAccentList"/>
    <dgm:cxn modelId="{26B3AAB0-B6D1-4620-89D3-42E7C26E2195}" type="presParOf" srcId="{1817C36F-87CE-4A36-B811-D9411941B68E}" destId="{C84E6299-4182-4291-92A4-E391C7318E99}" srcOrd="1" destOrd="0" presId="urn:microsoft.com/office/officeart/2008/layout/SquareAccentList"/>
    <dgm:cxn modelId="{269CF7CD-A031-4722-851B-145E98F2FD74}" type="presParOf" srcId="{C84E6299-4182-4291-92A4-E391C7318E99}" destId="{847E8806-7DB8-463F-A893-6EDCBA24120C}" srcOrd="0" destOrd="0" presId="urn:microsoft.com/office/officeart/2008/layout/SquareAccentList"/>
    <dgm:cxn modelId="{C53645FC-450C-4AC2-A954-C0CF78B50A4E}" type="presParOf" srcId="{C84E6299-4182-4291-92A4-E391C7318E99}" destId="{CB25BF6C-75C5-400C-94C6-F58AA818E797}" srcOrd="1" destOrd="0" presId="urn:microsoft.com/office/officeart/2008/layout/SquareAccentList"/>
    <dgm:cxn modelId="{DF9A4A0C-2A52-4BD3-9C01-A6D270E1E29A}" type="presParOf" srcId="{1817C36F-87CE-4A36-B811-D9411941B68E}" destId="{5DABC290-9E27-4C3F-948A-B449BC131444}" srcOrd="2" destOrd="0" presId="urn:microsoft.com/office/officeart/2008/layout/SquareAccentList"/>
    <dgm:cxn modelId="{DAAE9280-0D2C-4F6D-9C26-2B6295052F3B}" type="presParOf" srcId="{5DABC290-9E27-4C3F-948A-B449BC131444}" destId="{E08DC340-9CDF-4C57-B232-45A28FA30183}" srcOrd="0" destOrd="0" presId="urn:microsoft.com/office/officeart/2008/layout/SquareAccentList"/>
    <dgm:cxn modelId="{E29DC3C7-D673-4234-B9A7-9F4866DC24F3}" type="presParOf" srcId="{5DABC290-9E27-4C3F-948A-B449BC131444}" destId="{883751F0-A763-4A98-B7EF-74BF2E28D366}" srcOrd="1" destOrd="0" presId="urn:microsoft.com/office/officeart/2008/layout/SquareAccentList"/>
    <dgm:cxn modelId="{DD4399AE-02DD-4B7D-853A-E7DBD90211BC}" type="presParOf" srcId="{1817C36F-87CE-4A36-B811-D9411941B68E}" destId="{32A1F33E-B705-4288-A082-1EA2469C02AE}" srcOrd="3" destOrd="0" presId="urn:microsoft.com/office/officeart/2008/layout/SquareAccentList"/>
    <dgm:cxn modelId="{546F7095-8ED5-4F53-8DED-A7C833442DE6}" type="presParOf" srcId="{32A1F33E-B705-4288-A082-1EA2469C02AE}" destId="{E08556E9-9A79-467A-9E8C-C997BBE60C1D}" srcOrd="0" destOrd="0" presId="urn:microsoft.com/office/officeart/2008/layout/SquareAccentList"/>
    <dgm:cxn modelId="{55E4B3B6-A9D9-42AD-A81C-C57339EDC47C}" type="presParOf" srcId="{32A1F33E-B705-4288-A082-1EA2469C02AE}" destId="{47D094FC-F32C-4860-AD52-EF11A7AAF8D2}" srcOrd="1" destOrd="0" presId="urn:microsoft.com/office/officeart/2008/layout/SquareAccentList"/>
    <dgm:cxn modelId="{FA89D234-9004-42D2-B2DA-4680BAE61468}" type="presParOf" srcId="{91A48E83-4DF5-40CF-97C3-68822DA6C26F}" destId="{D7727FCC-856B-4F94-88FA-F98530B35A17}" srcOrd="1" destOrd="0" presId="urn:microsoft.com/office/officeart/2008/layout/SquareAccentList"/>
    <dgm:cxn modelId="{5FC269E9-C3E0-4C6B-95FB-3E9AB39DE60F}" type="presParOf" srcId="{D7727FCC-856B-4F94-88FA-F98530B35A17}" destId="{F033CBAC-BA4E-46E5-BE10-4767A8DBB9D9}" srcOrd="0" destOrd="0" presId="urn:microsoft.com/office/officeart/2008/layout/SquareAccentList"/>
    <dgm:cxn modelId="{BA45455A-0CA3-4CF2-AF18-B7D9EA5FD146}" type="presParOf" srcId="{F033CBAC-BA4E-46E5-BE10-4767A8DBB9D9}" destId="{3F0A1A07-4EFD-4570-A257-290CFC01AEBF}" srcOrd="0" destOrd="0" presId="urn:microsoft.com/office/officeart/2008/layout/SquareAccentList"/>
    <dgm:cxn modelId="{A819990A-778F-4BB6-B350-187D37FFF440}" type="presParOf" srcId="{F033CBAC-BA4E-46E5-BE10-4767A8DBB9D9}" destId="{D9B030D2-0AE0-4C7C-8EC4-102A7607BAC0}" srcOrd="1" destOrd="0" presId="urn:microsoft.com/office/officeart/2008/layout/SquareAccentList"/>
    <dgm:cxn modelId="{B1BC2F71-5DF0-489B-91B0-CDEFD6EE6073}" type="presParOf" srcId="{F033CBAC-BA4E-46E5-BE10-4767A8DBB9D9}" destId="{5E08F349-3F8E-4493-8782-0CF14F3DACE6}" srcOrd="2" destOrd="0" presId="urn:microsoft.com/office/officeart/2008/layout/SquareAccentList"/>
    <dgm:cxn modelId="{557393B1-6D83-4958-9D89-08D4A769204B}" type="presParOf" srcId="{D7727FCC-856B-4F94-88FA-F98530B35A17}" destId="{F9786E49-B4A1-45B5-92F2-51684C0592A5}" srcOrd="1" destOrd="0" presId="urn:microsoft.com/office/officeart/2008/layout/SquareAccentList"/>
    <dgm:cxn modelId="{EF3E89F2-91AD-433D-AD35-39E8F885F9FA}" type="presParOf" srcId="{F9786E49-B4A1-45B5-92F2-51684C0592A5}" destId="{428E74F9-0443-4F16-AE39-D4D3D452A0E9}" srcOrd="0" destOrd="0" presId="urn:microsoft.com/office/officeart/2008/layout/SquareAccentList"/>
    <dgm:cxn modelId="{908F91D1-056B-4344-AA40-9B4EC56500FA}" type="presParOf" srcId="{428E74F9-0443-4F16-AE39-D4D3D452A0E9}" destId="{FC056C55-3BC6-40A6-94F1-8B5F179390C7}" srcOrd="0" destOrd="0" presId="urn:microsoft.com/office/officeart/2008/layout/SquareAccentList"/>
    <dgm:cxn modelId="{8D1F6F8E-501A-4C81-8E68-171A5E339E06}" type="presParOf" srcId="{428E74F9-0443-4F16-AE39-D4D3D452A0E9}" destId="{74D8EBA0-0BF1-487F-AD15-AD22B85B9D49}" srcOrd="1" destOrd="0" presId="urn:microsoft.com/office/officeart/2008/layout/SquareAccentList"/>
    <dgm:cxn modelId="{DF0678E8-1DE2-4912-9B27-9C1537405BAC}" type="presParOf" srcId="{F9786E49-B4A1-45B5-92F2-51684C0592A5}" destId="{448359C4-9E9A-4F9C-A264-607C48EB4843}" srcOrd="1" destOrd="0" presId="urn:microsoft.com/office/officeart/2008/layout/SquareAccentList"/>
    <dgm:cxn modelId="{94BD29A4-9D82-4B62-98D7-4508610630DE}" type="presParOf" srcId="{448359C4-9E9A-4F9C-A264-607C48EB4843}" destId="{D869E2FF-6EAE-46C2-9BA6-BB9819DE7E3F}" srcOrd="0" destOrd="0" presId="urn:microsoft.com/office/officeart/2008/layout/SquareAccentList"/>
    <dgm:cxn modelId="{03B32504-BF8A-420A-B23D-D46F5AAE72F2}" type="presParOf" srcId="{448359C4-9E9A-4F9C-A264-607C48EB4843}" destId="{9B323942-C9D5-471D-BB2A-41DC31E496C2}" srcOrd="1" destOrd="0" presId="urn:microsoft.com/office/officeart/2008/layout/SquareAccentList"/>
    <dgm:cxn modelId="{3878A319-E21F-425D-9FA8-5BC200486F80}" type="presParOf" srcId="{F9786E49-B4A1-45B5-92F2-51684C0592A5}" destId="{4A627118-8A6D-42F9-8282-AE9BBC1A1A85}" srcOrd="2" destOrd="0" presId="urn:microsoft.com/office/officeart/2008/layout/SquareAccentList"/>
    <dgm:cxn modelId="{C02409E2-BFCF-450E-A2B2-600F84713619}" type="presParOf" srcId="{4A627118-8A6D-42F9-8282-AE9BBC1A1A85}" destId="{53B03F8D-9AC5-4946-B34F-AE20216D1C61}" srcOrd="0" destOrd="0" presId="urn:microsoft.com/office/officeart/2008/layout/SquareAccentList"/>
    <dgm:cxn modelId="{20859595-569E-4DDF-B351-CC1DF38B9058}"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C7F36310-BA7D-4188-8519-B58695BEA5ED}">
      <dgm:prSet phldrT="[Text]" phldr="1"/>
      <dgm:spPr/>
      <dgm:t>
        <a:bodyPr/>
        <a:lstStyle/>
        <a:p>
          <a:endParaRPr lang="en-US"/>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9E670A3A-FB0B-43D4-97E7-18D810BAB357}">
      <dgm:prSet phldrT="[Text]" phldr="1"/>
      <dgm:spPr/>
      <dgm:t>
        <a:bodyPr/>
        <a:lstStyle/>
        <a:p>
          <a:endParaRPr lang="en-US"/>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A0EE090E-9ADB-4155-81F3-16186262EDA1}">
      <dgm:prSet phldrT="[Text]" phldr="1"/>
      <dgm:spPr/>
      <dgm:t>
        <a:bodyPr/>
        <a:lstStyle/>
        <a:p>
          <a:endParaRPr lang="en-US"/>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a:noFill/>
        <a:ln>
          <a:noFill/>
        </a:ln>
      </dgm:spPr>
    </dgm:pt>
    <dgm:pt modelId="{114A94C1-E0F6-4E6A-881A-E0F8546BF0A4}" type="pres">
      <dgm:prSet presAssocID="{EF5485F2-BC57-48E4-BB84-7FE0880A4488}" presName="ParentSmallAccent" presStyleLbl="fgAcc1" presStyleIdx="0" presStyleCnt="2"/>
      <dgm:spPr>
        <a:ln>
          <a:solidFill>
            <a:srgbClr val="EB3C00"/>
          </a:solidFill>
        </a:ln>
      </dgm:spPr>
    </dgm:pt>
    <dgm:pt modelId="{388E5B24-9D21-4EDF-8E14-4482760131E1}" type="pres">
      <dgm:prSet presAssocID="{EF5485F2-BC57-48E4-BB84-7FE0880A4488}" presName="Parent" presStyleLbl="revTx" presStyleIdx="0" presStyleCnt="4">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0" presStyleCnt="2" custLinFactY="97087" custLinFactNeighborX="-589" custLinFactNeighborY="100000"/>
      <dgm:spPr>
        <a:ln>
          <a:solidFill>
            <a:srgbClr val="EB3C00"/>
          </a:solidFill>
        </a:ln>
      </dgm:spPr>
    </dgm:pt>
    <dgm:pt modelId="{CB25BF6C-75C5-400C-94C6-F58AA818E797}" type="pres">
      <dgm:prSet presAssocID="{C7F36310-BA7D-4188-8519-B58695BEA5ED}" presName="Child" presStyleLbl="revTx" presStyleIdx="1" presStyleCnt="4" custLinFactNeighborX="-47" custLinFactNeighborY="84550">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a:noFill/>
        <a:ln>
          <a:noFill/>
        </a:ln>
      </dgm:spPr>
    </dgm:pt>
    <dgm:pt modelId="{D9B030D2-0AE0-4C7C-8EC4-102A7607BAC0}" type="pres">
      <dgm:prSet presAssocID="{9E670A3A-FB0B-43D4-97E7-18D810BAB357}" presName="ParentSmallAccent" presStyleLbl="fgAcc1" presStyleIdx="1" presStyleCnt="2"/>
      <dgm:spPr>
        <a:ln>
          <a:solidFill>
            <a:srgbClr val="EB3C00"/>
          </a:solidFill>
        </a:ln>
      </dgm:spPr>
    </dgm:pt>
    <dgm:pt modelId="{5E08F349-3F8E-4493-8782-0CF14F3DACE6}" type="pres">
      <dgm:prSet presAssocID="{9E670A3A-FB0B-43D4-97E7-18D810BAB357}" presName="Parent" presStyleLbl="revTx" presStyleIdx="2" presStyleCnt="4">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1" presStyleCnt="2" custLinFactY="94424" custLinFactNeighborX="1667" custLinFactNeighborY="100000"/>
      <dgm:spPr>
        <a:ln>
          <a:solidFill>
            <a:srgbClr val="EB3C00"/>
          </a:solidFill>
        </a:ln>
      </dgm:spPr>
    </dgm:pt>
    <dgm:pt modelId="{16E874C2-56B2-4828-A74A-02E16D3BBAC6}" type="pres">
      <dgm:prSet presAssocID="{A0EE090E-9ADB-4155-81F3-16186262EDA1}" presName="Child" presStyleLbl="revTx" presStyleIdx="3" presStyleCnt="4" custLinFactNeighborX="131" custLinFactNeighborY="83408">
        <dgm:presLayoutVars>
          <dgm:chMax val="0"/>
          <dgm:chPref val="0"/>
          <dgm:bulletEnabled val="1"/>
        </dgm:presLayoutVars>
      </dgm:prSet>
      <dgm:spPr/>
    </dgm:pt>
  </dgm:ptLst>
  <dgm:cxnLst>
    <dgm:cxn modelId="{EFB0D505-DA0F-4C05-B8CC-7C6D9848CDF6}" srcId="{D05FB12A-9F78-496E-94DA-9D3AB4FEAE28}" destId="{EF5485F2-BC57-48E4-BB84-7FE0880A4488}" srcOrd="0" destOrd="0" parTransId="{FADCFF57-C3AB-4BB7-9762-6D4324CCEDB3}" sibTransId="{EC8F553A-F2DA-41EC-9227-F28DA7F70390}"/>
    <dgm:cxn modelId="{1711C030-6E02-4E11-A52B-A35CDC4A4866}" type="presOf" srcId="{A0EE090E-9ADB-4155-81F3-16186262EDA1}" destId="{16E874C2-56B2-4828-A74A-02E16D3BBAC6}" srcOrd="0" destOrd="0" presId="urn:microsoft.com/office/officeart/2008/layout/SquareAccentList"/>
    <dgm:cxn modelId="{7A06B48F-118D-492B-8649-F8D836B12F61}" type="presOf" srcId="{C7F36310-BA7D-4188-8519-B58695BEA5ED}" destId="{CB25BF6C-75C5-400C-94C6-F58AA818E797}" srcOrd="0" destOrd="0" presId="urn:microsoft.com/office/officeart/2008/layout/SquareAccentList"/>
    <dgm:cxn modelId="{5F2218B1-8967-4B74-A2D4-4D78390DAFD1}" srcId="{9E670A3A-FB0B-43D4-97E7-18D810BAB357}" destId="{A0EE090E-9ADB-4155-81F3-16186262EDA1}" srcOrd="0" destOrd="0" parTransId="{BCFF4904-6290-4100-AD4A-B6836A40DB4B}" sibTransId="{0F2FE42B-3933-45E0-B34A-082CA2A1A55F}"/>
    <dgm:cxn modelId="{B11465B7-A5B6-4FD1-985E-868B0EB29E85}" srcId="{D05FB12A-9F78-496E-94DA-9D3AB4FEAE28}" destId="{9E670A3A-FB0B-43D4-97E7-18D810BAB357}" srcOrd="1" destOrd="0" parTransId="{D709B0FD-39F1-4FA6-8909-09D5CC9C9C74}" sibTransId="{E295F662-33C0-4A99-A3E3-7DE86AFDAFE8}"/>
    <dgm:cxn modelId="{339EA3DD-E0DE-48BE-834E-BB9B26B8D364}" type="presOf" srcId="{9E670A3A-FB0B-43D4-97E7-18D810BAB357}" destId="{5E08F349-3F8E-4493-8782-0CF14F3DACE6}" srcOrd="0" destOrd="0" presId="urn:microsoft.com/office/officeart/2008/layout/SquareAccentList"/>
    <dgm:cxn modelId="{E3BA8CE1-18E5-419A-9724-85AF857C29DA}" srcId="{EF5485F2-BC57-48E4-BB84-7FE0880A4488}" destId="{C7F36310-BA7D-4188-8519-B58695BEA5ED}" srcOrd="0" destOrd="0" parTransId="{712728A5-4AB5-4185-96FC-2C1EB33CC1F7}" sibTransId="{DBD127A4-591B-4669-BD63-76D9A543C578}"/>
    <dgm:cxn modelId="{A12692E1-5D25-44A3-8DAE-30C7640D9D1C}" type="presOf" srcId="{D05FB12A-9F78-496E-94DA-9D3AB4FEAE28}" destId="{91A48E83-4DF5-40CF-97C3-68822DA6C26F}" srcOrd="0" destOrd="0" presId="urn:microsoft.com/office/officeart/2008/layout/SquareAccentList"/>
    <dgm:cxn modelId="{3CC6C7F4-BF25-4D4B-92A0-5E5CC9ECC496}" type="presOf" srcId="{EF5485F2-BC57-48E4-BB84-7FE0880A4488}" destId="{388E5B24-9D21-4EDF-8E14-4482760131E1}" srcOrd="0" destOrd="0" presId="urn:microsoft.com/office/officeart/2008/layout/SquareAccentList"/>
    <dgm:cxn modelId="{49CA4DD7-7024-4EAC-BA4B-A1FE9AE3A1B8}" type="presParOf" srcId="{91A48E83-4DF5-40CF-97C3-68822DA6C26F}" destId="{03F30EDA-4526-4839-83C0-3E5881B35450}" srcOrd="0" destOrd="0" presId="urn:microsoft.com/office/officeart/2008/layout/SquareAccentList"/>
    <dgm:cxn modelId="{5E6B1F14-FC06-403A-9ADA-BEEF3C7CF668}" type="presParOf" srcId="{03F30EDA-4526-4839-83C0-3E5881B35450}" destId="{E21B4A00-5172-48CB-B97E-FCF55DB79560}" srcOrd="0" destOrd="0" presId="urn:microsoft.com/office/officeart/2008/layout/SquareAccentList"/>
    <dgm:cxn modelId="{D4036243-71DD-4E04-8C56-256E168B151D}" type="presParOf" srcId="{E21B4A00-5172-48CB-B97E-FCF55DB79560}" destId="{5964866F-F5E2-496E-A7DA-95E90304A1E9}" srcOrd="0" destOrd="0" presId="urn:microsoft.com/office/officeart/2008/layout/SquareAccentList"/>
    <dgm:cxn modelId="{477395FA-F7AF-4699-BF28-5C989BF50414}" type="presParOf" srcId="{E21B4A00-5172-48CB-B97E-FCF55DB79560}" destId="{114A94C1-E0F6-4E6A-881A-E0F8546BF0A4}" srcOrd="1" destOrd="0" presId="urn:microsoft.com/office/officeart/2008/layout/SquareAccentList"/>
    <dgm:cxn modelId="{B535FF92-99D9-438A-9E99-9C9B17B1C780}" type="presParOf" srcId="{E21B4A00-5172-48CB-B97E-FCF55DB79560}" destId="{388E5B24-9D21-4EDF-8E14-4482760131E1}" srcOrd="2" destOrd="0" presId="urn:microsoft.com/office/officeart/2008/layout/SquareAccentList"/>
    <dgm:cxn modelId="{EBC85217-16BC-4FA6-8B14-D44795590524}" type="presParOf" srcId="{03F30EDA-4526-4839-83C0-3E5881B35450}" destId="{1817C36F-87CE-4A36-B811-D9411941B68E}" srcOrd="1" destOrd="0" presId="urn:microsoft.com/office/officeart/2008/layout/SquareAccentList"/>
    <dgm:cxn modelId="{2982F22A-3C19-4F39-B01F-7879CAE81F2D}" type="presParOf" srcId="{1817C36F-87CE-4A36-B811-D9411941B68E}" destId="{C84E6299-4182-4291-92A4-E391C7318E99}" srcOrd="0" destOrd="0" presId="urn:microsoft.com/office/officeart/2008/layout/SquareAccentList"/>
    <dgm:cxn modelId="{DCAE5457-15B5-42DC-9C0A-96E26B8CA350}" type="presParOf" srcId="{C84E6299-4182-4291-92A4-E391C7318E99}" destId="{847E8806-7DB8-463F-A893-6EDCBA24120C}" srcOrd="0" destOrd="0" presId="urn:microsoft.com/office/officeart/2008/layout/SquareAccentList"/>
    <dgm:cxn modelId="{65223E6E-FC60-45F6-99F6-7BA7B0E6E5B0}" type="presParOf" srcId="{C84E6299-4182-4291-92A4-E391C7318E99}" destId="{CB25BF6C-75C5-400C-94C6-F58AA818E797}" srcOrd="1" destOrd="0" presId="urn:microsoft.com/office/officeart/2008/layout/SquareAccentList"/>
    <dgm:cxn modelId="{A2FFCDB9-F41A-4EF8-97E6-930910057A68}" type="presParOf" srcId="{91A48E83-4DF5-40CF-97C3-68822DA6C26F}" destId="{D7727FCC-856B-4F94-88FA-F98530B35A17}" srcOrd="1" destOrd="0" presId="urn:microsoft.com/office/officeart/2008/layout/SquareAccentList"/>
    <dgm:cxn modelId="{AC0CDA3B-D470-4261-8F34-36DDA71BB962}" type="presParOf" srcId="{D7727FCC-856B-4F94-88FA-F98530B35A17}" destId="{F033CBAC-BA4E-46E5-BE10-4767A8DBB9D9}" srcOrd="0" destOrd="0" presId="urn:microsoft.com/office/officeart/2008/layout/SquareAccentList"/>
    <dgm:cxn modelId="{297E1A18-1C0D-42B8-B900-26B3C494FFB8}" type="presParOf" srcId="{F033CBAC-BA4E-46E5-BE10-4767A8DBB9D9}" destId="{3F0A1A07-4EFD-4570-A257-290CFC01AEBF}" srcOrd="0" destOrd="0" presId="urn:microsoft.com/office/officeart/2008/layout/SquareAccentList"/>
    <dgm:cxn modelId="{5DB45B8A-2B18-4200-B7F5-BBD2E1D51FF1}" type="presParOf" srcId="{F033CBAC-BA4E-46E5-BE10-4767A8DBB9D9}" destId="{D9B030D2-0AE0-4C7C-8EC4-102A7607BAC0}" srcOrd="1" destOrd="0" presId="urn:microsoft.com/office/officeart/2008/layout/SquareAccentList"/>
    <dgm:cxn modelId="{0279F356-82B3-4A23-92F1-D0C447B538F5}" type="presParOf" srcId="{F033CBAC-BA4E-46E5-BE10-4767A8DBB9D9}" destId="{5E08F349-3F8E-4493-8782-0CF14F3DACE6}" srcOrd="2" destOrd="0" presId="urn:microsoft.com/office/officeart/2008/layout/SquareAccentList"/>
    <dgm:cxn modelId="{75EBA1CA-97F2-48B0-8DC8-FEFEB1A50940}" type="presParOf" srcId="{D7727FCC-856B-4F94-88FA-F98530B35A17}" destId="{F9786E49-B4A1-45B5-92F2-51684C0592A5}" srcOrd="1" destOrd="0" presId="urn:microsoft.com/office/officeart/2008/layout/SquareAccentList"/>
    <dgm:cxn modelId="{5B94652A-62E8-40C8-85FD-4EA93532B60D}" type="presParOf" srcId="{F9786E49-B4A1-45B5-92F2-51684C0592A5}" destId="{4A627118-8A6D-42F9-8282-AE9BBC1A1A85}" srcOrd="0" destOrd="0" presId="urn:microsoft.com/office/officeart/2008/layout/SquareAccentList"/>
    <dgm:cxn modelId="{3576FF3F-80DE-4A28-A073-A5AB1A5BEFF7}" type="presParOf" srcId="{4A627118-8A6D-42F9-8282-AE9BBC1A1A85}" destId="{53B03F8D-9AC5-4946-B34F-AE20216D1C61}" srcOrd="0" destOrd="0" presId="urn:microsoft.com/office/officeart/2008/layout/SquareAccentList"/>
    <dgm:cxn modelId="{4A70316C-9B61-41ED-809F-B0678C34CFCE}"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5477" y="1076052"/>
          <a:ext cx="5091481" cy="59899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5477" y="1301011"/>
          <a:ext cx="374038" cy="374038"/>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5477" y="0"/>
          <a:ext cx="5091481" cy="1076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2667000">
            <a:lnSpc>
              <a:spcPct val="90000"/>
            </a:lnSpc>
            <a:spcBef>
              <a:spcPct val="0"/>
            </a:spcBef>
            <a:spcAft>
              <a:spcPct val="35000"/>
            </a:spcAft>
            <a:buNone/>
          </a:pPr>
          <a:endParaRPr lang="en-US" sz="6000" kern="1200"/>
        </a:p>
      </dsp:txBody>
      <dsp:txXfrm>
        <a:off x="5477" y="0"/>
        <a:ext cx="5091481" cy="1076052"/>
      </dsp:txXfrm>
    </dsp:sp>
    <dsp:sp modelId="{DE6B2030-6F4F-4BEE-9FC4-AB6E6EA3CA73}">
      <dsp:nvSpPr>
        <dsp:cNvPr id="0" name=""/>
        <dsp:cNvSpPr/>
      </dsp:nvSpPr>
      <dsp:spPr>
        <a:xfrm>
          <a:off x="5477" y="2172884"/>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EFA4E031-2D99-4BA5-B628-18A91791095C}">
      <dsp:nvSpPr>
        <dsp:cNvPr id="0" name=""/>
        <dsp:cNvSpPr/>
      </dsp:nvSpPr>
      <dsp:spPr>
        <a:xfrm>
          <a:off x="361880" y="1923967"/>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1</a:t>
          </a:r>
        </a:p>
      </dsp:txBody>
      <dsp:txXfrm>
        <a:off x="361880" y="1923967"/>
        <a:ext cx="4735078" cy="871863"/>
      </dsp:txXfrm>
    </dsp:sp>
    <dsp:sp modelId="{847E8806-7DB8-463F-A893-6EDCBA24120C}">
      <dsp:nvSpPr>
        <dsp:cNvPr id="0" name=""/>
        <dsp:cNvSpPr/>
      </dsp:nvSpPr>
      <dsp:spPr>
        <a:xfrm>
          <a:off x="5477" y="3044747"/>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61880" y="2795830"/>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2</a:t>
          </a:r>
        </a:p>
      </dsp:txBody>
      <dsp:txXfrm>
        <a:off x="361880" y="2795830"/>
        <a:ext cx="4735078" cy="871863"/>
      </dsp:txXfrm>
    </dsp:sp>
    <dsp:sp modelId="{E08DC340-9CDF-4C57-B232-45A28FA30183}">
      <dsp:nvSpPr>
        <dsp:cNvPr id="0" name=""/>
        <dsp:cNvSpPr/>
      </dsp:nvSpPr>
      <dsp:spPr>
        <a:xfrm>
          <a:off x="5477" y="3916611"/>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883751F0-A763-4A98-B7EF-74BF2E28D366}">
      <dsp:nvSpPr>
        <dsp:cNvPr id="0" name=""/>
        <dsp:cNvSpPr/>
      </dsp:nvSpPr>
      <dsp:spPr>
        <a:xfrm>
          <a:off x="361880" y="3667694"/>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3</a:t>
          </a:r>
        </a:p>
      </dsp:txBody>
      <dsp:txXfrm>
        <a:off x="361880" y="3667694"/>
        <a:ext cx="4735078" cy="871863"/>
      </dsp:txXfrm>
    </dsp:sp>
    <dsp:sp modelId="{E08556E9-9A79-467A-9E8C-C997BBE60C1D}">
      <dsp:nvSpPr>
        <dsp:cNvPr id="0" name=""/>
        <dsp:cNvSpPr/>
      </dsp:nvSpPr>
      <dsp:spPr>
        <a:xfrm>
          <a:off x="5477" y="4788474"/>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47D094FC-F32C-4860-AD52-EF11A7AAF8D2}">
      <dsp:nvSpPr>
        <dsp:cNvPr id="0" name=""/>
        <dsp:cNvSpPr/>
      </dsp:nvSpPr>
      <dsp:spPr>
        <a:xfrm>
          <a:off x="361880" y="4539557"/>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4</a:t>
          </a:r>
        </a:p>
      </dsp:txBody>
      <dsp:txXfrm>
        <a:off x="361880" y="4539557"/>
        <a:ext cx="4735078" cy="871863"/>
      </dsp:txXfrm>
    </dsp:sp>
    <dsp:sp modelId="{3F0A1A07-4EFD-4570-A257-290CFC01AEBF}">
      <dsp:nvSpPr>
        <dsp:cNvPr id="0" name=""/>
        <dsp:cNvSpPr/>
      </dsp:nvSpPr>
      <dsp:spPr>
        <a:xfrm>
          <a:off x="5351533" y="1076052"/>
          <a:ext cx="5091481" cy="59899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351533" y="1301011"/>
          <a:ext cx="374038" cy="374038"/>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351533" y="0"/>
          <a:ext cx="5091481" cy="1076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2667000">
            <a:lnSpc>
              <a:spcPct val="90000"/>
            </a:lnSpc>
            <a:spcBef>
              <a:spcPct val="0"/>
            </a:spcBef>
            <a:spcAft>
              <a:spcPct val="35000"/>
            </a:spcAft>
            <a:buNone/>
          </a:pPr>
          <a:endParaRPr lang="en-US" sz="6000" kern="1200"/>
        </a:p>
      </dsp:txBody>
      <dsp:txXfrm>
        <a:off x="5351533" y="0"/>
        <a:ext cx="5091481" cy="1076052"/>
      </dsp:txXfrm>
    </dsp:sp>
    <dsp:sp modelId="{FC056C55-3BC6-40A6-94F1-8B5F179390C7}">
      <dsp:nvSpPr>
        <dsp:cNvPr id="0" name=""/>
        <dsp:cNvSpPr/>
      </dsp:nvSpPr>
      <dsp:spPr>
        <a:xfrm>
          <a:off x="5351533" y="2172884"/>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74D8EBA0-0BF1-487F-AD15-AD22B85B9D49}">
      <dsp:nvSpPr>
        <dsp:cNvPr id="0" name=""/>
        <dsp:cNvSpPr/>
      </dsp:nvSpPr>
      <dsp:spPr>
        <a:xfrm>
          <a:off x="5707936" y="1923967"/>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5</a:t>
          </a:r>
        </a:p>
      </dsp:txBody>
      <dsp:txXfrm>
        <a:off x="5707936" y="1923967"/>
        <a:ext cx="4735078" cy="871863"/>
      </dsp:txXfrm>
    </dsp:sp>
    <dsp:sp modelId="{D869E2FF-6EAE-46C2-9BA6-BB9819DE7E3F}">
      <dsp:nvSpPr>
        <dsp:cNvPr id="0" name=""/>
        <dsp:cNvSpPr/>
      </dsp:nvSpPr>
      <dsp:spPr>
        <a:xfrm>
          <a:off x="5351533" y="3044747"/>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9B323942-C9D5-471D-BB2A-41DC31E496C2}">
      <dsp:nvSpPr>
        <dsp:cNvPr id="0" name=""/>
        <dsp:cNvSpPr/>
      </dsp:nvSpPr>
      <dsp:spPr>
        <a:xfrm>
          <a:off x="5707936" y="2795830"/>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6</a:t>
          </a:r>
        </a:p>
      </dsp:txBody>
      <dsp:txXfrm>
        <a:off x="5707936" y="2795830"/>
        <a:ext cx="4735078" cy="871863"/>
      </dsp:txXfrm>
    </dsp:sp>
    <dsp:sp modelId="{53B03F8D-9AC5-4946-B34F-AE20216D1C61}">
      <dsp:nvSpPr>
        <dsp:cNvPr id="0" name=""/>
        <dsp:cNvSpPr/>
      </dsp:nvSpPr>
      <dsp:spPr>
        <a:xfrm>
          <a:off x="5351533" y="3916611"/>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707936" y="3667694"/>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7</a:t>
          </a:r>
        </a:p>
      </dsp:txBody>
      <dsp:txXfrm>
        <a:off x="5707936" y="3667694"/>
        <a:ext cx="4735078" cy="8718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5477" y="1076052"/>
          <a:ext cx="5091481" cy="59899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5477" y="1301011"/>
          <a:ext cx="374038" cy="374038"/>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5477" y="0"/>
          <a:ext cx="5091481" cy="1076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2667000">
            <a:lnSpc>
              <a:spcPct val="90000"/>
            </a:lnSpc>
            <a:spcBef>
              <a:spcPct val="0"/>
            </a:spcBef>
            <a:spcAft>
              <a:spcPct val="35000"/>
            </a:spcAft>
            <a:buNone/>
          </a:pPr>
          <a:endParaRPr lang="en-US" sz="6000" kern="1200"/>
        </a:p>
      </dsp:txBody>
      <dsp:txXfrm>
        <a:off x="5477" y="0"/>
        <a:ext cx="5091481" cy="1076052"/>
      </dsp:txXfrm>
    </dsp:sp>
    <dsp:sp modelId="{DE6B2030-6F4F-4BEE-9FC4-AB6E6EA3CA73}">
      <dsp:nvSpPr>
        <dsp:cNvPr id="0" name=""/>
        <dsp:cNvSpPr/>
      </dsp:nvSpPr>
      <dsp:spPr>
        <a:xfrm>
          <a:off x="5477" y="2172884"/>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EFA4E031-2D99-4BA5-B628-18A91791095C}">
      <dsp:nvSpPr>
        <dsp:cNvPr id="0" name=""/>
        <dsp:cNvSpPr/>
      </dsp:nvSpPr>
      <dsp:spPr>
        <a:xfrm>
          <a:off x="361880" y="1923967"/>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1</a:t>
          </a:r>
        </a:p>
      </dsp:txBody>
      <dsp:txXfrm>
        <a:off x="361880" y="1923967"/>
        <a:ext cx="4735078" cy="871863"/>
      </dsp:txXfrm>
    </dsp:sp>
    <dsp:sp modelId="{847E8806-7DB8-463F-A893-6EDCBA24120C}">
      <dsp:nvSpPr>
        <dsp:cNvPr id="0" name=""/>
        <dsp:cNvSpPr/>
      </dsp:nvSpPr>
      <dsp:spPr>
        <a:xfrm>
          <a:off x="5477" y="3044747"/>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61880" y="2795830"/>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2</a:t>
          </a:r>
        </a:p>
      </dsp:txBody>
      <dsp:txXfrm>
        <a:off x="361880" y="2795830"/>
        <a:ext cx="4735078" cy="871863"/>
      </dsp:txXfrm>
    </dsp:sp>
    <dsp:sp modelId="{E08DC340-9CDF-4C57-B232-45A28FA30183}">
      <dsp:nvSpPr>
        <dsp:cNvPr id="0" name=""/>
        <dsp:cNvSpPr/>
      </dsp:nvSpPr>
      <dsp:spPr>
        <a:xfrm>
          <a:off x="5477" y="3916611"/>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883751F0-A763-4A98-B7EF-74BF2E28D366}">
      <dsp:nvSpPr>
        <dsp:cNvPr id="0" name=""/>
        <dsp:cNvSpPr/>
      </dsp:nvSpPr>
      <dsp:spPr>
        <a:xfrm>
          <a:off x="361880" y="3667694"/>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3</a:t>
          </a:r>
        </a:p>
      </dsp:txBody>
      <dsp:txXfrm>
        <a:off x="361880" y="3667694"/>
        <a:ext cx="4735078" cy="871863"/>
      </dsp:txXfrm>
    </dsp:sp>
    <dsp:sp modelId="{E08556E9-9A79-467A-9E8C-C997BBE60C1D}">
      <dsp:nvSpPr>
        <dsp:cNvPr id="0" name=""/>
        <dsp:cNvSpPr/>
      </dsp:nvSpPr>
      <dsp:spPr>
        <a:xfrm>
          <a:off x="5477" y="4788474"/>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47D094FC-F32C-4860-AD52-EF11A7AAF8D2}">
      <dsp:nvSpPr>
        <dsp:cNvPr id="0" name=""/>
        <dsp:cNvSpPr/>
      </dsp:nvSpPr>
      <dsp:spPr>
        <a:xfrm>
          <a:off x="361880" y="4539557"/>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4</a:t>
          </a:r>
        </a:p>
      </dsp:txBody>
      <dsp:txXfrm>
        <a:off x="361880" y="4539557"/>
        <a:ext cx="4735078" cy="871863"/>
      </dsp:txXfrm>
    </dsp:sp>
    <dsp:sp modelId="{3F0A1A07-4EFD-4570-A257-290CFC01AEBF}">
      <dsp:nvSpPr>
        <dsp:cNvPr id="0" name=""/>
        <dsp:cNvSpPr/>
      </dsp:nvSpPr>
      <dsp:spPr>
        <a:xfrm>
          <a:off x="5351533" y="1076052"/>
          <a:ext cx="5091481" cy="59899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351533" y="1301011"/>
          <a:ext cx="374038" cy="374038"/>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351533" y="0"/>
          <a:ext cx="5091481" cy="1076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2667000">
            <a:lnSpc>
              <a:spcPct val="90000"/>
            </a:lnSpc>
            <a:spcBef>
              <a:spcPct val="0"/>
            </a:spcBef>
            <a:spcAft>
              <a:spcPct val="35000"/>
            </a:spcAft>
            <a:buNone/>
          </a:pPr>
          <a:endParaRPr lang="en-US" sz="6000" kern="1200"/>
        </a:p>
      </dsp:txBody>
      <dsp:txXfrm>
        <a:off x="5351533" y="0"/>
        <a:ext cx="5091481" cy="1076052"/>
      </dsp:txXfrm>
    </dsp:sp>
    <dsp:sp modelId="{FC056C55-3BC6-40A6-94F1-8B5F179390C7}">
      <dsp:nvSpPr>
        <dsp:cNvPr id="0" name=""/>
        <dsp:cNvSpPr/>
      </dsp:nvSpPr>
      <dsp:spPr>
        <a:xfrm>
          <a:off x="5351533" y="2172884"/>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74D8EBA0-0BF1-487F-AD15-AD22B85B9D49}">
      <dsp:nvSpPr>
        <dsp:cNvPr id="0" name=""/>
        <dsp:cNvSpPr/>
      </dsp:nvSpPr>
      <dsp:spPr>
        <a:xfrm>
          <a:off x="5707936" y="1923967"/>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5</a:t>
          </a:r>
        </a:p>
      </dsp:txBody>
      <dsp:txXfrm>
        <a:off x="5707936" y="1923967"/>
        <a:ext cx="4735078" cy="871863"/>
      </dsp:txXfrm>
    </dsp:sp>
    <dsp:sp modelId="{D869E2FF-6EAE-46C2-9BA6-BB9819DE7E3F}">
      <dsp:nvSpPr>
        <dsp:cNvPr id="0" name=""/>
        <dsp:cNvSpPr/>
      </dsp:nvSpPr>
      <dsp:spPr>
        <a:xfrm>
          <a:off x="5351533" y="3044747"/>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9B323942-C9D5-471D-BB2A-41DC31E496C2}">
      <dsp:nvSpPr>
        <dsp:cNvPr id="0" name=""/>
        <dsp:cNvSpPr/>
      </dsp:nvSpPr>
      <dsp:spPr>
        <a:xfrm>
          <a:off x="5707936" y="2795830"/>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6</a:t>
          </a:r>
        </a:p>
      </dsp:txBody>
      <dsp:txXfrm>
        <a:off x="5707936" y="2795830"/>
        <a:ext cx="4735078" cy="871863"/>
      </dsp:txXfrm>
    </dsp:sp>
    <dsp:sp modelId="{53B03F8D-9AC5-4946-B34F-AE20216D1C61}">
      <dsp:nvSpPr>
        <dsp:cNvPr id="0" name=""/>
        <dsp:cNvSpPr/>
      </dsp:nvSpPr>
      <dsp:spPr>
        <a:xfrm>
          <a:off x="5351533" y="3916611"/>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707936" y="3667694"/>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7</a:t>
          </a:r>
        </a:p>
      </dsp:txBody>
      <dsp:txXfrm>
        <a:off x="5707936" y="3667694"/>
        <a:ext cx="4735078" cy="8718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5477" y="1076052"/>
          <a:ext cx="5091481" cy="59899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5477" y="1301011"/>
          <a:ext cx="374038" cy="374038"/>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5477" y="0"/>
          <a:ext cx="5091481" cy="1076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2667000">
            <a:lnSpc>
              <a:spcPct val="90000"/>
            </a:lnSpc>
            <a:spcBef>
              <a:spcPct val="0"/>
            </a:spcBef>
            <a:spcAft>
              <a:spcPct val="35000"/>
            </a:spcAft>
            <a:buNone/>
          </a:pPr>
          <a:endParaRPr lang="en-US" sz="6000" kern="1200"/>
        </a:p>
      </dsp:txBody>
      <dsp:txXfrm>
        <a:off x="5477" y="0"/>
        <a:ext cx="5091481" cy="1076052"/>
      </dsp:txXfrm>
    </dsp:sp>
    <dsp:sp modelId="{DE6B2030-6F4F-4BEE-9FC4-AB6E6EA3CA73}">
      <dsp:nvSpPr>
        <dsp:cNvPr id="0" name=""/>
        <dsp:cNvSpPr/>
      </dsp:nvSpPr>
      <dsp:spPr>
        <a:xfrm>
          <a:off x="5477" y="2172884"/>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EFA4E031-2D99-4BA5-B628-18A91791095C}">
      <dsp:nvSpPr>
        <dsp:cNvPr id="0" name=""/>
        <dsp:cNvSpPr/>
      </dsp:nvSpPr>
      <dsp:spPr>
        <a:xfrm>
          <a:off x="361880" y="1923967"/>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1</a:t>
          </a:r>
        </a:p>
      </dsp:txBody>
      <dsp:txXfrm>
        <a:off x="361880" y="1923967"/>
        <a:ext cx="4735078" cy="871863"/>
      </dsp:txXfrm>
    </dsp:sp>
    <dsp:sp modelId="{847E8806-7DB8-463F-A893-6EDCBA24120C}">
      <dsp:nvSpPr>
        <dsp:cNvPr id="0" name=""/>
        <dsp:cNvSpPr/>
      </dsp:nvSpPr>
      <dsp:spPr>
        <a:xfrm>
          <a:off x="5477" y="3044747"/>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61880" y="2795830"/>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2</a:t>
          </a:r>
        </a:p>
      </dsp:txBody>
      <dsp:txXfrm>
        <a:off x="361880" y="2795830"/>
        <a:ext cx="4735078" cy="871863"/>
      </dsp:txXfrm>
    </dsp:sp>
    <dsp:sp modelId="{E08DC340-9CDF-4C57-B232-45A28FA30183}">
      <dsp:nvSpPr>
        <dsp:cNvPr id="0" name=""/>
        <dsp:cNvSpPr/>
      </dsp:nvSpPr>
      <dsp:spPr>
        <a:xfrm>
          <a:off x="5477" y="3916611"/>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883751F0-A763-4A98-B7EF-74BF2E28D366}">
      <dsp:nvSpPr>
        <dsp:cNvPr id="0" name=""/>
        <dsp:cNvSpPr/>
      </dsp:nvSpPr>
      <dsp:spPr>
        <a:xfrm>
          <a:off x="361880" y="3667694"/>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3</a:t>
          </a:r>
        </a:p>
      </dsp:txBody>
      <dsp:txXfrm>
        <a:off x="361880" y="3667694"/>
        <a:ext cx="4735078" cy="871863"/>
      </dsp:txXfrm>
    </dsp:sp>
    <dsp:sp modelId="{E08556E9-9A79-467A-9E8C-C997BBE60C1D}">
      <dsp:nvSpPr>
        <dsp:cNvPr id="0" name=""/>
        <dsp:cNvSpPr/>
      </dsp:nvSpPr>
      <dsp:spPr>
        <a:xfrm>
          <a:off x="5477" y="4788474"/>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47D094FC-F32C-4860-AD52-EF11A7AAF8D2}">
      <dsp:nvSpPr>
        <dsp:cNvPr id="0" name=""/>
        <dsp:cNvSpPr/>
      </dsp:nvSpPr>
      <dsp:spPr>
        <a:xfrm>
          <a:off x="361880" y="4539557"/>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4</a:t>
          </a:r>
        </a:p>
      </dsp:txBody>
      <dsp:txXfrm>
        <a:off x="361880" y="4539557"/>
        <a:ext cx="4735078" cy="871863"/>
      </dsp:txXfrm>
    </dsp:sp>
    <dsp:sp modelId="{3F0A1A07-4EFD-4570-A257-290CFC01AEBF}">
      <dsp:nvSpPr>
        <dsp:cNvPr id="0" name=""/>
        <dsp:cNvSpPr/>
      </dsp:nvSpPr>
      <dsp:spPr>
        <a:xfrm>
          <a:off x="5351533" y="1076052"/>
          <a:ext cx="5091481" cy="59899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351533" y="1301011"/>
          <a:ext cx="374038" cy="374038"/>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351533" y="0"/>
          <a:ext cx="5091481" cy="1076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2667000">
            <a:lnSpc>
              <a:spcPct val="90000"/>
            </a:lnSpc>
            <a:spcBef>
              <a:spcPct val="0"/>
            </a:spcBef>
            <a:spcAft>
              <a:spcPct val="35000"/>
            </a:spcAft>
            <a:buNone/>
          </a:pPr>
          <a:endParaRPr lang="en-US" sz="6000" kern="1200"/>
        </a:p>
      </dsp:txBody>
      <dsp:txXfrm>
        <a:off x="5351533" y="0"/>
        <a:ext cx="5091481" cy="1076052"/>
      </dsp:txXfrm>
    </dsp:sp>
    <dsp:sp modelId="{FC056C55-3BC6-40A6-94F1-8B5F179390C7}">
      <dsp:nvSpPr>
        <dsp:cNvPr id="0" name=""/>
        <dsp:cNvSpPr/>
      </dsp:nvSpPr>
      <dsp:spPr>
        <a:xfrm>
          <a:off x="5351533" y="2172884"/>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74D8EBA0-0BF1-487F-AD15-AD22B85B9D49}">
      <dsp:nvSpPr>
        <dsp:cNvPr id="0" name=""/>
        <dsp:cNvSpPr/>
      </dsp:nvSpPr>
      <dsp:spPr>
        <a:xfrm>
          <a:off x="5707936" y="1923967"/>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5</a:t>
          </a:r>
        </a:p>
      </dsp:txBody>
      <dsp:txXfrm>
        <a:off x="5707936" y="1923967"/>
        <a:ext cx="4735078" cy="871863"/>
      </dsp:txXfrm>
    </dsp:sp>
    <dsp:sp modelId="{D869E2FF-6EAE-46C2-9BA6-BB9819DE7E3F}">
      <dsp:nvSpPr>
        <dsp:cNvPr id="0" name=""/>
        <dsp:cNvSpPr/>
      </dsp:nvSpPr>
      <dsp:spPr>
        <a:xfrm>
          <a:off x="5351533" y="3044747"/>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9B323942-C9D5-471D-BB2A-41DC31E496C2}">
      <dsp:nvSpPr>
        <dsp:cNvPr id="0" name=""/>
        <dsp:cNvSpPr/>
      </dsp:nvSpPr>
      <dsp:spPr>
        <a:xfrm>
          <a:off x="5707936" y="2795830"/>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6</a:t>
          </a:r>
        </a:p>
      </dsp:txBody>
      <dsp:txXfrm>
        <a:off x="5707936" y="2795830"/>
        <a:ext cx="4735078" cy="871863"/>
      </dsp:txXfrm>
    </dsp:sp>
    <dsp:sp modelId="{53B03F8D-9AC5-4946-B34F-AE20216D1C61}">
      <dsp:nvSpPr>
        <dsp:cNvPr id="0" name=""/>
        <dsp:cNvSpPr/>
      </dsp:nvSpPr>
      <dsp:spPr>
        <a:xfrm>
          <a:off x="5351533" y="3916611"/>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707936" y="3667694"/>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r>
            <a:rPr lang="en-US" sz="2900" kern="1200"/>
            <a:t>Module 7</a:t>
          </a:r>
        </a:p>
      </dsp:txBody>
      <dsp:txXfrm>
        <a:off x="5707936" y="3667694"/>
        <a:ext cx="4735078" cy="8718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5477" y="1076052"/>
          <a:ext cx="5091481" cy="598997"/>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5477" y="1301011"/>
          <a:ext cx="374038" cy="374038"/>
        </a:xfrm>
        <a:prstGeom prst="rect">
          <a:avLst/>
        </a:prstGeom>
        <a:solidFill>
          <a:schemeClr val="lt1">
            <a:alpha val="90000"/>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5477" y="0"/>
          <a:ext cx="5091481" cy="1076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2667000">
            <a:lnSpc>
              <a:spcPct val="90000"/>
            </a:lnSpc>
            <a:spcBef>
              <a:spcPct val="0"/>
            </a:spcBef>
            <a:spcAft>
              <a:spcPct val="35000"/>
            </a:spcAft>
            <a:buNone/>
          </a:pPr>
          <a:endParaRPr lang="en-US" sz="6000" kern="1200"/>
        </a:p>
      </dsp:txBody>
      <dsp:txXfrm>
        <a:off x="5477" y="0"/>
        <a:ext cx="5091481" cy="1076052"/>
      </dsp:txXfrm>
    </dsp:sp>
    <dsp:sp modelId="{847E8806-7DB8-463F-A893-6EDCBA24120C}">
      <dsp:nvSpPr>
        <dsp:cNvPr id="0" name=""/>
        <dsp:cNvSpPr/>
      </dsp:nvSpPr>
      <dsp:spPr>
        <a:xfrm>
          <a:off x="3274" y="2910047"/>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59655" y="2661127"/>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endParaRPr lang="en-US" sz="2900" kern="1200"/>
        </a:p>
      </dsp:txBody>
      <dsp:txXfrm>
        <a:off x="359655" y="2661127"/>
        <a:ext cx="4735078" cy="871863"/>
      </dsp:txXfrm>
    </dsp:sp>
    <dsp:sp modelId="{3F0A1A07-4EFD-4570-A257-290CFC01AEBF}">
      <dsp:nvSpPr>
        <dsp:cNvPr id="0" name=""/>
        <dsp:cNvSpPr/>
      </dsp:nvSpPr>
      <dsp:spPr>
        <a:xfrm>
          <a:off x="5351533" y="1076052"/>
          <a:ext cx="5091481" cy="598997"/>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351533" y="1301011"/>
          <a:ext cx="374038" cy="374038"/>
        </a:xfrm>
        <a:prstGeom prst="rect">
          <a:avLst/>
        </a:prstGeom>
        <a:solidFill>
          <a:schemeClr val="lt1">
            <a:alpha val="90000"/>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351533" y="0"/>
          <a:ext cx="5091481" cy="1076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76200" rIns="114300" bIns="76200" numCol="1" spcCol="1270" anchor="ctr" anchorCtr="0">
          <a:noAutofit/>
        </a:bodyPr>
        <a:lstStyle/>
        <a:p>
          <a:pPr marL="0" lvl="0" indent="0" algn="l" defTabSz="2667000">
            <a:lnSpc>
              <a:spcPct val="90000"/>
            </a:lnSpc>
            <a:spcBef>
              <a:spcPct val="0"/>
            </a:spcBef>
            <a:spcAft>
              <a:spcPct val="35000"/>
            </a:spcAft>
            <a:buNone/>
          </a:pPr>
          <a:endParaRPr lang="en-US" sz="6000" kern="1200"/>
        </a:p>
      </dsp:txBody>
      <dsp:txXfrm>
        <a:off x="5351533" y="0"/>
        <a:ext cx="5091481" cy="1076052"/>
      </dsp:txXfrm>
    </dsp:sp>
    <dsp:sp modelId="{53B03F8D-9AC5-4946-B34F-AE20216D1C61}">
      <dsp:nvSpPr>
        <dsp:cNvPr id="0" name=""/>
        <dsp:cNvSpPr/>
      </dsp:nvSpPr>
      <dsp:spPr>
        <a:xfrm>
          <a:off x="5357768" y="2900087"/>
          <a:ext cx="374029" cy="374029"/>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713413" y="2651170"/>
          <a:ext cx="4735078" cy="871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l" defTabSz="1289050">
            <a:lnSpc>
              <a:spcPct val="90000"/>
            </a:lnSpc>
            <a:spcBef>
              <a:spcPct val="0"/>
            </a:spcBef>
            <a:spcAft>
              <a:spcPct val="35000"/>
            </a:spcAft>
            <a:buNone/>
          </a:pPr>
          <a:endParaRPr lang="en-US" sz="2900" kern="1200"/>
        </a:p>
      </dsp:txBody>
      <dsp:txXfrm>
        <a:off x="5713413" y="2651170"/>
        <a:ext cx="4735078" cy="871863"/>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2/25/2019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2/25/2019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na01.safelinks.protection.outlook.com/?url=https://www.gartner.com/it-glossary/pace-layered-application-strategy/&amp;data=02|01|dowhitta@microsoft.com|af79a128ab0f42dbb30608d538619423|72f988bf86f141af91ab2d7cd011db47|1|0|636476914115791857&amp;sdata=%2BA6Tv%2B6swxwTxCIG6EEgsYIjM11JvH6D8no8bL1SaXg%3D&amp;reserved=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na01.safelinks.protection.outlook.com/?url=https://www.gartner.com/it-glossary/pace-layered-application-strategy/&amp;data=02|01|dowhitta@microsoft.com|af79a128ab0f42dbb30608d538619423|72f988bf86f141af91ab2d7cd011db47|1|0|636476914115791857&amp;sdata=%2BA6Tv%2B6swxwTxCIG6EEgsYIjM11JvH6D8no8bL1SaXg%3D&amp;reserved=0"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01.safelinks.protection.outlook.com/?url=https://www.gartner.com/it-glossary/pace-layered-application-strategy/&amp;data=02|01|dowhitta@microsoft.com|af79a128ab0f42dbb30608d538619423|72f988bf86f141af91ab2d7cd011db47|1|0|636476914115791857&amp;sdata=%2BA6Tv%2B6swxwTxCIG6EEgsYIjM11JvH6D8no8bL1SaXg%3D&amp;reserved=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marL="0" marR="0" lvl="0" indent="0" algn="l" defTabSz="9223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5350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00" b="1">
                <a:latin typeface="Calibri" panose="020F0502020204030204" pitchFamily="34" charset="0"/>
              </a:rPr>
              <a:t>Speaker note:</a:t>
            </a:r>
          </a:p>
          <a:p>
            <a:pPr fontAlgn="base"/>
            <a:r>
              <a:rPr lang="en-US" sz="1000">
                <a:latin typeface="Calibri" panose="020F0502020204030204" pitchFamily="34" charset="0"/>
              </a:rPr>
              <a:t>Refactor: also referred to as Repacking. This is a phase where no or minimal coding or </a:t>
            </a:r>
            <a:r>
              <a:rPr lang="en-US" sz="1000" err="1">
                <a:latin typeface="Calibri" panose="020F0502020204030204" pitchFamily="34" charset="0"/>
              </a:rPr>
              <a:t>rearchitecture</a:t>
            </a:r>
            <a:r>
              <a:rPr lang="en-US" sz="1000">
                <a:latin typeface="Calibri" panose="020F0502020204030204" pitchFamily="34" charset="0"/>
              </a:rPr>
              <a:t> is required. If you sense audience is a bit confused with Refactor, use Repackage to communicate the characteristics of this phase. </a:t>
            </a:r>
          </a:p>
          <a:p>
            <a:pPr fontAlgn="base"/>
            <a:endParaRPr lang="en-US" sz="1000" kern="1200">
              <a:solidFill>
                <a:schemeClr val="tx1"/>
              </a:solidFill>
              <a:effectLst/>
              <a:latin typeface="Calibri" panose="020F0502020204030204" pitchFamily="34" charset="0"/>
              <a:ea typeface="+mn-ea"/>
              <a:cs typeface="+mn-cs"/>
            </a:endParaRPr>
          </a:p>
          <a:p>
            <a:pPr fontAlgn="base"/>
            <a:r>
              <a:rPr lang="en-US" sz="1000" kern="1200">
                <a:solidFill>
                  <a:schemeClr val="tx1"/>
                </a:solidFill>
                <a:effectLst/>
                <a:latin typeface="Calibri" panose="020F0502020204030204" pitchFamily="34" charset="0"/>
                <a:ea typeface="+mn-ea"/>
                <a:cs typeface="+mn-cs"/>
              </a:rPr>
              <a:t>Source: </a:t>
            </a:r>
            <a:r>
              <a:rPr lang="en-US" sz="900">
                <a:solidFill>
                  <a:schemeClr val="bg1"/>
                </a:solidFill>
                <a:latin typeface="HelveticaNeueLTStd-Md"/>
              </a:rPr>
              <a:t>Decision Point for Choosing a Cloud Application Migration Strategy, Gartner. </a:t>
            </a:r>
            <a:r>
              <a:rPr lang="en-US" sz="900">
                <a:solidFill>
                  <a:schemeClr val="bg1"/>
                </a:solidFill>
                <a:latin typeface="HelveticaNeueLTStd-Bd"/>
              </a:rPr>
              <a:t>Published: </a:t>
            </a:r>
            <a:r>
              <a:rPr lang="en-US" sz="900">
                <a:solidFill>
                  <a:schemeClr val="bg1"/>
                </a:solidFill>
                <a:latin typeface="HelveticaNeueLTStd-Roman"/>
              </a:rPr>
              <a:t>29 March 2016</a:t>
            </a:r>
            <a:endParaRPr lang="en-US" sz="900" kern="120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2/25/2019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3454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283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88318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2/25/2019 10:13 PM</a:t>
            </a:fld>
            <a:endParaRPr lang="en-US" dirty="0"/>
          </a:p>
        </p:txBody>
      </p:sp>
    </p:spTree>
    <p:extLst>
      <p:ext uri="{BB962C8B-B14F-4D97-AF65-F5344CB8AC3E}">
        <p14:creationId xmlns:p14="http://schemas.microsoft.com/office/powerpoint/2010/main" val="2788716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2/25/2019 10:13 PM</a:t>
            </a:fld>
            <a:endParaRPr lang="en-US" dirty="0"/>
          </a:p>
        </p:txBody>
      </p:sp>
    </p:spTree>
    <p:extLst>
      <p:ext uri="{BB962C8B-B14F-4D97-AF65-F5344CB8AC3E}">
        <p14:creationId xmlns:p14="http://schemas.microsoft.com/office/powerpoint/2010/main" val="3888868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25224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53535"/>
                </a:solidFill>
                <a:latin typeface="HelveticaNeueLTStd-Md"/>
              </a:rPr>
              <a:t>Source:</a:t>
            </a:r>
            <a:r>
              <a:rPr lang="en-US" sz="1200" u="sng">
                <a:hlinkClick r:id="rId3"/>
              </a:rPr>
              <a:t> Gartner IT Glossary</a:t>
            </a:r>
            <a:r>
              <a:rPr lang="en-US" sz="1200" u="sng"/>
              <a:t>  </a:t>
            </a:r>
            <a:endParaRPr lang="en-US" sz="24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HelveticaNeueLTStd-Md"/>
              </a:rPr>
              <a:t>Decision Point for Choosing a Cloud Application Migration Strategy, Gartner. </a:t>
            </a:r>
            <a:r>
              <a:rPr lang="en-US" sz="1200">
                <a:solidFill>
                  <a:schemeClr val="bg1"/>
                </a:solidFill>
                <a:latin typeface="HelveticaNeueLTStd-Bd"/>
              </a:rPr>
              <a:t>Published: </a:t>
            </a:r>
            <a:r>
              <a:rPr lang="en-US" sz="1200">
                <a:solidFill>
                  <a:schemeClr val="bg1"/>
                </a:solidFill>
                <a:latin typeface="HelveticaNeueLTStd-Roman"/>
              </a:rPr>
              <a:t>29 March 2016</a:t>
            </a:r>
            <a:endParaRPr lang="en-US" sz="1200">
              <a:solidFill>
                <a:schemeClr val="bg1"/>
              </a:solidFill>
            </a:endParaRPr>
          </a:p>
          <a:p>
            <a:endParaRPr lang="en-US"/>
          </a:p>
          <a:p>
            <a:r>
              <a:rPr lang="en-US"/>
              <a:t>Your goal is to minimize cost and risk of the migration and at the same time </a:t>
            </a:r>
            <a:r>
              <a:rPr lang="en-US" b="1"/>
              <a:t>improve DevOps and introduce newer cloud concepts, such as Containers. </a:t>
            </a:r>
            <a:endParaRPr lang="en-US"/>
          </a:p>
          <a:p>
            <a:endParaRPr lang="en-US"/>
          </a:p>
          <a:p>
            <a:r>
              <a:rPr lang="en-US"/>
              <a:t>You may not want to make an architecture or code changes to the application, just yet. </a:t>
            </a:r>
          </a:p>
          <a:p>
            <a:endParaRPr lang="en-US"/>
          </a:p>
          <a:p>
            <a:r>
              <a:rPr lang="en-US"/>
              <a:t>Materially alter the application so that you can shift it to a cloud-optimized architecture, making heavy use of cloud-native capabilities</a:t>
            </a:r>
          </a:p>
          <a:p>
            <a:pPr fontAlgn="base"/>
            <a:r>
              <a:rPr lang="en-US" sz="1000">
                <a:latin typeface="Calibri" panose="020F0502020204030204" pitchFamily="34" charset="0"/>
              </a:rPr>
              <a:t> </a:t>
            </a:r>
            <a:endParaRPr lang="en-US" sz="900" kern="120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2/25/2019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3987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Enter microservices</a:t>
            </a:r>
            <a:r>
              <a:rPr lang="is-IS" sz="1200"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term “microservice” emphasizes the fact that applications should be composed of services small enough to truly implement a single role. Each has well-defined contracts (API contracts) for other microservices to communicate and share data with it. Microservices must also be able to version and update independently of each other. This loose coupling is key to supporting rapid and reliable evolution of an application. What would have been a single tier of a monolithic application decomposes into many discrete microservices, each independent and isolated. </a:t>
            </a:r>
          </a:p>
          <a:p>
            <a:endParaRPr lang="en-US"/>
          </a:p>
          <a:p>
            <a:r>
              <a:rPr lang="en-US"/>
              <a:t>Graphics for monolithic app:</a:t>
            </a:r>
          </a:p>
          <a:p>
            <a:r>
              <a:rPr lang="en-US"/>
              <a:t>	</a:t>
            </a:r>
            <a:r>
              <a:rPr lang="en-US" sz="900" b="0" i="0" kern="1200">
                <a:solidFill>
                  <a:schemeClr val="tx1"/>
                </a:solidFill>
                <a:effectLst/>
                <a:latin typeface="Segoe UI Light" pitchFamily="34" charset="0"/>
                <a:ea typeface="+mn-ea"/>
                <a:cs typeface="+mn-cs"/>
              </a:rPr>
              <a:t>A monolithic app contains domain-specific functionality and is normally divided by functional layers, such as web, business, and data.</a:t>
            </a:r>
          </a:p>
          <a:p>
            <a:r>
              <a:rPr lang="en-US" sz="900" b="0" i="0" kern="1200">
                <a:solidFill>
                  <a:schemeClr val="tx1"/>
                </a:solidFill>
                <a:effectLst/>
                <a:latin typeface="Segoe UI Light" pitchFamily="34" charset="0"/>
                <a:ea typeface="+mn-ea"/>
                <a:cs typeface="+mn-cs"/>
              </a:rPr>
              <a:t>	You scale a monolithic app by cloning it on multiple servers/VMs/containers.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Graphics</a:t>
            </a:r>
            <a:r>
              <a:rPr lang="en-US" sz="900" b="0" i="0" kern="1200" baseline="0">
                <a:solidFill>
                  <a:schemeClr val="tx1"/>
                </a:solidFill>
                <a:effectLst/>
                <a:latin typeface="Segoe UI Light" pitchFamily="34" charset="0"/>
                <a:ea typeface="+mn-ea"/>
                <a:cs typeface="+mn-cs"/>
              </a:rPr>
              <a:t> for microservices:</a:t>
            </a:r>
          </a:p>
          <a:p>
            <a:r>
              <a:rPr lang="en-US" sz="900" b="0" i="0" kern="1200" baseline="0">
                <a:solidFill>
                  <a:schemeClr val="tx1"/>
                </a:solidFill>
                <a:effectLst/>
                <a:latin typeface="Segoe UI Light" pitchFamily="34" charset="0"/>
                <a:ea typeface="+mn-ea"/>
                <a:cs typeface="+mn-cs"/>
              </a:rPr>
              <a:t>	</a:t>
            </a:r>
            <a:r>
              <a:rPr lang="en-US" sz="900" b="0" i="0" kern="1200">
                <a:solidFill>
                  <a:schemeClr val="tx1"/>
                </a:solidFill>
                <a:effectLst/>
                <a:latin typeface="Segoe UI Light" pitchFamily="34" charset="0"/>
                <a:ea typeface="+mn-ea"/>
                <a:cs typeface="+mn-cs"/>
              </a:rPr>
              <a:t>A microservice application separates functionality into separate smaller services.</a:t>
            </a:r>
          </a:p>
          <a:p>
            <a:r>
              <a:rPr lang="en-US" sz="900" b="0" i="0" kern="1200">
                <a:solidFill>
                  <a:schemeClr val="tx1"/>
                </a:solidFill>
                <a:effectLst/>
                <a:latin typeface="Segoe UI Light" pitchFamily="34" charset="0"/>
                <a:ea typeface="+mn-ea"/>
                <a:cs typeface="+mn-cs"/>
              </a:rPr>
              <a:t>	This approach scales out by deploying each service independently, creating instances of these services across servers/VMs/containers.</a:t>
            </a:r>
          </a:p>
          <a:p>
            <a:endParaRPr lang="en-US" sz="900" b="0" i="0" kern="1200">
              <a:solidFill>
                <a:schemeClr val="tx1"/>
              </a:solidFill>
              <a:effectLst/>
              <a:latin typeface="Segoe UI Light" pitchFamily="34" charset="0"/>
              <a:ea typeface="+mn-ea"/>
              <a:cs typeface="+mn-cs"/>
            </a:endParaRPr>
          </a:p>
          <a:p>
            <a:r>
              <a:rPr lang="en-US"/>
              <a:t>+ If</a:t>
            </a:r>
            <a:r>
              <a:rPr lang="en-US" baseline="0"/>
              <a:t> there is time; Based on a NGINX survey, 70% of companies are using microservices in PoC, development or production.</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5831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2/25/2019 10:13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479972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not have time to cover the last “R” – rebuild in this session.</a:t>
            </a:r>
          </a:p>
        </p:txBody>
      </p:sp>
      <p:sp>
        <p:nvSpPr>
          <p:cNvPr id="4" name="Slide Number Placeholder 3"/>
          <p:cNvSpPr>
            <a:spLocks noGrp="1"/>
          </p:cNvSpPr>
          <p:nvPr>
            <p:ph type="sldNum" sz="quarter" idx="5"/>
          </p:nvPr>
        </p:nvSpPr>
        <p:spPr/>
        <p:txBody>
          <a:bodyPr/>
          <a:lstStyle/>
          <a:p>
            <a:fld id="{1DDFC2B6-5D76-4D7B-9ED3-4AF53D3E833D}" type="slidenum">
              <a:rPr lang="en-US" smtClean="0"/>
              <a:t>3</a:t>
            </a:fld>
            <a:endParaRPr lang="en-US" dirty="0"/>
          </a:p>
        </p:txBody>
      </p:sp>
    </p:spTree>
    <p:extLst>
      <p:ext uri="{BB962C8B-B14F-4D97-AF65-F5344CB8AC3E}">
        <p14:creationId xmlns:p14="http://schemas.microsoft.com/office/powerpoint/2010/main" val="1678174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2/25/2019 10:13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246960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2/25/2019 10:13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02021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2/25/2019 10:13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970604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000">
                <a:solidFill>
                  <a:srgbClr val="353535"/>
                </a:solidFill>
                <a:latin typeface="HelveticaNeueLTStd-Md"/>
              </a:rPr>
              <a:t>Source:</a:t>
            </a:r>
            <a:r>
              <a:rPr lang="en-US" sz="1000" u="sng">
                <a:hlinkClick r:id="rId3"/>
              </a:rPr>
              <a:t> Gartner IT Glossary</a:t>
            </a:r>
            <a:r>
              <a:rPr lang="en-US" sz="1000" u="sng"/>
              <a:t>  </a:t>
            </a:r>
            <a:endParaRPr lang="en-US" sz="1600">
              <a:gradFill>
                <a:gsLst>
                  <a:gs pos="2917">
                    <a:schemeClr val="tx1"/>
                  </a:gs>
                  <a:gs pos="30000">
                    <a:schemeClr val="tx1"/>
                  </a:gs>
                </a:gsLst>
                <a:lin ang="5400000" scaled="0"/>
              </a:gradFill>
            </a:endParaRPr>
          </a:p>
          <a:p>
            <a:pPr fontAlgn="base"/>
            <a:endParaRPr lang="en-US" sz="1000">
              <a:latin typeface="Calibri" panose="020F0502020204030204" pitchFamily="34" charset="0"/>
            </a:endParaRPr>
          </a:p>
          <a:p>
            <a:pPr fontAlgn="base"/>
            <a:r>
              <a:rPr lang="en-US" sz="1000">
                <a:latin typeface="Calibri" panose="020F0502020204030204" pitchFamily="34" charset="0"/>
              </a:rPr>
              <a:t>Source: </a:t>
            </a:r>
            <a:r>
              <a:rPr lang="en-US" sz="900">
                <a:solidFill>
                  <a:schemeClr val="bg1"/>
                </a:solidFill>
                <a:latin typeface="HelveticaNeueLTStd-Md"/>
              </a:rPr>
              <a:t>Decision Point for Choosing a Cloud Application Migration Strategy, Gartner. </a:t>
            </a:r>
            <a:r>
              <a:rPr lang="en-US" sz="900">
                <a:solidFill>
                  <a:schemeClr val="bg1"/>
                </a:solidFill>
                <a:latin typeface="HelveticaNeueLTStd-Bd"/>
              </a:rPr>
              <a:t>Published: </a:t>
            </a:r>
            <a:r>
              <a:rPr lang="en-US" sz="900">
                <a:solidFill>
                  <a:schemeClr val="bg1"/>
                </a:solidFill>
                <a:latin typeface="HelveticaNeueLTStd-Roman"/>
              </a:rPr>
              <a:t>29 March 2016</a:t>
            </a:r>
            <a:endParaRPr lang="en-US" sz="900" kern="120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2/25/2019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8178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.NET, Java, Node.js. Python are the supported languages. Not every language </a:t>
            </a:r>
          </a:p>
          <a:p>
            <a:pPr marL="171450" indent="-171450">
              <a:buFontTx/>
              <a:buChar char="-"/>
            </a:pPr>
            <a:endParaRPr lang="en-US"/>
          </a:p>
          <a:p>
            <a:pPr marL="171450" indent="-171450">
              <a:buFontTx/>
              <a:buChar char="-"/>
            </a:pPr>
            <a:r>
              <a:rPr lang="en-US"/>
              <a:t>Abstraction of servers: </a:t>
            </a:r>
          </a:p>
          <a:p>
            <a:pPr marL="628650" lvl="1" indent="-171450">
              <a:buFontTx/>
              <a:buChar char="-"/>
            </a:pPr>
            <a:r>
              <a:rPr lang="en-US"/>
              <a:t>Complete freedom from thinking about provisioning, maintaining or scaling any server or infrastructure aspects</a:t>
            </a:r>
          </a:p>
          <a:p>
            <a:pPr marL="171450" indent="-171450">
              <a:buFontTx/>
              <a:buChar char="-"/>
            </a:pPr>
            <a:r>
              <a:rPr lang="en-US"/>
              <a:t>Event-driven/instant scale: </a:t>
            </a:r>
          </a:p>
          <a:p>
            <a:pPr marL="628650" lvl="1" indent="-171450">
              <a:buFontTx/>
              <a:buChar char="-"/>
            </a:pPr>
            <a:r>
              <a:rPr lang="en-US"/>
              <a:t>Ability to handle any volume of traffic without explicit configuration</a:t>
            </a:r>
          </a:p>
          <a:p>
            <a:pPr marL="628650" lvl="1" indent="-171450">
              <a:buFontTx/>
              <a:buChar char="-"/>
            </a:pPr>
            <a:r>
              <a:rPr lang="en-US"/>
              <a:t>handle sudden jump from 0 execution to tens of thousand of executions seamlessly</a:t>
            </a:r>
          </a:p>
          <a:p>
            <a:pPr marL="171450" indent="-171450">
              <a:buFontTx/>
              <a:buChar char="-"/>
            </a:pPr>
            <a:r>
              <a:rPr lang="en-US"/>
              <a:t>Micro-billing: </a:t>
            </a:r>
          </a:p>
          <a:p>
            <a:pPr marL="628650" lvl="1" indent="-171450">
              <a:buFontTx/>
              <a:buChar char="-"/>
            </a:pPr>
            <a:r>
              <a:rPr lang="en-US"/>
              <a:t>Paying only for what you use</a:t>
            </a:r>
          </a:p>
          <a:p>
            <a:pPr marL="628650" lvl="1" indent="-171450">
              <a:buFontTx/>
              <a:buChar char="-"/>
            </a:pPr>
            <a:r>
              <a:rPr lang="en-US"/>
              <a:t>You pay only for the amount of time your code runs and the amount of resources it consumes during that period</a:t>
            </a:r>
          </a:p>
          <a:p>
            <a:pPr marL="628650" lvl="1" indent="-171450">
              <a:buFontTx/>
              <a:buChar char="-"/>
            </a:pPr>
            <a:r>
              <a:rPr lang="en-US"/>
              <a:t>Never pay for idle capacity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354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Lets talk about what really makes up MSFT’s Serverless platform:  At the center of the Serverless platform, is</a:t>
            </a:r>
            <a:r>
              <a:rPr lang="en-US" baseline="0"/>
              <a:t> our compute offerings: Azure Functions and Azure Logic Apps. Azure Functions is an event based Serverless compute experience that helps you accelerate your development. Logic Apps is a powerful orchestration tool. It enables building a Serverless app in minutes – by orchestrating multiple functions using a visual workflow tool. </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r>
              <a:rPr lang="en-US" baseline="0"/>
              <a:t>Say you have your apps up and running using Serverless. Congratulations! You now need to collect intelligence from different apps across platforms to take actions upon. There are a few essential components which we think are core to building Serverless applications are: </a:t>
            </a:r>
          </a:p>
          <a:p>
            <a:pPr marL="628650" lvl="1" indent="-171450">
              <a:buFont typeface="Arial" panose="020B0604020202020204" pitchFamily="34" charset="0"/>
              <a:buChar char="•"/>
            </a:pPr>
            <a:r>
              <a:rPr lang="en-US" baseline="0"/>
              <a:t>Data/ Storage –Functions has triggers and bindings with Azure document DB and Azure Blob storage </a:t>
            </a:r>
          </a:p>
          <a:p>
            <a:pPr marL="1085850" lvl="2" indent="-171450">
              <a:buFont typeface="Arial" panose="020B0604020202020204" pitchFamily="34" charset="0"/>
              <a:buChar char="•"/>
            </a:pPr>
            <a:r>
              <a:rPr lang="en-US" b="1" baseline="0"/>
              <a:t>** Triggers: </a:t>
            </a:r>
            <a:r>
              <a:rPr lang="en-US" b="1"/>
              <a:t>Triggers are event responses used to trigger your custom code. They allow you to respond to events across the Azure platform or on premise. </a:t>
            </a:r>
            <a:endParaRPr lang="en-US" b="1" baseline="0"/>
          </a:p>
          <a:p>
            <a:pPr marL="1085850" lvl="2" indent="-171450">
              <a:buFont typeface="Arial" panose="020B0604020202020204" pitchFamily="34" charset="0"/>
              <a:buChar char="•"/>
            </a:pPr>
            <a:r>
              <a:rPr lang="en-US" b="1" baseline="0"/>
              <a:t>** Bindings: </a:t>
            </a:r>
            <a:r>
              <a:rPr lang="en-US" b="1"/>
              <a:t>Bindings represent the necessary meta data used to connect your code to the desired trigger or associated input or output data.</a:t>
            </a:r>
            <a:endParaRPr lang="en-US" b="1" baseline="0"/>
          </a:p>
          <a:p>
            <a:pPr marL="628650" lvl="1" indent="-171450">
              <a:buFont typeface="Arial" panose="020B0604020202020204" pitchFamily="34" charset="0"/>
              <a:buChar char="•"/>
            </a:pPr>
            <a:r>
              <a:rPr lang="en-US" baseline="0"/>
              <a:t>Messaging such as queues and topics using Azure Service Bus and Azure Event Hubs</a:t>
            </a:r>
          </a:p>
          <a:p>
            <a:pPr marL="628650" lvl="1" indent="-171450">
              <a:buFont typeface="Arial" panose="020B0604020202020204" pitchFamily="34" charset="0"/>
              <a:buChar char="•"/>
            </a:pPr>
            <a:r>
              <a:rPr lang="en-US" baseline="0"/>
              <a:t>Integration – that includes core LOB apps and SaaS apps integration via Azure Logic Apps.</a:t>
            </a:r>
          </a:p>
          <a:p>
            <a:pPr marL="628650" lvl="1" indent="-171450">
              <a:buFont typeface="Arial" panose="020B0604020202020204" pitchFamily="34" charset="0"/>
              <a:buChar char="•"/>
            </a:pPr>
            <a:r>
              <a:rPr lang="en-US" baseline="0"/>
              <a:t>Intelligence on data and sentiment/ predictive analysis using Cognitive services and Machine learning</a:t>
            </a:r>
          </a:p>
          <a:p>
            <a:pPr marL="628650" lvl="1" indent="-171450">
              <a:buFont typeface="Arial" panose="020B0604020202020204" pitchFamily="34" charset="0"/>
              <a:buChar char="•"/>
            </a:pPr>
            <a:r>
              <a:rPr lang="en-US" baseline="0"/>
              <a:t>Conversation as a service – how do we equip developers to build apps that offer an end-to-end experience for their end users – Azure Bot Service offers a Serverless interactive bot experience. </a:t>
            </a:r>
          </a:p>
          <a:p>
            <a:endParaRPr lang="en-US" baseline="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a:t>More, developers are spending more time writing code that allows them to add huge business impact with Serverless.  MSFT offers numerous development tools such as IDE Support for Visual Studio in functions and Logic Apps, enables local development (vs web browser coding environment), visual debugging capability, all with your tools of choice.</a:t>
            </a:r>
          </a:p>
          <a:p>
            <a:endParaRPr lang="en-US" baseline="0"/>
          </a:p>
          <a:p>
            <a:pPr marL="171450" indent="-171450">
              <a:buFont typeface="Arial" panose="020B0604020202020204" pitchFamily="34" charset="0"/>
              <a:buChar char="•"/>
            </a:pPr>
            <a:r>
              <a:rPr lang="en-US" baseline="0"/>
              <a:t>Lastly, I also want to highlight top scenarios and use cases for Serverless:</a:t>
            </a:r>
          </a:p>
          <a:p>
            <a:pPr marL="685800" lvl="1" indent="-228600">
              <a:buFont typeface="+mj-lt"/>
              <a:buAutoNum type="arabicPeriod"/>
            </a:pPr>
            <a:r>
              <a:rPr lang="en-US" baseline="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a:t>SaaS event processing: Customers can use Functions and Logic Apps to analyze data from an excel file in </a:t>
            </a:r>
            <a:r>
              <a:rPr lang="en-US" baseline="0" err="1"/>
              <a:t>Onedrive</a:t>
            </a:r>
            <a:r>
              <a:rPr lang="en-US" baseline="0"/>
              <a:t> and perform validation, filtration, sorting and convert data into consumable business charts</a:t>
            </a:r>
          </a:p>
          <a:p>
            <a:pPr marL="685800" lvl="1" indent="-228600">
              <a:buFont typeface="+mj-lt"/>
              <a:buAutoNum type="arabicPeriod"/>
            </a:pPr>
            <a:r>
              <a:rPr lang="en-US" baseline="0"/>
              <a:t>Web app architecture: Used a lot in creating targeted  marketing collaterals – when a customer clicks on a webpage, it triggers a webhook, that uses a function to create an ad that matches the customer profile and displays a completed webpage.</a:t>
            </a:r>
          </a:p>
          <a:p>
            <a:pPr marL="685800" lvl="1" indent="-228600">
              <a:buFont typeface="+mj-lt"/>
              <a:buAutoNum type="arabicPeriod"/>
            </a:pPr>
            <a:r>
              <a:rPr lang="en-US" baseline="0"/>
              <a:t>Real-time bot messaging: When customers send a message to a </a:t>
            </a:r>
            <a:r>
              <a:rPr lang="en-US" baseline="0" err="1"/>
              <a:t>chatbox</a:t>
            </a:r>
            <a:r>
              <a:rPr lang="en-US" baseline="0"/>
              <a:t>, Functions calls Cortana analytics to generate appropriate answers and sends a response back.</a:t>
            </a:r>
          </a:p>
          <a:p>
            <a:pPr marL="685800" lvl="1" indent="-228600">
              <a:buFont typeface="+mj-lt"/>
              <a:buAutoNum type="arabicPeriod"/>
            </a:pPr>
            <a:endParaRPr lang="en-US" baseline="0"/>
          </a:p>
          <a:p>
            <a:pPr marL="457200" lvl="1" indent="0">
              <a:buFont typeface="+mj-lt"/>
              <a:buNone/>
            </a:pPr>
            <a:endParaRPr lang="en-US" baseline="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a:t>//from before:  Customers have different paths to build a Serverless app – start by building the distributed application components using functions by leveraging the numerous templates and declarative bindings </a:t>
            </a:r>
            <a:r>
              <a:rPr lang="en-US" b="1" u="sng" baseline="0"/>
              <a:t>Or</a:t>
            </a:r>
            <a:r>
              <a:rPr lang="en-US" b="1" baseline="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a:t>Start with the workflow and orchestration of Serverless application using Azure Logic Apps. The visual designer enables developers to quickly and easily author, edit and visualize orchestration of multiple functions and workflow. </a:t>
            </a:r>
          </a:p>
          <a:p>
            <a:endParaRPr lang="en-US" baseline="0"/>
          </a:p>
          <a:p>
            <a:endParaRPr lang="en-US" baseline="0"/>
          </a:p>
          <a:p>
            <a:endParaRPr lang="en-US" baseline="0"/>
          </a:p>
          <a:p>
            <a:endParaRPr lang="en-US" baseline="0"/>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172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kind of apps and scenarios can be built using serverless technologies?  This is not a trick question because I have already given you the answer.</a:t>
            </a:r>
          </a:p>
          <a:p>
            <a:r>
              <a:rPr lang="en-US"/>
              <a:t>Anything where there is need to run some code or logic in response to an event.  You will notice that this is a very broad definition and covers a vast array of scenarios. So let me provide some examples:</a:t>
            </a:r>
          </a:p>
          <a:p>
            <a:pPr marL="228600" indent="-228600">
              <a:buFont typeface="+mj-lt"/>
              <a:buAutoNum type="arabicPeriod"/>
            </a:pPr>
            <a:r>
              <a:rPr lang="en-US"/>
              <a:t>Real-time stream processing: IoT devices sending data that needs to be analyzed, enriched and archived somewhere.  This is best done using serverless functions which can be spun up on demand, because you don’t know when the data is going to come in and how much data is going to come in.  So, you don’t necessarily want to build your own infrastructure for peak capacity.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Almost every organization needs to run some regular tasks like de-duplication of database entries at the end of every day or collecting logs at the end of every week. Such tasks that need to be run only at specific times and only for a few seconds each time, don’t call for dedicated infrastructure.  They are best left to serverless solutions.</a:t>
            </a:r>
          </a:p>
          <a:p>
            <a:pPr marL="228600" indent="-228600">
              <a:buFont typeface="+mj-lt"/>
              <a:buAutoNum type="arabicPeriod"/>
            </a:pPr>
            <a:r>
              <a:rPr lang="en-US"/>
              <a:t>Building backends for your mobile, IoT or even web apps is also a popular use-case for serverless architectures: In this diagram you see a mobile app sending an image to a function which stores it in Azure Storage.  This action triggers another function which creates multiples thumbnails out of the original image.  Being able to perform these action in a serverless manner, takes away the burden of the mobile developer from worrying about the backend.</a:t>
            </a:r>
          </a:p>
          <a:p>
            <a:pPr marL="228600" indent="-228600">
              <a:buFont typeface="+mj-lt"/>
              <a:buAutoNum type="arabicPeriod"/>
            </a:pPr>
            <a:r>
              <a:rPr lang="en-US"/>
              <a:t>Bots are all the new rage:  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a:p>
          <a:p>
            <a:pPr marL="228600" indent="-228600">
              <a:buFont typeface="+mj-lt"/>
              <a:buAutoNum type="arabicPeriod"/>
            </a:pPr>
            <a:endParaRPr lang="en-US"/>
          </a:p>
          <a:p>
            <a:pPr marL="0" indent="0">
              <a:buFont typeface="+mj-lt"/>
              <a:buNone/>
            </a:pPr>
            <a:r>
              <a:rPr lang="en-US"/>
              <a:t>These are only some of the many examples which fit well with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671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042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Here are some of the situations</a:t>
            </a:r>
            <a:r>
              <a:rPr lang="en-US" sz="900" kern="1200" baseline="0" dirty="0">
                <a:solidFill>
                  <a:schemeClr val="tx1"/>
                </a:solidFill>
                <a:effectLst/>
                <a:latin typeface="Segoe UI Light" pitchFamily="34" charset="0"/>
                <a:ea typeface="+mn-ea"/>
                <a:cs typeface="+mn-cs"/>
              </a:rPr>
              <a:t> that the App Modernization Advanced can help with. It’s ideal if you want to: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Speed/Agility </a:t>
            </a:r>
            <a:r>
              <a:rPr kumimoji="0" lang="en-US" sz="900" b="0" i="0" u="none" strike="noStrike" kern="1200" cap="none" spc="0" normalizeH="0" baseline="0" noProof="0" dirty="0">
                <a:ln>
                  <a:noFill/>
                </a:ln>
                <a:solidFill>
                  <a:srgbClr val="FFFFFF"/>
                </a:solidFill>
                <a:effectLst/>
                <a:uLnTx/>
                <a:uFillTx/>
                <a:latin typeface="Segoe UI"/>
                <a:ea typeface="+mn-ea"/>
                <a:cs typeface="+mn-cs"/>
              </a:rPr>
              <a:t>– reduce time-to-market and cost ((example includes…)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Drive market innovation and agility with the ability to experiment with different business models quickly and more easily.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Streamline operations by</a:t>
            </a:r>
            <a:r>
              <a:rPr lang="en-US" sz="900" kern="1200" baseline="0" dirty="0">
                <a:solidFill>
                  <a:schemeClr val="tx1"/>
                </a:solidFill>
                <a:effectLst/>
                <a:latin typeface="Segoe UI Light" pitchFamily="34" charset="0"/>
                <a:ea typeface="+mn-ea"/>
                <a:cs typeface="+mn-cs"/>
              </a:rPr>
              <a:t> improving extended workflows </a:t>
            </a:r>
            <a:r>
              <a:rPr lang="en-US" sz="900" kern="1200" dirty="0">
                <a:solidFill>
                  <a:schemeClr val="tx1"/>
                </a:solidFill>
                <a:effectLst/>
                <a:latin typeface="Segoe UI Light" pitchFamily="34" charset="0"/>
                <a:ea typeface="+mn-ea"/>
                <a:cs typeface="+mn-cs"/>
              </a:rPr>
              <a:t>(i.e., with suppliers and partners).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Scale</a:t>
            </a:r>
            <a:r>
              <a:rPr kumimoji="0" lang="en-US" sz="900" b="0" i="0" u="none" strike="noStrike" kern="1200" cap="none" spc="0" normalizeH="0" baseline="0" noProof="0" dirty="0">
                <a:ln>
                  <a:noFill/>
                </a:ln>
                <a:solidFill>
                  <a:srgbClr val="FFFFFF"/>
                </a:solidFill>
                <a:effectLst/>
                <a:uLnTx/>
                <a:uFillTx/>
                <a:latin typeface="Segoe UI"/>
                <a:ea typeface="+mn-ea"/>
                <a:cs typeface="+mn-cs"/>
              </a:rPr>
              <a:t> – customer reach and engagement (example includes…)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Deal with increasingly complex multi-platform environments by delivering innovative and scalable cloud solutions that help organizations engage with stakeholders more effectively.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Security </a:t>
            </a:r>
            <a:r>
              <a:rPr kumimoji="0" lang="en-US" sz="900" b="0" i="0" u="none" strike="noStrike" kern="1200" cap="none" spc="0" normalizeH="0" baseline="0" noProof="0" dirty="0">
                <a:ln>
                  <a:noFill/>
                </a:ln>
                <a:solidFill>
                  <a:srgbClr val="FFFFFF"/>
                </a:solidFill>
                <a:effectLst/>
                <a:uLnTx/>
                <a:uFillTx/>
                <a:latin typeface="Segoe UI"/>
                <a:ea typeface="+mn-ea"/>
                <a:cs typeface="+mn-cs"/>
              </a:rPr>
              <a:t>– protect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Help protect reputation and help make sure services are constantly available with high levels of performance and availability.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Help resolve security challenges that stem from mixing Internet-facing workloads in corporate datacenters.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Innovation </a:t>
            </a:r>
            <a:r>
              <a:rPr kumimoji="0" lang="en-US" sz="900" b="0" i="0" u="none" strike="noStrike" kern="1200" cap="none" spc="0" normalizeH="0" baseline="0" noProof="0" dirty="0">
                <a:ln>
                  <a:noFill/>
                </a:ln>
                <a:solidFill>
                  <a:srgbClr val="FFFFFF"/>
                </a:solidFill>
                <a:effectLst/>
                <a:uLnTx/>
                <a:uFillTx/>
                <a:latin typeface="Segoe UI"/>
                <a:ea typeface="+mn-ea"/>
                <a:cs typeface="+mn-cs"/>
              </a:rPr>
              <a:t>– drive innovation and market differentiation (examples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Differentiate yourself with tailored LOB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Customize</a:t>
            </a:r>
            <a:r>
              <a:rPr lang="en-US" sz="900" kern="1200" baseline="0" dirty="0">
                <a:solidFill>
                  <a:schemeClr val="tx1"/>
                </a:solidFill>
                <a:effectLst/>
                <a:latin typeface="Segoe UI Light" pitchFamily="34" charset="0"/>
                <a:ea typeface="+mn-ea"/>
                <a:cs typeface="+mn-cs"/>
              </a:rPr>
              <a:t> app and digital experiences for different personas and devices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Developer demographic </a:t>
            </a:r>
            <a:r>
              <a:rPr kumimoji="0" lang="en-US" sz="900" b="0" i="0" u="none" strike="noStrike" kern="1200" cap="none" spc="0" normalizeH="0" baseline="0" noProof="0" dirty="0">
                <a:ln>
                  <a:noFill/>
                </a:ln>
                <a:solidFill>
                  <a:srgbClr val="FFFFFF"/>
                </a:solidFill>
                <a:effectLst/>
                <a:uLnTx/>
                <a:uFillTx/>
                <a:latin typeface="Segoe UI"/>
                <a:ea typeface="+mn-ea"/>
                <a:cs typeface="+mn-cs"/>
              </a:rPr>
              <a:t>– skill sets changing</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Reduce IT</a:t>
            </a:r>
            <a:r>
              <a:rPr lang="en-US" sz="900" kern="1200" baseline="0" dirty="0">
                <a:solidFill>
                  <a:schemeClr val="tx1"/>
                </a:solidFill>
                <a:effectLst/>
                <a:latin typeface="Segoe UI Light" pitchFamily="34" charset="0"/>
                <a:ea typeface="+mn-ea"/>
                <a:cs typeface="+mn-cs"/>
              </a:rPr>
              <a:t> maintenance and improve flexibility by migrating </a:t>
            </a:r>
            <a:r>
              <a:rPr lang="en-US" sz="900" kern="1200" dirty="0">
                <a:solidFill>
                  <a:schemeClr val="tx1"/>
                </a:solidFill>
                <a:effectLst/>
                <a:latin typeface="Segoe UI Light" pitchFamily="34" charset="0"/>
                <a:ea typeface="+mn-ea"/>
                <a:cs typeface="+mn-cs"/>
              </a:rPr>
              <a:t>LOB apps originally built on Windows Server 2003 and SQL Server 2005 before end-of-life.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Update legacy applications with more modern, cloud-based solutions that provide greater agility.</a:t>
            </a:r>
          </a:p>
          <a:p>
            <a:pPr marL="171450" lvl="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endParaRPr lang="en-US" dirty="0"/>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91430F0-83A0-40CB-B7F7-BAA08B574A5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10:13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4832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 You can introduce the last phase: SaaS, Replace, but we won’t cover that step in detail the rest of the deck. </a:t>
            </a:r>
          </a:p>
          <a:p>
            <a:endParaRPr lang="en-US" b="1"/>
          </a:p>
          <a:p>
            <a:r>
              <a:rPr lang="en-US"/>
              <a:t>1) Other options: </a:t>
            </a:r>
          </a:p>
          <a:p>
            <a:r>
              <a:rPr lang="en-US"/>
              <a:t>- Retain on-premises</a:t>
            </a:r>
          </a:p>
          <a:p>
            <a:pPr marL="171450" indent="-171450">
              <a:buFontTx/>
              <a:buChar char="-"/>
            </a:pPr>
            <a:r>
              <a:rPr lang="en-US"/>
              <a:t>Retire</a:t>
            </a:r>
          </a:p>
          <a:p>
            <a:pPr marL="171450" indent="-171450">
              <a:buFontTx/>
              <a:buChar char="-"/>
            </a:pPr>
            <a:endParaRPr lang="en-US"/>
          </a:p>
          <a:p>
            <a:pPr marL="0" indent="0">
              <a:buFontTx/>
              <a:buNone/>
            </a:pPr>
            <a:r>
              <a:rPr lang="en-US"/>
              <a:t>2) SaaS refers to </a:t>
            </a:r>
            <a:r>
              <a:rPr lang="en-US" sz="1200" kern="1200">
                <a:solidFill>
                  <a:schemeClr val="tx1"/>
                </a:solidFill>
                <a:effectLst/>
                <a:latin typeface="+mn-lt"/>
                <a:ea typeface="+mn-ea"/>
                <a:cs typeface="+mn-cs"/>
              </a:rPr>
              <a:t>Commercial off-the-shelf (COTS), the purchase of packaged solutions which are then adapted to satisfy the needs of the purchasing </a:t>
            </a:r>
            <a:r>
              <a:rPr lang="en-US" sz="1200" kern="1200" err="1">
                <a:solidFill>
                  <a:schemeClr val="tx1"/>
                </a:solidFill>
                <a:effectLst/>
                <a:latin typeface="+mn-lt"/>
                <a:ea typeface="+mn-ea"/>
                <a:cs typeface="+mn-cs"/>
              </a:rPr>
              <a:t>organisation</a:t>
            </a:r>
            <a:r>
              <a:rPr lang="en-US" sz="1200" kern="1200">
                <a:solidFill>
                  <a:schemeClr val="tx1"/>
                </a:solidFill>
                <a:effectLst/>
                <a:latin typeface="+mn-lt"/>
                <a:ea typeface="+mn-ea"/>
                <a:cs typeface="+mn-cs"/>
              </a:rPr>
              <a:t>, rather than the commissioning of custom made solutions.</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10:13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9422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 in this session, we will focus on the App modernization. (not going into Replace)</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a:latin typeface="Calibri" panose="020F0502020204030204" pitchFamily="34" charset="0"/>
                <a:ea typeface="DengXian" panose="02010600030101010101" pitchFamily="2" charset="-122"/>
              </a:rPr>
              <a:t>Source: Gartner:  “Developing a Public Cloud IaaS Adoption and Migration Framework</a:t>
            </a:r>
            <a:r>
              <a:rPr lang="en-US" sz="1200">
                <a:latin typeface="Calibri" panose="020F0502020204030204" pitchFamily="34" charset="0"/>
                <a:ea typeface="DengXian" panose="02010600030101010101" pitchFamily="2" charset="-122"/>
              </a:rPr>
              <a:t>” published March 2017 </a:t>
            </a:r>
            <a:endParaRPr lang="en-US" sz="1200"/>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10:13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4872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3236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FC2B6-5D76-4D7B-9ED3-4AF53D3E8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54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It mostly covers systems of record and system of differentiations. </a:t>
            </a:r>
          </a:p>
          <a:p>
            <a:endParaRPr lang="en-US" b="1"/>
          </a:p>
          <a:p>
            <a:r>
              <a:rPr lang="en-US" b="1"/>
              <a:t>Presentation Notes:</a:t>
            </a:r>
          </a:p>
          <a:p>
            <a:r>
              <a:rPr lang="en-US"/>
              <a:t>This slide shows the </a:t>
            </a:r>
            <a:r>
              <a:rPr lang="en-US" b="0"/>
              <a:t>outcome of the </a:t>
            </a:r>
            <a:r>
              <a:rPr lang="en-US" b="1"/>
              <a:t>portfolio evaluation process</a:t>
            </a:r>
            <a:r>
              <a:rPr lang="en-US"/>
              <a:t>. It shows the output and results</a:t>
            </a:r>
            <a:r>
              <a:rPr lang="en-US" baseline="0"/>
              <a:t> of portfolio evaluation, and how the vast portfolio is divided up and slated for adoption. It also shows that half of the portfolio consists of custom LOB apps.</a:t>
            </a:r>
            <a:endParaRPr lang="en-US"/>
          </a:p>
          <a:p>
            <a:endParaRPr lang="en-US"/>
          </a:p>
          <a:p>
            <a:r>
              <a:rPr lang="en-US" b="1"/>
              <a:t>Speaker Notes:</a:t>
            </a:r>
            <a:endParaRPr lang="en-US"/>
          </a:p>
          <a:p>
            <a:pPr marL="0" indent="0">
              <a:buFont typeface="Arial" panose="020B0604020202020204" pitchFamily="34" charset="0"/>
              <a:buNone/>
            </a:pPr>
            <a:r>
              <a:rPr lang="en-US"/>
              <a:t>After</a:t>
            </a:r>
            <a:r>
              <a:rPr lang="en-US" baseline="0"/>
              <a:t> analyzing our portfolio, we’ve determined rough distributions of application placement in the cloud.</a:t>
            </a:r>
          </a:p>
          <a:p>
            <a:pPr marL="171450" indent="-171450">
              <a:buFont typeface="Arial" panose="020B0604020202020204" pitchFamily="34" charset="0"/>
              <a:buChar char="•"/>
            </a:pPr>
            <a:r>
              <a:rPr lang="en-US" baseline="0"/>
              <a:t>As mentioned previously, this has been a great opportunity to retire applications and streamline our portfolio. We see </a:t>
            </a:r>
            <a:r>
              <a:rPr lang="en-US" b="1" u="sng" baseline="0"/>
              <a:t>30 percent</a:t>
            </a:r>
            <a:r>
              <a:rPr lang="en-US" baseline="0"/>
              <a:t> of our portfolio here. 1,300 apps, very aggressive about addressing capability duplication. </a:t>
            </a:r>
          </a:p>
          <a:p>
            <a:pPr marL="342900" lvl="1" indent="-171450">
              <a:buFont typeface="Arial" panose="020B0604020202020204" pitchFamily="34" charset="0"/>
              <a:buChar char="•"/>
            </a:pPr>
            <a:r>
              <a:rPr lang="en-US" baseline="0"/>
              <a:t>Retire: Evaluate whether we can retire or consolidate functionality into one app or service line. </a:t>
            </a:r>
          </a:p>
          <a:p>
            <a:pPr marL="342900" lvl="1" indent="-171450">
              <a:buFont typeface="Arial" panose="020B0604020202020204" pitchFamily="34" charset="0"/>
              <a:buChar char="•"/>
            </a:pPr>
            <a:r>
              <a:rPr lang="en-US" baseline="0"/>
              <a:t>Rightsize: IT is good at overprovisioning and underutilizing. This is reflected in utilization rates, and cold/frozen servers.  Moving to the cloud is an opportunity to look at performance and capabilities of existing physical servers/VMs, and decide where to land in Azure. </a:t>
            </a:r>
          </a:p>
          <a:p>
            <a:pPr marL="342900" lvl="1" indent="-171450">
              <a:buFont typeface="Arial" panose="020B0604020202020204" pitchFamily="34" charset="0"/>
              <a:buChar char="•"/>
            </a:pPr>
            <a:r>
              <a:rPr lang="en-US" baseline="0"/>
              <a:t>Eliminate environments: Thousands of physical servers and VMs have been eliminated.</a:t>
            </a:r>
          </a:p>
          <a:p>
            <a:pPr marL="514350" lvl="2" indent="-171450">
              <a:buFont typeface="Arial" panose="020B0604020202020204" pitchFamily="34" charset="0"/>
              <a:buChar char="•"/>
            </a:pPr>
            <a:r>
              <a:rPr lang="en-US" baseline="0"/>
              <a:t>Go after cold (&lt; 5% server utilization in 90 days) and frozen (&lt; 20% server utilization in 7 days) assets. Get smart about how we use what we bought.</a:t>
            </a:r>
          </a:p>
          <a:p>
            <a:pPr marL="514350" lvl="2" indent="-171450">
              <a:buFont typeface="Arial" panose="020B0604020202020204" pitchFamily="34" charset="0"/>
              <a:buChar char="•"/>
            </a:pPr>
            <a:r>
              <a:rPr lang="en-US" baseline="0"/>
              <a:t>For sustain apps (no further investment), look to see if app has pre-production environments such as Dev or Test, and turn them off. This can realize a 90% cost savings.</a:t>
            </a:r>
          </a:p>
          <a:p>
            <a:pPr marL="514350" lvl="2" indent="-171450">
              <a:buFont typeface="Arial" panose="020B0604020202020204" pitchFamily="34" charset="0"/>
              <a:buChar char="•"/>
            </a:pPr>
            <a:endParaRPr lang="en-US" baseline="0"/>
          </a:p>
          <a:p>
            <a:pPr marL="0" indent="0">
              <a:buFont typeface="Arial" panose="020B0604020202020204" pitchFamily="34" charset="0"/>
              <a:buNone/>
            </a:pPr>
            <a:r>
              <a:rPr lang="en-US" baseline="0"/>
              <a:t>We see </a:t>
            </a:r>
            <a:r>
              <a:rPr lang="en-US" b="1" u="sng" baseline="0"/>
              <a:t>15%</a:t>
            </a:r>
            <a:r>
              <a:rPr lang="en-US" baseline="0"/>
              <a:t> of our portfolio being replaced by a SaaS solution (move from Office servers to Office 365)  </a:t>
            </a:r>
          </a:p>
          <a:p>
            <a:pPr marL="171450" indent="-171450">
              <a:buFont typeface="Arial" panose="020B0604020202020204" pitchFamily="34" charset="0"/>
              <a:buChar char="•"/>
            </a:pPr>
            <a:r>
              <a:rPr lang="en-US" baseline="0"/>
              <a:t>Adopt commodity solutions, such as Office 365, SharePoint Online, some third-party solutions, as they become available. </a:t>
            </a:r>
          </a:p>
          <a:p>
            <a:pPr marL="171450" indent="-171450">
              <a:buFont typeface="Arial" panose="020B0604020202020204" pitchFamily="34" charset="0"/>
              <a:buChar char="•"/>
            </a:pPr>
            <a:r>
              <a:rPr lang="en-US" baseline="0"/>
              <a:t>Transition functionality from shadow IT to retail solutions.</a:t>
            </a:r>
          </a:p>
          <a:p>
            <a:pPr marL="0" indent="0">
              <a:buFont typeface="Arial" panose="020B0604020202020204" pitchFamily="34" charset="0"/>
              <a:buNone/>
            </a:pPr>
            <a:endParaRPr lang="en-US" baseline="0"/>
          </a:p>
          <a:p>
            <a:pPr marL="0" indent="0">
              <a:buFont typeface="Arial" panose="020B0604020202020204" pitchFamily="34" charset="0"/>
              <a:buNone/>
            </a:pPr>
            <a:r>
              <a:rPr lang="en-US" baseline="0"/>
              <a:t>Complex and customized LOB applications make up </a:t>
            </a:r>
            <a:r>
              <a:rPr lang="en-US" b="1" u="sng" baseline="0"/>
              <a:t>50%</a:t>
            </a:r>
            <a:r>
              <a:rPr lang="en-US" baseline="0"/>
              <a:t> of our portfolio. Within that 50%:</a:t>
            </a:r>
          </a:p>
          <a:p>
            <a:pPr marL="171450" indent="-171450">
              <a:buFont typeface="Arial" panose="020B0604020202020204" pitchFamily="34" charset="0"/>
              <a:buChar char="•"/>
            </a:pPr>
            <a:r>
              <a:rPr lang="en-US" b="1" baseline="0"/>
              <a:t>35% </a:t>
            </a:r>
            <a:r>
              <a:rPr lang="en-US" b="0" baseline="0"/>
              <a:t>have been identified as “first to move.” These are basic web apps, or re-architected solutions.</a:t>
            </a:r>
          </a:p>
          <a:p>
            <a:pPr marL="171450" indent="-171450">
              <a:buFont typeface="Arial" panose="020B0604020202020204" pitchFamily="34" charset="0"/>
              <a:buChar char="•"/>
            </a:pPr>
            <a:r>
              <a:rPr lang="en-US" b="1" baseline="0"/>
              <a:t>10% </a:t>
            </a:r>
            <a:r>
              <a:rPr lang="en-US" b="0" baseline="0"/>
              <a:t>have been identified as “next to move.” These are being  Moved to IaaS. We are more aggressive than customers, focusing on “what’s moving next?” Don’t hesitate, move apps and functionality, and make it work.</a:t>
            </a:r>
          </a:p>
          <a:p>
            <a:pPr marL="171450" indent="-171450">
              <a:buFont typeface="Arial" panose="020B0604020202020204" pitchFamily="34" charset="0"/>
              <a:buChar char="•"/>
            </a:pPr>
            <a:r>
              <a:rPr lang="en-US" b="1" baseline="0"/>
              <a:t>5% </a:t>
            </a:r>
            <a:r>
              <a:rPr lang="en-US" baseline="0"/>
              <a:t>have been identified as “hard or costly to move.” They </a:t>
            </a:r>
            <a:r>
              <a:rPr lang="en-US" b="0" baseline="0"/>
              <a:t>fail, and fail fast.</a:t>
            </a:r>
            <a:endParaRPr lang="en-US" b="1" baseline="0"/>
          </a:p>
          <a:p>
            <a:pPr marL="0" indent="0">
              <a:buFont typeface="Arial" panose="020B0604020202020204" pitchFamily="34" charset="0"/>
              <a:buNone/>
            </a:pPr>
            <a:endParaRPr lang="en-US" b="1" baseline="0"/>
          </a:p>
          <a:p>
            <a:pPr marL="0" indent="0">
              <a:buFont typeface="Arial" panose="020B0604020202020204" pitchFamily="34" charset="0"/>
              <a:buNone/>
            </a:pPr>
            <a:r>
              <a:rPr lang="en-US" b="1" baseline="0"/>
              <a:t>Some apps have been moved back on-premises. Why? </a:t>
            </a:r>
          </a:p>
          <a:p>
            <a:pPr marL="171450" indent="-171450">
              <a:buFont typeface="Arial" panose="020B0604020202020204" pitchFamily="34" charset="0"/>
              <a:buChar char="•"/>
            </a:pPr>
            <a:r>
              <a:rPr lang="en-US" b="0" baseline="0"/>
              <a:t>Azure capabilities need to develop, or need very large VM to make it work. </a:t>
            </a:r>
          </a:p>
          <a:p>
            <a:pPr marL="171450" indent="-171450">
              <a:buFont typeface="Arial" panose="020B0604020202020204" pitchFamily="34" charset="0"/>
              <a:buChar char="•"/>
            </a:pPr>
            <a:r>
              <a:rPr lang="en-US" b="0" baseline="0"/>
              <a:t>They can’t meet SLAs, and can’t be remediated. </a:t>
            </a:r>
          </a:p>
          <a:p>
            <a:pPr marL="171450" indent="-171450">
              <a:buFont typeface="Arial" panose="020B0604020202020204" pitchFamily="34" charset="0"/>
              <a:buChar char="•"/>
            </a:pPr>
            <a:r>
              <a:rPr lang="en-US" b="0" baseline="0"/>
              <a:t>Proof of concept, for example </a:t>
            </a:r>
            <a:r>
              <a:rPr lang="en-US" baseline="0"/>
              <a:t>waiting for internal security reviews, due diligence, and so on. </a:t>
            </a:r>
          </a:p>
          <a:p>
            <a:pPr marL="171450" indent="-171450">
              <a:buFont typeface="Arial" panose="020B0604020202020204" pitchFamily="34" charset="0"/>
              <a:buChar char="•"/>
            </a:pPr>
            <a:r>
              <a:rPr lang="en-US" b="0" u="none" baseline="0"/>
              <a:t>Less than </a:t>
            </a:r>
            <a:r>
              <a:rPr lang="en-US" b="1" u="sng" baseline="0"/>
              <a:t>5%</a:t>
            </a:r>
            <a:r>
              <a:rPr lang="en-US" b="1" baseline="0"/>
              <a:t> </a:t>
            </a:r>
            <a:r>
              <a:rPr lang="en-US" baseline="0"/>
              <a:t>of apps remain on premises.</a:t>
            </a:r>
          </a:p>
          <a:p>
            <a:pPr marL="342900" lvl="1" indent="-171450">
              <a:buFont typeface="Arial" panose="020B0604020202020204" pitchFamily="34" charset="0"/>
              <a:buChar char="•"/>
            </a:pPr>
            <a:endParaRPr lang="en-US" baseline="0"/>
          </a:p>
          <a:p>
            <a:pPr marL="0" indent="0">
              <a:buFont typeface="Arial" panose="020B0604020202020204" pitchFamily="34" charset="0"/>
              <a:buNone/>
            </a:pPr>
            <a:r>
              <a:rPr lang="en-US" b="1"/>
              <a:t>Notes</a:t>
            </a:r>
            <a:r>
              <a:rPr lang="en-US" b="1" baseline="0"/>
              <a:t> on rightsizing</a:t>
            </a:r>
          </a:p>
          <a:p>
            <a:pPr marL="171450" indent="-171450">
              <a:buFont typeface="Arial" panose="020B0604020202020204" pitchFamily="34" charset="0"/>
              <a:buChar char="•"/>
            </a:pPr>
            <a:r>
              <a:rPr lang="en-US" baseline="0"/>
              <a:t>Take the opportunity to rightsize as you go in.  Scale up and out. Acquire technical “debt” from legacy apps, which were designed to work in on-premises environments, where latency is low.  </a:t>
            </a:r>
          </a:p>
          <a:p>
            <a:pPr marL="171450" indent="-171450">
              <a:buFont typeface="Arial" panose="020B0604020202020204" pitchFamily="34" charset="0"/>
              <a:buChar char="•"/>
            </a:pPr>
            <a:r>
              <a:rPr lang="en-US" baseline="0"/>
              <a:t>Moving to the cloud, some considerations, such as latency, may no longer be an issue in the cloud environment. On the other hand, there may be new issues, such as the speed of light, when workloads are moved further away. </a:t>
            </a:r>
          </a:p>
          <a:p>
            <a:pPr marL="171450" indent="-171450">
              <a:buFont typeface="Arial" panose="020B0604020202020204" pitchFamily="34" charset="0"/>
              <a:buChar char="•"/>
            </a:pPr>
            <a:r>
              <a:rPr lang="en-US" baseline="0"/>
              <a:t>Like an onion, the center is a server. It is unlikely that an enterprise IT app is a single server. Usually multiple servers. </a:t>
            </a:r>
          </a:p>
          <a:p>
            <a:pPr marL="171450" indent="-171450">
              <a:buFont typeface="Arial" panose="020B0604020202020204" pitchFamily="34" charset="0"/>
              <a:buChar char="•"/>
            </a:pPr>
            <a:r>
              <a:rPr lang="en-US" baseline="0"/>
              <a:t>Move one server into public cloud?  Adding 50 megaseconds can have an impact. There are upstream and downstream dependencies on service lines.  For example, the store experience is an app, sales engine, and fulfillment engine. The move may affect customers, SLAs with business partners, etc.  </a:t>
            </a:r>
          </a:p>
          <a:p>
            <a:pPr marL="171450" indent="-171450">
              <a:buFont typeface="Arial" panose="020B0604020202020204" pitchFamily="34" charset="0"/>
              <a:buChar char="•"/>
            </a:pPr>
            <a:r>
              <a:rPr lang="en-US" baseline="0"/>
              <a:t>Start with smallest computing capacity that you can make it work in; it is easier to move to larger sizes if needed.  </a:t>
            </a:r>
          </a:p>
          <a:p>
            <a:pPr marL="342900" lvl="1" indent="-171450">
              <a:buFont typeface="Arial" panose="020B0604020202020204" pitchFamily="34" charset="0"/>
              <a:buChar char="•"/>
            </a:pPr>
            <a:r>
              <a:rPr lang="en-US" baseline="0"/>
              <a:t>This is a big cultural change. IT usually overprovisions computing capacity.</a:t>
            </a:r>
          </a:p>
          <a:p>
            <a:pPr marL="342900" lvl="1" indent="-171450">
              <a:buFont typeface="Arial" panose="020B0604020202020204" pitchFamily="34" charset="0"/>
              <a:buChar char="•"/>
            </a:pPr>
            <a:r>
              <a:rPr lang="en-US" baseline="0"/>
              <a:t>You must continue to monitor environments. For example, if writing an app for PaaS, it doesn’t automatically rightsize itself.</a:t>
            </a:r>
          </a:p>
          <a:p>
            <a:pPr marL="342900" lvl="1" indent="-171450">
              <a:buFont typeface="Arial" panose="020B0604020202020204" pitchFamily="34" charset="0"/>
              <a:buChar char="•"/>
            </a:pPr>
            <a:endParaRPr lang="en-US"/>
          </a:p>
          <a:p>
            <a:pPr marL="0" lvl="0" indent="0">
              <a:buFont typeface="Arial" panose="020B0604020202020204" pitchFamily="34" charset="0"/>
              <a:buNone/>
            </a:pPr>
            <a:r>
              <a:rPr lang="en-US" b="1" baseline="0"/>
              <a:t>Process for approaching complex/customized LOB apps</a:t>
            </a:r>
          </a:p>
          <a:p>
            <a:pPr marL="228600" lvl="0" indent="-228600">
              <a:buFont typeface="+mj-lt"/>
              <a:buAutoNum type="arabicPeriod"/>
            </a:pPr>
            <a:r>
              <a:rPr lang="en-US" baseline="0"/>
              <a:t>Expose functionality in existing SaaS/PaaS solution. </a:t>
            </a:r>
            <a:r>
              <a:rPr lang="en-US" i="0" baseline="0"/>
              <a:t>May have to re-architect or rebuild. </a:t>
            </a:r>
            <a:endParaRPr lang="en-US" i="1" baseline="0"/>
          </a:p>
          <a:p>
            <a:pPr marL="228600" lvl="0" indent="-228600">
              <a:buFont typeface="+mj-lt"/>
              <a:buAutoNum type="arabicPeriod"/>
            </a:pPr>
            <a:r>
              <a:rPr lang="en-US" i="0" baseline="0"/>
              <a:t>Convert to Azure PaaS solution.</a:t>
            </a:r>
            <a:endParaRPr lang="en-US" i="1" baseline="0"/>
          </a:p>
          <a:p>
            <a:pPr marL="228600" lvl="0" indent="-228600">
              <a:buFont typeface="+mj-lt"/>
              <a:buAutoNum type="arabicPeriod"/>
            </a:pPr>
            <a:r>
              <a:rPr lang="en-US" i="0" baseline="0"/>
              <a:t>Optimize and perform bulk operation, move to Azure IaaS VM. </a:t>
            </a:r>
            <a:endParaRPr lang="en-US" i="1" baseline="0"/>
          </a:p>
          <a:p>
            <a:pPr marL="228600" lvl="0" indent="-228600">
              <a:buFont typeface="+mj-lt"/>
              <a:buAutoNum type="arabicPeriod"/>
            </a:pPr>
            <a:r>
              <a:rPr lang="en-US" i="0" baseline="0"/>
              <a:t>No change, lift and shift to IaaS. Move the existing IT footprint to Azure.  Re-create/copy to Azure, or move from on- to off-premises.</a:t>
            </a:r>
          </a:p>
          <a:p>
            <a:pPr marL="171450" indent="-171450">
              <a:buFont typeface="Arial" panose="020B0604020202020204" pitchFamily="34" charset="0"/>
              <a:buChar char="•"/>
            </a:pPr>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Microsoft IT Access Strategy</a:t>
            </a:r>
          </a:p>
        </p:txBody>
      </p:sp>
      <p:sp>
        <p:nvSpPr>
          <p:cNvPr id="5" name="Footer Placeholder 4"/>
          <p:cNvSpPr>
            <a:spLocks noGrp="1"/>
          </p:cNvSpPr>
          <p:nvPr>
            <p:ph type="ftr" sz="quarter" idx="11"/>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E2133CE3-ECDC-46BA-B2C9-ABABA38E712E}"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2/25/2019</a:t>
            </a:fld>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4879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r>
              <a:rPr lang="en-US" sz="1200" u="sng" kern="1200">
                <a:solidFill>
                  <a:schemeClr val="tx1"/>
                </a:solidFill>
                <a:effectLst/>
                <a:latin typeface="+mn-lt"/>
                <a:ea typeface="+mn-ea"/>
                <a:cs typeface="+mn-cs"/>
                <a:hlinkClick r:id="rId3"/>
              </a:rPr>
              <a:t>Gartner IT Glossary</a:t>
            </a:r>
            <a:r>
              <a:rPr lang="en-US" sz="1200" kern="1200">
                <a:solidFill>
                  <a:schemeClr val="tx1"/>
                </a:solidFill>
                <a:effectLst/>
                <a:latin typeface="+mn-lt"/>
                <a:ea typeface="+mn-ea"/>
                <a:cs typeface="+mn-cs"/>
              </a:rPr>
              <a:t>. </a:t>
            </a:r>
            <a:endParaRPr lang="en-US" sz="1200" b="1" i="0" u="none" strike="noStrike" kern="1200">
              <a:solidFill>
                <a:schemeClr val="tx1"/>
              </a:solidFill>
              <a:effectLst/>
              <a:latin typeface="+mn-lt"/>
              <a:ea typeface="+mn-ea"/>
              <a:cs typeface="+mn-cs"/>
            </a:endParaRPr>
          </a:p>
          <a:p>
            <a:pPr rtl="0" eaLnBrk="1" fontAlgn="b" latinLnBrk="0" hangingPunct="1"/>
            <a:r>
              <a:rPr kumimoji="0" lang="en-US" sz="1200" b="0" i="0" u="none" strike="noStrike" kern="1200" cap="none" spc="0" normalizeH="0" baseline="0" noProof="0">
                <a:ln>
                  <a:noFill/>
                </a:ln>
                <a:solidFill>
                  <a:srgbClr val="353535"/>
                </a:solidFill>
                <a:effectLst/>
                <a:uLnTx/>
                <a:uFillTx/>
                <a:latin typeface="HelveticaNeueLTStd-Md"/>
                <a:ea typeface="+mn-ea"/>
                <a:cs typeface="+mn-cs"/>
              </a:rPr>
              <a:t>Decision Point for Choosing a Cloud Application Migration Strategy, Gartner. </a:t>
            </a:r>
            <a:r>
              <a:rPr kumimoji="0" lang="en-US" sz="1200" b="0" i="0" u="none" strike="noStrike" kern="1200" cap="none" spc="0" normalizeH="0" baseline="0" noProof="0">
                <a:ln>
                  <a:noFill/>
                </a:ln>
                <a:solidFill>
                  <a:srgbClr val="353535"/>
                </a:solidFill>
                <a:effectLst/>
                <a:uLnTx/>
                <a:uFillTx/>
                <a:latin typeface="HelveticaNeueLTStd-Bd"/>
                <a:ea typeface="+mn-ea"/>
                <a:cs typeface="+mn-cs"/>
              </a:rPr>
              <a:t>Published: </a:t>
            </a:r>
            <a:r>
              <a:rPr kumimoji="0" lang="en-US" sz="1200" b="0" i="0" u="none" strike="noStrike" kern="1200" cap="none" spc="0" normalizeH="0" baseline="0" noProof="0">
                <a:ln>
                  <a:noFill/>
                </a:ln>
                <a:solidFill>
                  <a:srgbClr val="353535"/>
                </a:solidFill>
                <a:effectLst/>
                <a:uLnTx/>
                <a:uFillTx/>
                <a:latin typeface="HelveticaNeueLTStd-Roman"/>
                <a:ea typeface="+mn-ea"/>
                <a:cs typeface="+mn-cs"/>
              </a:rPr>
              <a:t>29 March 2016</a:t>
            </a:r>
          </a:p>
          <a:p>
            <a:pPr rtl="0" eaLnBrk="1" fontAlgn="b" latinLnBrk="0" hangingPunct="1"/>
            <a:endParaRPr lang="en-US" sz="1200" b="1" i="0" u="none" strike="noStrike" kern="1200">
              <a:solidFill>
                <a:schemeClr val="tx1"/>
              </a:solidFill>
              <a:effectLst/>
              <a:latin typeface="+mn-lt"/>
              <a:ea typeface="+mn-ea"/>
              <a:cs typeface="+mn-cs"/>
            </a:endParaRPr>
          </a:p>
          <a:p>
            <a:pPr rtl="0" eaLnBrk="1" fontAlgn="b" latinLnBrk="0" hangingPunct="1"/>
            <a:r>
              <a:rPr lang="en-US" sz="1200" b="1" i="0" u="none" strike="noStrike" kern="1200">
                <a:solidFill>
                  <a:schemeClr val="tx1"/>
                </a:solidFill>
                <a:effectLst/>
                <a:latin typeface="+mn-lt"/>
                <a:ea typeface="+mn-ea"/>
                <a:cs typeface="+mn-cs"/>
              </a:rPr>
              <a:t>Migration Objectives</a:t>
            </a:r>
            <a:endParaRPr lang="en-US" sz="1200" b="0" i="0" u="none" strike="noStrike" kern="1200">
              <a:solidFill>
                <a:schemeClr val="tx1"/>
              </a:solidFill>
              <a:effectLst/>
              <a:latin typeface="+mn-lt"/>
              <a:ea typeface="+mn-ea"/>
              <a:cs typeface="+mn-cs"/>
            </a:endParaRPr>
          </a:p>
          <a:p>
            <a:pPr rtl="0" eaLnBrk="1" fontAlgn="b" latinLnBrk="0" hangingPunct="1"/>
            <a:r>
              <a:rPr lang="en-US" sz="1200" b="0" i="0" u="none" strike="noStrike" kern="1200">
                <a:solidFill>
                  <a:schemeClr val="tx1"/>
                </a:solidFill>
                <a:effectLst/>
                <a:latin typeface="+mn-lt"/>
                <a:ea typeface="+mn-ea"/>
                <a:cs typeface="+mn-cs"/>
              </a:rPr>
              <a:t>1-Rehost</a:t>
            </a:r>
          </a:p>
          <a:p>
            <a:pPr rtl="0" eaLnBrk="1" fontAlgn="b" latinLnBrk="0" hangingPunct="1"/>
            <a:r>
              <a:rPr lang="en-US" sz="1200" b="0" i="0" u="none" strike="noStrike" kern="1200">
                <a:solidFill>
                  <a:schemeClr val="tx1"/>
                </a:solidFill>
                <a:effectLst/>
                <a:latin typeface="+mn-lt"/>
                <a:ea typeface="+mn-ea"/>
                <a:cs typeface="+mn-cs"/>
              </a:rPr>
              <a:t>2-Refactor</a:t>
            </a:r>
          </a:p>
          <a:p>
            <a:pPr rtl="0" eaLnBrk="1" fontAlgn="b" latinLnBrk="0" hangingPunct="1"/>
            <a:r>
              <a:rPr lang="en-US" sz="1200" b="0" i="0" u="none" strike="noStrike" kern="1200">
                <a:solidFill>
                  <a:schemeClr val="tx1"/>
                </a:solidFill>
                <a:effectLst/>
                <a:latin typeface="+mn-lt"/>
                <a:ea typeface="+mn-ea"/>
                <a:cs typeface="+mn-cs"/>
              </a:rPr>
              <a:t>3-Rearchitect</a:t>
            </a:r>
          </a:p>
          <a:p>
            <a:pPr rtl="0" eaLnBrk="1" fontAlgn="b" latinLnBrk="0" hangingPunct="1"/>
            <a:r>
              <a:rPr lang="en-US" sz="1200" b="0" i="0" u="none" strike="noStrike" kern="1200">
                <a:solidFill>
                  <a:schemeClr val="tx1"/>
                </a:solidFill>
                <a:effectLst/>
                <a:latin typeface="+mn-lt"/>
                <a:ea typeface="+mn-ea"/>
                <a:cs typeface="+mn-cs"/>
              </a:rPr>
              <a:t>Rapid time to market</a:t>
            </a:r>
          </a:p>
          <a:p>
            <a:pPr rtl="0" eaLnBrk="1" fontAlgn="b" latinLnBrk="0" hangingPunct="1"/>
            <a:r>
              <a:rPr lang="en-US" sz="1200" b="0" i="1" u="none" strike="noStrike" kern="1200">
                <a:solidFill>
                  <a:schemeClr val="tx1"/>
                </a:solidFill>
                <a:effectLst/>
                <a:latin typeface="+mn-lt"/>
                <a:ea typeface="+mn-ea"/>
                <a:cs typeface="+mn-cs"/>
              </a:rPr>
              <a:t>Allow migration with minimal architectural impact</a:t>
            </a:r>
            <a:endParaRPr lang="en-US" sz="1200" b="0" i="0" u="none" strike="noStrike" kern="1200">
              <a:solidFill>
                <a:schemeClr val="tx1"/>
              </a:solidFill>
              <a:effectLst/>
              <a:latin typeface="+mn-lt"/>
              <a:ea typeface="+mn-ea"/>
              <a:cs typeface="+mn-cs"/>
            </a:endParaRPr>
          </a:p>
          <a:p>
            <a:pPr rtl="0" eaLnBrk="1" fontAlgn="b" latinLnBrk="0" hangingPunct="1"/>
            <a:r>
              <a:rPr lang="en-US" sz="1200" b="0" i="0" u="none" strike="noStrike" kern="1200">
                <a:solidFill>
                  <a:schemeClr val="tx1"/>
                </a:solidFill>
                <a:effectLst/>
                <a:latin typeface="+mn-lt"/>
                <a:ea typeface="+mn-ea"/>
                <a:cs typeface="+mn-cs"/>
              </a:rPr>
              <a:t>Deliver new capabilities/modernization</a:t>
            </a:r>
          </a:p>
          <a:p>
            <a:pPr rtl="0" eaLnBrk="1" fontAlgn="b" latinLnBrk="0" hangingPunct="1"/>
            <a:r>
              <a:rPr lang="en-US" sz="1200" b="0" i="1" u="none" strike="noStrike" kern="1200">
                <a:solidFill>
                  <a:schemeClr val="tx1"/>
                </a:solidFill>
                <a:effectLst/>
                <a:latin typeface="+mn-lt"/>
                <a:ea typeface="+mn-ea"/>
                <a:cs typeface="+mn-cs"/>
              </a:rPr>
              <a:t>Reduce the volume of code needed to express a capability</a:t>
            </a:r>
            <a:endParaRPr lang="en-US" sz="1200" b="0" i="0" u="none" strike="noStrike" kern="1200">
              <a:solidFill>
                <a:schemeClr val="tx1"/>
              </a:solidFill>
              <a:effectLst/>
              <a:latin typeface="+mn-lt"/>
              <a:ea typeface="+mn-ea"/>
              <a:cs typeface="+mn-cs"/>
            </a:endParaRPr>
          </a:p>
          <a:p>
            <a:pPr rtl="0" eaLnBrk="1" fontAlgn="b" latinLnBrk="0" hangingPunct="1"/>
            <a:r>
              <a:rPr lang="en-US" sz="1200" b="0" i="0" u="none" strike="noStrike" kern="1200">
                <a:solidFill>
                  <a:schemeClr val="tx1"/>
                </a:solidFill>
                <a:effectLst/>
                <a:latin typeface="+mn-lt"/>
                <a:ea typeface="+mn-ea"/>
                <a:cs typeface="+mn-cs"/>
              </a:rPr>
              <a:t>VM</a:t>
            </a:r>
          </a:p>
          <a:p>
            <a:pPr rtl="0" eaLnBrk="1" fontAlgn="b" latinLnBrk="0" hangingPunct="1"/>
            <a:r>
              <a:rPr lang="en-US" sz="1200" b="0" i="0" u="none" strike="noStrike" kern="1200">
                <a:solidFill>
                  <a:schemeClr val="tx1"/>
                </a:solidFill>
                <a:effectLst/>
                <a:latin typeface="+mn-lt"/>
                <a:ea typeface="+mn-ea"/>
                <a:cs typeface="+mn-cs"/>
              </a:rPr>
              <a:t>Supporting seasonal scalability requirements more cost effectively</a:t>
            </a:r>
          </a:p>
          <a:p>
            <a:pPr rtl="0" eaLnBrk="1" fontAlgn="b" latinLnBrk="0" hangingPunct="1"/>
            <a:r>
              <a:rPr lang="en-US" sz="1200" b="0" i="1" u="none" strike="noStrike" kern="1200">
                <a:solidFill>
                  <a:schemeClr val="tx1"/>
                </a:solidFill>
                <a:effectLst/>
                <a:latin typeface="+mn-lt"/>
                <a:ea typeface="+mn-ea"/>
                <a:cs typeface="+mn-cs"/>
              </a:rPr>
              <a:t>Optimize application architecture for cloud scale</a:t>
            </a:r>
            <a:endParaRPr lang="en-US" sz="1200" b="0" i="0" u="none" strike="noStrike" kern="1200">
              <a:solidFill>
                <a:schemeClr val="tx1"/>
              </a:solidFill>
              <a:effectLst/>
              <a:latin typeface="+mn-lt"/>
              <a:ea typeface="+mn-ea"/>
              <a:cs typeface="+mn-cs"/>
            </a:endParaRPr>
          </a:p>
          <a:p>
            <a:pPr rtl="0" eaLnBrk="1" fontAlgn="b" latinLnBrk="0" hangingPunct="1"/>
            <a:r>
              <a:rPr lang="en-US" sz="1200" b="0" i="0" u="none" strike="noStrike" kern="1200">
                <a:solidFill>
                  <a:schemeClr val="tx1"/>
                </a:solidFill>
                <a:effectLst/>
                <a:latin typeface="+mn-lt"/>
                <a:ea typeface="+mn-ea"/>
                <a:cs typeface="+mn-cs"/>
              </a:rPr>
              <a:t>Avoid operating expenses, preserve capital</a:t>
            </a:r>
          </a:p>
          <a:p>
            <a:pPr rtl="0" eaLnBrk="1" fontAlgn="b" latinLnBrk="0" hangingPunct="1"/>
            <a:r>
              <a:rPr lang="en-US" sz="1200" b="0" i="1" u="none" strike="noStrike" kern="1200">
                <a:solidFill>
                  <a:schemeClr val="tx1"/>
                </a:solidFill>
                <a:effectLst/>
                <a:latin typeface="+mn-lt"/>
                <a:ea typeface="+mn-ea"/>
                <a:cs typeface="+mn-cs"/>
              </a:rPr>
              <a:t>Switch to pay-as-you-go model, perform better operational budget forecasting </a:t>
            </a:r>
            <a:endParaRPr lang="en-US" sz="1200" b="0" i="0" u="none" strike="noStrike" kern="1200">
              <a:solidFill>
                <a:schemeClr val="tx1"/>
              </a:solidFill>
              <a:effectLst/>
              <a:latin typeface="+mn-lt"/>
              <a:ea typeface="+mn-ea"/>
              <a:cs typeface="+mn-cs"/>
            </a:endParaRPr>
          </a:p>
          <a:p>
            <a:pPr rtl="0" eaLnBrk="1" fontAlgn="b" latinLnBrk="0" hangingPunct="1"/>
            <a:r>
              <a:rPr lang="en-US" sz="1200" b="0" i="0" u="none" strike="noStrike" kern="1200">
                <a:solidFill>
                  <a:schemeClr val="tx1"/>
                </a:solidFill>
                <a:effectLst/>
                <a:latin typeface="+mn-lt"/>
                <a:ea typeface="+mn-ea"/>
                <a:cs typeface="+mn-cs"/>
              </a:rPr>
              <a:t>Operational efficiencies</a:t>
            </a:r>
          </a:p>
          <a:p>
            <a:pPr rtl="0" eaLnBrk="1" fontAlgn="b" latinLnBrk="0" hangingPunct="1"/>
            <a:r>
              <a:rPr lang="en-US" sz="1200" b="0" i="1" u="none" strike="noStrike" kern="1200">
                <a:solidFill>
                  <a:schemeClr val="tx1"/>
                </a:solidFill>
                <a:effectLst/>
                <a:latin typeface="+mn-lt"/>
                <a:ea typeface="+mn-ea"/>
                <a:cs typeface="+mn-cs"/>
              </a:rPr>
              <a:t>Increase infra agility and maximize organizational resource utilization</a:t>
            </a:r>
            <a:endParaRPr lang="en-US" sz="1200" b="0" i="0" u="none" strike="noStrike" kern="1200">
              <a:solidFill>
                <a:schemeClr val="tx1"/>
              </a:solidFill>
              <a:effectLst/>
              <a:latin typeface="+mn-lt"/>
              <a:ea typeface="+mn-ea"/>
              <a:cs typeface="+mn-cs"/>
            </a:endParaRPr>
          </a:p>
          <a:p>
            <a:pPr rtl="0" eaLnBrk="1" fontAlgn="b" latinLnBrk="0" hangingPunct="1"/>
            <a:r>
              <a:rPr lang="en-US" sz="1200" b="0" i="0" u="none" strike="noStrike" kern="1200">
                <a:solidFill>
                  <a:schemeClr val="tx1"/>
                </a:solidFill>
                <a:effectLst/>
                <a:latin typeface="+mn-lt"/>
                <a:ea typeface="+mn-ea"/>
                <a:cs typeface="+mn-cs"/>
              </a:rPr>
              <a:t>Free up data center space</a:t>
            </a:r>
          </a:p>
          <a:p>
            <a:pPr rtl="0" eaLnBrk="1" fontAlgn="b" latinLnBrk="0" hangingPunct="1"/>
            <a:r>
              <a:rPr lang="en-US" sz="1200" b="0" i="1" u="none" strike="noStrike" kern="1200">
                <a:solidFill>
                  <a:schemeClr val="tx1"/>
                </a:solidFill>
                <a:effectLst/>
                <a:latin typeface="+mn-lt"/>
                <a:ea typeface="+mn-ea"/>
                <a:cs typeface="+mn-cs"/>
              </a:rPr>
              <a:t>Free up or consolidate resources for applications that must reside on-premises</a:t>
            </a:r>
            <a:endParaRPr lang="en-US" sz="1200" b="0" i="0" u="none" strike="noStrike" kern="1200">
              <a:solidFill>
                <a:schemeClr val="tx1"/>
              </a:solidFill>
              <a:effectLst/>
              <a:latin typeface="+mn-lt"/>
              <a:ea typeface="+mn-ea"/>
              <a:cs typeface="+mn-cs"/>
            </a:endParaRPr>
          </a:p>
          <a:p>
            <a:pPr rtl="0" eaLnBrk="1" fontAlgn="b" latinLnBrk="0" hangingPunct="1"/>
            <a:r>
              <a:rPr lang="en-US" sz="1200" b="0" i="0" u="none" strike="noStrike" kern="1200">
                <a:solidFill>
                  <a:schemeClr val="tx1"/>
                </a:solidFill>
                <a:effectLst/>
                <a:latin typeface="+mn-lt"/>
                <a:ea typeface="+mn-ea"/>
                <a:cs typeface="+mn-cs"/>
              </a:rPr>
              <a:t>Leverage existing investments</a:t>
            </a:r>
          </a:p>
          <a:p>
            <a:pPr rtl="0" eaLnBrk="1" fontAlgn="b" latinLnBrk="0" hangingPunct="1"/>
            <a:r>
              <a:rPr lang="en-US" sz="1200" b="0" i="1" u="none" strike="noStrike" kern="1200">
                <a:solidFill>
                  <a:schemeClr val="tx1"/>
                </a:solidFill>
                <a:effectLst/>
                <a:latin typeface="+mn-lt"/>
                <a:ea typeface="+mn-ea"/>
                <a:cs typeface="+mn-cs"/>
              </a:rPr>
              <a:t>Across dev/ops skills, experience, tooling, infra, and deployed applications</a:t>
            </a:r>
            <a:endParaRPr lang="en-US" sz="1200" b="0" i="0" u="none" strike="noStrike" kern="1200">
              <a:solidFill>
                <a:schemeClr val="tx1"/>
              </a:solidFill>
              <a:effectLst/>
              <a:latin typeface="+mn-lt"/>
              <a:ea typeface="+mn-ea"/>
              <a:cs typeface="+mn-cs"/>
            </a:endParaRPr>
          </a:p>
          <a:p>
            <a:pPr rtl="0" eaLnBrk="1" fontAlgn="b" latinLnBrk="0" hangingPunct="1"/>
            <a:r>
              <a:rPr lang="en-US" sz="1200" b="0" i="0" u="none" strike="noStrike" kern="1200">
                <a:solidFill>
                  <a:schemeClr val="tx1"/>
                </a:solidFill>
                <a:effectLst/>
                <a:latin typeface="+mn-lt"/>
                <a:ea typeface="+mn-ea"/>
                <a:cs typeface="+mn-cs"/>
              </a:rPr>
              <a:t>Provide multichannel access, including mobile and IoT</a:t>
            </a:r>
          </a:p>
          <a:p>
            <a:pPr rtl="0" eaLnBrk="1" fontAlgn="b" latinLnBrk="0" hangingPunct="1"/>
            <a:r>
              <a:rPr lang="en-US" sz="1200" b="0" i="1" u="none" strike="noStrike" kern="1200">
                <a:solidFill>
                  <a:schemeClr val="tx1"/>
                </a:solidFill>
                <a:effectLst/>
                <a:latin typeface="+mn-lt"/>
                <a:ea typeface="+mn-ea"/>
                <a:cs typeface="+mn-cs"/>
              </a:rPr>
              <a:t>Enable wider, secure access to the application </a:t>
            </a:r>
            <a:endParaRPr lang="en-US" sz="1200" b="0" i="0" u="none" strike="noStrike" kern="1200">
              <a:solidFill>
                <a:schemeClr val="tx1"/>
              </a:solidFill>
              <a:effectLst/>
              <a:latin typeface="+mn-lt"/>
              <a:ea typeface="+mn-ea"/>
              <a:cs typeface="+mn-cs"/>
            </a:endParaRPr>
          </a:p>
          <a:p>
            <a:pPr rtl="0" eaLnBrk="1" fontAlgn="b" latinLnBrk="0" hangingPunct="1"/>
            <a:r>
              <a:rPr lang="en-US" sz="1200" b="0" i="0" u="none" strike="noStrike" kern="1200">
                <a:solidFill>
                  <a:schemeClr val="tx1"/>
                </a:solidFill>
                <a:effectLst/>
                <a:latin typeface="+mn-lt"/>
                <a:ea typeface="+mn-ea"/>
                <a:cs typeface="+mn-cs"/>
              </a:rPr>
              <a:t>More easily integrate with other Web and cloud apps</a:t>
            </a:r>
          </a:p>
          <a:p>
            <a:pPr rtl="0" eaLnBrk="1" fontAlgn="b" latinLnBrk="0" hangingPunct="1"/>
            <a:r>
              <a:rPr lang="en-US" sz="1200" b="0" i="1" u="none" strike="noStrike" kern="1200">
                <a:solidFill>
                  <a:schemeClr val="tx1"/>
                </a:solidFill>
                <a:effectLst/>
                <a:latin typeface="+mn-lt"/>
                <a:ea typeface="+mn-ea"/>
                <a:cs typeface="+mn-cs"/>
              </a:rPr>
              <a:t>Increase productivity and leverage mature SaaS</a:t>
            </a:r>
            <a:endParaRPr lang="en-US" sz="1200" b="0" i="0" u="none" strike="noStrike" kern="1200">
              <a:solidFill>
                <a:schemeClr val="tx1"/>
              </a:solidFill>
              <a:effectLst/>
              <a:latin typeface="+mn-lt"/>
              <a:ea typeface="+mn-ea"/>
              <a:cs typeface="+mn-cs"/>
            </a:endParaRPr>
          </a:p>
          <a:p>
            <a:pPr marL="171450" lvl="0" indent="-171450">
              <a:buFont typeface="Arial" panose="020B0604020202020204" pitchFamily="34" charset="0"/>
              <a:buChar char="•"/>
            </a:pPr>
            <a:endParaRPr lang="en-US" baseline="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2/25/2019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13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2.png"/><Relationship Id="rId2" Type="http://schemas.openxmlformats.org/officeDocument/2006/relationships/diagramData" Target="../diagrams/data1.xml"/><Relationship Id="rId1" Type="http://schemas.openxmlformats.org/officeDocument/2006/relationships/slideMaster" Target="../slideMasters/slideMaster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9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3.png"/><Relationship Id="rId2" Type="http://schemas.openxmlformats.org/officeDocument/2006/relationships/diagramData" Target="../diagrams/data2.xml"/><Relationship Id="rId1" Type="http://schemas.openxmlformats.org/officeDocument/2006/relationships/slideMaster" Target="../slideMasters/slideMaster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9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4.png"/><Relationship Id="rId2" Type="http://schemas.openxmlformats.org/officeDocument/2006/relationships/diagramData" Target="../diagrams/data3.xml"/><Relationship Id="rId1" Type="http://schemas.openxmlformats.org/officeDocument/2006/relationships/slideMaster" Target="../slideMasters/slideMaster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9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3.png"/><Relationship Id="rId2" Type="http://schemas.openxmlformats.org/officeDocument/2006/relationships/diagramData" Target="../diagrams/data4.xml"/><Relationship Id="rId1" Type="http://schemas.openxmlformats.org/officeDocument/2006/relationships/slideMaster" Target="../slideMasters/slideMaster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emf"/><Relationship Id="rId2" Type="http://schemas.openxmlformats.org/officeDocument/2006/relationships/image" Target="../media/image36.png"/><Relationship Id="rId1" Type="http://schemas.openxmlformats.org/officeDocument/2006/relationships/slideMaster" Target="../slideMasters/slideMaster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emf"/><Relationship Id="rId14" Type="http://schemas.openxmlformats.org/officeDocument/2006/relationships/image" Target="../media/image48.pn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jpeg"/><Relationship Id="rId1" Type="http://schemas.openxmlformats.org/officeDocument/2006/relationships/slideMaster" Target="../slideMasters/slideMaster7.xml"/><Relationship Id="rId4" Type="http://schemas.openxmlformats.org/officeDocument/2006/relationships/image" Target="../media/image58.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9.jpeg"/><Relationship Id="rId1" Type="http://schemas.openxmlformats.org/officeDocument/2006/relationships/slideMaster" Target="../slideMasters/slideMaster7.xml"/><Relationship Id="rId4" Type="http://schemas.openxmlformats.org/officeDocument/2006/relationships/image" Target="../media/image60.jpeg"/></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ntelligent Business Solutions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409944" y="1408176"/>
            <a:ext cx="5340096" cy="29718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pic>
        <p:nvPicPr>
          <p:cNvPr id="24" name="Picture 23"/>
          <p:cNvPicPr>
            <a:picLocks noChangeAspect="1"/>
          </p:cNvPicPr>
          <p:nvPr userDrawn="1"/>
        </p:nvPicPr>
        <p:blipFill>
          <a:blip r:embed="rId3"/>
          <a:stretch>
            <a:fillRect/>
          </a:stretch>
        </p:blipFill>
        <p:spPr>
          <a:xfrm>
            <a:off x="9678927" y="434679"/>
            <a:ext cx="2091198" cy="449313"/>
          </a:xfrm>
          <a:prstGeom prst="rect">
            <a:avLst/>
          </a:prstGeom>
        </p:spPr>
      </p:pic>
    </p:spTree>
    <p:extLst>
      <p:ext uri="{BB962C8B-B14F-4D97-AF65-F5344CB8AC3E}">
        <p14:creationId xmlns:p14="http://schemas.microsoft.com/office/powerpoint/2010/main" val="8378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lthcar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7" y="435412"/>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3" name="Rectangle 22"/>
          <p:cNvSpPr/>
          <p:nvPr userDrawn="1"/>
        </p:nvSpPr>
        <p:spPr bwMode="gray">
          <a:xfrm>
            <a:off x="6409944" y="1408176"/>
            <a:ext cx="5340096" cy="2971800"/>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spTree>
    <p:extLst>
      <p:ext uri="{BB962C8B-B14F-4D97-AF65-F5344CB8AC3E}">
        <p14:creationId xmlns:p14="http://schemas.microsoft.com/office/powerpoint/2010/main" val="183443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anking &amp;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409944" y="1408176"/>
            <a:ext cx="5340096" cy="2971800"/>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userDrawn="1"/>
        </p:nvGrpSpPr>
        <p:grpSpPr>
          <a:xfrm>
            <a:off x="9676727" y="435412"/>
            <a:ext cx="2085432" cy="446719"/>
            <a:chOff x="9759951" y="481013"/>
            <a:chExt cx="2127249" cy="455612"/>
          </a:xfrm>
        </p:grpSpPr>
        <p:sp>
          <p:nvSpPr>
            <p:cNvPr id="8"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nvGrpSpPr>
            <p:cNvPr id="9" name="Group 8"/>
            <p:cNvGrpSpPr/>
            <p:nvPr userDrawn="1"/>
          </p:nvGrpSpPr>
          <p:grpSpPr>
            <a:xfrm>
              <a:off x="10352088" y="552450"/>
              <a:ext cx="1535112" cy="296862"/>
              <a:chOff x="10352088" y="552450"/>
              <a:chExt cx="1535112" cy="296862"/>
            </a:xfrm>
            <a:solidFill>
              <a:schemeClr val="bg1"/>
            </a:solidFill>
          </p:grpSpPr>
          <p:sp>
            <p:nvSpPr>
              <p:cNvPr id="14"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5"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6"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7"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8"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9"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0"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1"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2"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10"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1"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2"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3"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6"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spTree>
    <p:extLst>
      <p:ext uri="{BB962C8B-B14F-4D97-AF65-F5344CB8AC3E}">
        <p14:creationId xmlns:p14="http://schemas.microsoft.com/office/powerpoint/2010/main" val="33648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scret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7" y="435412"/>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3" name="Rectangle 22"/>
          <p:cNvSpPr/>
          <p:nvPr userDrawn="1"/>
        </p:nvSpPr>
        <p:spPr bwMode="gray">
          <a:xfrm>
            <a:off x="6409944" y="1408176"/>
            <a:ext cx="5340096" cy="2971800"/>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spTree>
    <p:extLst>
      <p:ext uri="{BB962C8B-B14F-4D97-AF65-F5344CB8AC3E}">
        <p14:creationId xmlns:p14="http://schemas.microsoft.com/office/powerpoint/2010/main" val="33318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overnment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7" y="435412"/>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3" name="Rectangle 22"/>
          <p:cNvSpPr/>
          <p:nvPr userDrawn="1"/>
        </p:nvSpPr>
        <p:spPr bwMode="gray">
          <a:xfrm>
            <a:off x="6409944" y="1408176"/>
            <a:ext cx="5340096" cy="2971800"/>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22"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spTree>
    <p:extLst>
      <p:ext uri="{BB962C8B-B14F-4D97-AF65-F5344CB8AC3E}">
        <p14:creationId xmlns:p14="http://schemas.microsoft.com/office/powerpoint/2010/main" val="423400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Retail &amp; CPG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7" y="435412"/>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3" name="Rectangle 22"/>
          <p:cNvSpPr/>
          <p:nvPr userDrawn="1"/>
        </p:nvSpPr>
        <p:spPr bwMode="gray">
          <a:xfrm>
            <a:off x="6409944" y="1408176"/>
            <a:ext cx="5340096" cy="2971800"/>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spTree>
    <p:extLst>
      <p:ext uri="{BB962C8B-B14F-4D97-AF65-F5344CB8AC3E}">
        <p14:creationId xmlns:p14="http://schemas.microsoft.com/office/powerpoint/2010/main" val="27406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85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tx2"/>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16208389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2"/>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965419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3"/>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149918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4"/>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78367328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5"/>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0251054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1"/>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93023666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6"/>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816213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288340187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263917029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30732966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Title/sub-title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26973086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sub-title_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41628451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_Title/sub-title_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2168107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_Title/sub-title_drak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25220628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26128" y="2246651"/>
            <a:ext cx="1381125" cy="1381125"/>
          </a:xfrm>
        </p:spPr>
        <p:txBody>
          <a:bodyPr/>
          <a:lstStyle>
            <a:lvl1pPr marL="0" indent="0">
              <a:buNone/>
              <a:defRPr/>
            </a:lvl1pPr>
          </a:lstStyle>
          <a:p>
            <a:r>
              <a:rPr lang="en-US"/>
              <a:t>icon</a:t>
            </a:r>
          </a:p>
        </p:txBody>
      </p:sp>
      <p:cxnSp>
        <p:nvCxnSpPr>
          <p:cNvPr id="5" name="Straight Connector 4"/>
          <p:cNvCxnSpPr/>
          <p:nvPr userDrawn="1"/>
        </p:nvCxnSpPr>
        <p:spPr>
          <a:xfrm>
            <a:off x="1176828" y="3881337"/>
            <a:ext cx="287938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176828" y="4105275"/>
            <a:ext cx="2879725" cy="2255838"/>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458721" y="2246651"/>
            <a:ext cx="1381125" cy="1381125"/>
          </a:xfrm>
        </p:spPr>
        <p:txBody>
          <a:bodyPr/>
          <a:lstStyle>
            <a:lvl1pPr marL="0" indent="0">
              <a:buNone/>
              <a:defRPr/>
            </a:lvl1pPr>
          </a:lstStyle>
          <a:p>
            <a:r>
              <a:rPr lang="en-US"/>
              <a:t>icon</a:t>
            </a:r>
          </a:p>
        </p:txBody>
      </p:sp>
      <p:cxnSp>
        <p:nvCxnSpPr>
          <p:cNvPr id="12" name="Straight Connector 11"/>
          <p:cNvCxnSpPr/>
          <p:nvPr userDrawn="1"/>
        </p:nvCxnSpPr>
        <p:spPr>
          <a:xfrm>
            <a:off x="4709590" y="3881337"/>
            <a:ext cx="287938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709421" y="4105275"/>
            <a:ext cx="2879725" cy="2255838"/>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8991314" y="2246651"/>
            <a:ext cx="1381125" cy="1381125"/>
          </a:xfrm>
        </p:spPr>
        <p:txBody>
          <a:bodyPr/>
          <a:lstStyle>
            <a:lvl1pPr marL="0" indent="0">
              <a:buNone/>
              <a:defRPr/>
            </a:lvl1pPr>
          </a:lstStyle>
          <a:p>
            <a:r>
              <a:rPr lang="en-US"/>
              <a:t>icon</a:t>
            </a:r>
          </a:p>
        </p:txBody>
      </p:sp>
      <p:cxnSp>
        <p:nvCxnSpPr>
          <p:cNvPr id="15" name="Straight Connector 14"/>
          <p:cNvCxnSpPr/>
          <p:nvPr userDrawn="1"/>
        </p:nvCxnSpPr>
        <p:spPr>
          <a:xfrm>
            <a:off x="8242352" y="3881337"/>
            <a:ext cx="287938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242014" y="4105275"/>
            <a:ext cx="2879725" cy="2255838"/>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7957768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43013"/>
            <a:ext cx="12192000" cy="1655829"/>
          </a:xfrm>
        </p:spPr>
        <p:txBody>
          <a:bodyPr lIns="393192" rIns="182880" bIns="91440">
            <a:normAutofit/>
          </a:bodyPr>
          <a:lstStyle>
            <a:lvl1pPr marL="0" indent="0">
              <a:buNone/>
              <a:defRPr sz="2000">
                <a:solidFill>
                  <a:schemeClr val="tx1"/>
                </a:solidFill>
                <a:latin typeface="+mj-lt"/>
              </a:defRPr>
            </a:lvl1pPr>
            <a:lvl2pPr marL="457200" indent="0">
              <a:buNone/>
              <a:defRPr/>
            </a:lvl2pPr>
          </a:lstStyle>
          <a:p>
            <a:pPr lvl="0"/>
            <a:r>
              <a:rPr lang="en-US"/>
              <a:t>Body text</a:t>
            </a:r>
          </a:p>
        </p:txBody>
      </p:sp>
      <p:sp>
        <p:nvSpPr>
          <p:cNvPr id="4" name="Table Placeholder 3"/>
          <p:cNvSpPr>
            <a:spLocks noGrp="1"/>
          </p:cNvSpPr>
          <p:nvPr>
            <p:ph type="tbl" sz="quarter" idx="12"/>
          </p:nvPr>
        </p:nvSpPr>
        <p:spPr>
          <a:xfrm>
            <a:off x="418288" y="2898775"/>
            <a:ext cx="11332725" cy="3959225"/>
          </a:xfrm>
        </p:spPr>
        <p:txBody>
          <a:bodyPr>
            <a:normAutofit/>
          </a:bodyPr>
          <a:lstStyle>
            <a:lvl1pPr marL="0" indent="0">
              <a:buNone/>
              <a:defRPr sz="1600"/>
            </a:lvl1pPr>
          </a:lstStyle>
          <a:p>
            <a:endParaRPr lang="en-US"/>
          </a:p>
        </p:txBody>
      </p:sp>
    </p:spTree>
    <p:extLst>
      <p:ext uri="{BB962C8B-B14F-4D97-AF65-F5344CB8AC3E}">
        <p14:creationId xmlns:p14="http://schemas.microsoft.com/office/powerpoint/2010/main" val="371510360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3387032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30839797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344555443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183923208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149033295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25049153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3747548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6">
              <a:lumMod val="50000"/>
            </a:schemeClr>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3808238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29062905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3"/>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1585960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4"/>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65895345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6">
              <a:lumMod val="50000"/>
            </a:schemeClr>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452833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1"/>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9952244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tx1">
              <a:lumMod val="75000"/>
            </a:schemeClr>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57730443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36160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84585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93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06343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40053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93598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43335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0" y="3505200"/>
            <a:ext cx="4087813" cy="3352800"/>
          </a:xfrm>
        </p:spPr>
        <p:txBody>
          <a:bodyPr lIns="393192" tIns="91440" bIns="91440">
            <a:normAutofit/>
          </a:bodyPr>
          <a:lstStyle>
            <a:lvl1pPr marL="0" indent="0">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0" y="0"/>
            <a:ext cx="4100945" cy="1974715"/>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0" y="1974716"/>
            <a:ext cx="4100945" cy="1530484"/>
          </a:xfrm>
        </p:spPr>
        <p:txBody>
          <a:bodyPr lIns="393192" rIns="393192" bIns="91440"/>
          <a:lstStyle>
            <a:lvl1pPr marL="0" indent="0">
              <a:buNone/>
              <a:defRPr>
                <a:solidFill>
                  <a:schemeClr val="bg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7147007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00513" y="0"/>
            <a:ext cx="8091487" cy="4056434"/>
          </a:xfrm>
        </p:spPr>
        <p:txBody>
          <a:bodyPr>
            <a:normAutofit/>
          </a:bodyPr>
          <a:lstStyle>
            <a:lvl1pPr marL="0" indent="0">
              <a:buNone/>
              <a:defRPr sz="2000">
                <a:latin typeface="Segoe UI" panose="020B0502040204020203" pitchFamily="34" charset="0"/>
                <a:cs typeface="Segoe UI" panose="020B0502040204020203" pitchFamily="34" charset="0"/>
              </a:defRPr>
            </a:lvl1pPr>
          </a:lstStyle>
          <a:p>
            <a:endParaRPr lang="en-US"/>
          </a:p>
        </p:txBody>
      </p:sp>
      <p:sp>
        <p:nvSpPr>
          <p:cNvPr id="14" name="Text Placeholder 5"/>
          <p:cNvSpPr>
            <a:spLocks noGrp="1"/>
          </p:cNvSpPr>
          <p:nvPr>
            <p:ph type="body" sz="quarter" idx="13"/>
          </p:nvPr>
        </p:nvSpPr>
        <p:spPr>
          <a:xfrm>
            <a:off x="4100513" y="4348263"/>
            <a:ext cx="3983089" cy="2509735"/>
          </a:xfrm>
        </p:spPr>
        <p:txBody>
          <a:bodyPr lIns="393192" tIns="182880"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sz="1600"/>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107344" y="4348263"/>
            <a:ext cx="3985369" cy="2509735"/>
          </a:xfrm>
        </p:spPr>
        <p:txBody>
          <a:bodyPr lIns="393192" tIns="182880"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sz="1600"/>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0" y="3505200"/>
            <a:ext cx="4087813" cy="3352800"/>
          </a:xfrm>
        </p:spPr>
        <p:txBody>
          <a:bodyPr lIns="393192" tIns="91440" bIns="91440">
            <a:normAutofit/>
          </a:bodyPr>
          <a:lstStyle>
            <a:lvl1pPr marL="0" indent="0">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0" y="1974716"/>
            <a:ext cx="4100945" cy="1530484"/>
          </a:xfrm>
        </p:spPr>
        <p:txBody>
          <a:bodyPr lIns="393192" rIns="393192" bIns="91440"/>
          <a:lstStyle>
            <a:lvl1pPr marL="0" indent="0">
              <a:buNone/>
              <a:defRPr>
                <a:solidFill>
                  <a:schemeClr val="bg1"/>
                </a:solidFill>
                <a:latin typeface="+mj-lt"/>
              </a:defRPr>
            </a:lvl1pPr>
            <a:lvl2pPr marL="457200" indent="0">
              <a:buNone/>
              <a:defRPr/>
            </a:lvl2pPr>
          </a:lstStyle>
          <a:p>
            <a:pPr lvl="0"/>
            <a:r>
              <a:rPr lang="en-US"/>
              <a:t>Subtitle</a:t>
            </a:r>
          </a:p>
        </p:txBody>
      </p:sp>
      <p:sp>
        <p:nvSpPr>
          <p:cNvPr id="18" name="Text Placeholder 5"/>
          <p:cNvSpPr>
            <a:spLocks noGrp="1"/>
          </p:cNvSpPr>
          <p:nvPr>
            <p:ph type="body" sz="quarter" idx="10" hasCustomPrompt="1"/>
          </p:nvPr>
        </p:nvSpPr>
        <p:spPr>
          <a:xfrm>
            <a:off x="0" y="0"/>
            <a:ext cx="4100945" cy="1974715"/>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Tree>
    <p:extLst>
      <p:ext uri="{BB962C8B-B14F-4D97-AF65-F5344CB8AC3E}">
        <p14:creationId xmlns:p14="http://schemas.microsoft.com/office/powerpoint/2010/main" val="16642886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507673"/>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0" y="2531486"/>
            <a:ext cx="4100945" cy="1797321"/>
          </a:xfrm>
        </p:spPr>
        <p:txBody>
          <a:bodyPr lIns="393192" rIns="393192" bIns="91440"/>
          <a:lstStyle>
            <a:lvl1pPr marL="0" indent="0">
              <a:buNone/>
              <a:defRPr>
                <a:solidFill>
                  <a:schemeClr val="bg1"/>
                </a:solidFill>
                <a:latin typeface="+mj-lt"/>
              </a:defRPr>
            </a:lvl1pPr>
            <a:lvl2pPr marL="457200" indent="0">
              <a:buNone/>
              <a:defRPr/>
            </a:lvl2pPr>
          </a:lstStyle>
          <a:p>
            <a:pPr lvl="0"/>
            <a:r>
              <a:rPr lang="en-US"/>
              <a:t>Subtitle</a:t>
            </a:r>
          </a:p>
        </p:txBody>
      </p:sp>
      <p:sp>
        <p:nvSpPr>
          <p:cNvPr id="3" name="Text Placeholder 2"/>
          <p:cNvSpPr>
            <a:spLocks noGrp="1"/>
          </p:cNvSpPr>
          <p:nvPr>
            <p:ph type="body" sz="quarter" idx="12" hasCustomPrompt="1"/>
          </p:nvPr>
        </p:nvSpPr>
        <p:spPr>
          <a:xfrm>
            <a:off x="0" y="4328808"/>
            <a:ext cx="4087813" cy="2529191"/>
          </a:xfrm>
        </p:spPr>
        <p:txBody>
          <a:bodyPr lIns="393192" tIns="91440" bIns="91440">
            <a:normAutofit/>
          </a:bodyPr>
          <a:lstStyle>
            <a:lvl1pPr marL="0" indent="0">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00513" y="0"/>
            <a:ext cx="8091487" cy="6858000"/>
          </a:xfrm>
        </p:spPr>
        <p:txBody>
          <a:bodyPr>
            <a:normAutofit/>
          </a:bodyPr>
          <a:lstStyle>
            <a:lvl1pPr marL="0" indent="0">
              <a:buNone/>
              <a:defRPr sz="1600"/>
            </a:lvl1pPr>
          </a:lstStyle>
          <a:p>
            <a:endParaRPr lang="en-US"/>
          </a:p>
        </p:txBody>
      </p:sp>
    </p:spTree>
    <p:extLst>
      <p:ext uri="{BB962C8B-B14F-4D97-AF65-F5344CB8AC3E}">
        <p14:creationId xmlns:p14="http://schemas.microsoft.com/office/powerpoint/2010/main" val="265278394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00513" y="4348264"/>
            <a:ext cx="8091487" cy="2509735"/>
          </a:xfrm>
        </p:spPr>
        <p:txBody>
          <a:bodyPr lIns="393192" tIns="182880"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00513" y="0"/>
            <a:ext cx="8091487" cy="4056434"/>
          </a:xfrm>
        </p:spPr>
        <p:txBody>
          <a:bodyPr>
            <a:normAutofit/>
          </a:bodyPr>
          <a:lstStyle>
            <a:lvl1pPr marL="0" indent="0">
              <a:buNone/>
              <a:defRPr sz="2000">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3984012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101174"/>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2101174"/>
            <a:ext cx="4087813" cy="4756826"/>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203622" y="467603"/>
            <a:ext cx="1371600" cy="1371600"/>
          </a:xfrm>
        </p:spPr>
        <p:txBody>
          <a:bodyPr>
            <a:normAutofit/>
          </a:bodyPr>
          <a:lstStyle>
            <a:lvl1pPr marL="0" indent="0">
              <a:buNone/>
              <a:defRPr sz="1600"/>
            </a:lvl1pPr>
          </a:lstStyle>
          <a:p>
            <a:r>
              <a:rPr lang="en-US"/>
              <a:t>icon</a:t>
            </a:r>
          </a:p>
        </p:txBody>
      </p:sp>
      <p:sp>
        <p:nvSpPr>
          <p:cNvPr id="10" name="Text Placeholder 9"/>
          <p:cNvSpPr>
            <a:spLocks noGrp="1"/>
          </p:cNvSpPr>
          <p:nvPr>
            <p:ph type="body" sz="quarter" idx="14" hasCustomPrompt="1"/>
          </p:nvPr>
        </p:nvSpPr>
        <p:spPr>
          <a:xfrm>
            <a:off x="7013371" y="674822"/>
            <a:ext cx="4776551" cy="957162"/>
          </a:xfrm>
        </p:spPr>
        <p:txBody>
          <a:bodyPr/>
          <a:lstStyle>
            <a:lvl1pPr marL="0" indent="0">
              <a:spcAft>
                <a:spcPts val="0"/>
              </a:spcAft>
              <a:buNone/>
              <a:defRPr>
                <a:solidFill>
                  <a:schemeClr val="tx2"/>
                </a:solidFill>
                <a:latin typeface="+mj-lt"/>
              </a:defRPr>
            </a:lvl1pPr>
            <a:lvl2pPr marL="0" indent="0">
              <a:buNone/>
              <a:defRPr sz="2000">
                <a:latin typeface="Segoe UI" panose="020B0502040204020203" pitchFamily="34" charset="0"/>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203622" y="2011059"/>
            <a:ext cx="1371600" cy="1371600"/>
          </a:xfrm>
        </p:spPr>
        <p:txBody>
          <a:bodyPr>
            <a:normAutofit/>
          </a:bodyPr>
          <a:lstStyle>
            <a:lvl1pPr marL="0" indent="0">
              <a:buNone/>
              <a:defRPr sz="1600"/>
            </a:lvl1pPr>
          </a:lstStyle>
          <a:p>
            <a:r>
              <a:rPr lang="en-US"/>
              <a:t>icon</a:t>
            </a:r>
          </a:p>
        </p:txBody>
      </p:sp>
      <p:sp>
        <p:nvSpPr>
          <p:cNvPr id="18" name="Text Placeholder 9"/>
          <p:cNvSpPr>
            <a:spLocks noGrp="1"/>
          </p:cNvSpPr>
          <p:nvPr>
            <p:ph type="body" sz="quarter" idx="16" hasCustomPrompt="1"/>
          </p:nvPr>
        </p:nvSpPr>
        <p:spPr>
          <a:xfrm>
            <a:off x="7013371" y="2218278"/>
            <a:ext cx="4776551" cy="957162"/>
          </a:xfrm>
        </p:spPr>
        <p:txBody>
          <a:bodyPr/>
          <a:lstStyle>
            <a:lvl1pPr marL="0" indent="0">
              <a:spcAft>
                <a:spcPts val="0"/>
              </a:spcAft>
              <a:buNone/>
              <a:defRPr>
                <a:solidFill>
                  <a:schemeClr val="accent6">
                    <a:lumMod val="50000"/>
                  </a:schemeClr>
                </a:solidFill>
                <a:latin typeface="+mj-lt"/>
              </a:defRPr>
            </a:lvl1pPr>
            <a:lvl2pPr marL="0" indent="0">
              <a:buNone/>
              <a:defRPr sz="2000">
                <a:latin typeface="Segoe UI" panose="020B0502040204020203" pitchFamily="34" charset="0"/>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203622" y="3554515"/>
            <a:ext cx="1371600" cy="1371600"/>
          </a:xfrm>
        </p:spPr>
        <p:txBody>
          <a:bodyPr>
            <a:normAutofit/>
          </a:bodyPr>
          <a:lstStyle>
            <a:lvl1pPr marL="0" indent="0">
              <a:buNone/>
              <a:defRPr sz="1600"/>
            </a:lvl1pPr>
          </a:lstStyle>
          <a:p>
            <a:r>
              <a:rPr lang="en-US"/>
              <a:t>icon</a:t>
            </a:r>
          </a:p>
        </p:txBody>
      </p:sp>
      <p:sp>
        <p:nvSpPr>
          <p:cNvPr id="20" name="Text Placeholder 9"/>
          <p:cNvSpPr>
            <a:spLocks noGrp="1"/>
          </p:cNvSpPr>
          <p:nvPr>
            <p:ph type="body" sz="quarter" idx="18" hasCustomPrompt="1"/>
          </p:nvPr>
        </p:nvSpPr>
        <p:spPr>
          <a:xfrm>
            <a:off x="7013371" y="3761734"/>
            <a:ext cx="4776551" cy="957162"/>
          </a:xfrm>
        </p:spPr>
        <p:txBody>
          <a:bodyPr/>
          <a:lstStyle>
            <a:lvl1pPr marL="0" indent="0">
              <a:spcAft>
                <a:spcPts val="0"/>
              </a:spcAft>
              <a:buNone/>
              <a:defRPr>
                <a:solidFill>
                  <a:schemeClr val="accent5"/>
                </a:solidFill>
                <a:latin typeface="+mj-lt"/>
              </a:defRPr>
            </a:lvl1pPr>
            <a:lvl2pPr marL="0" indent="0">
              <a:buNone/>
              <a:defRPr sz="2000">
                <a:latin typeface="Segoe UI" panose="020B0502040204020203" pitchFamily="34" charset="0"/>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203622" y="5097971"/>
            <a:ext cx="1371600" cy="1371600"/>
          </a:xfrm>
        </p:spPr>
        <p:txBody>
          <a:bodyPr>
            <a:normAutofit/>
          </a:bodyPr>
          <a:lstStyle>
            <a:lvl1pPr marL="0" indent="0">
              <a:buNone/>
              <a:defRPr sz="1600"/>
            </a:lvl1pPr>
          </a:lstStyle>
          <a:p>
            <a:r>
              <a:rPr lang="en-US"/>
              <a:t>icon</a:t>
            </a:r>
          </a:p>
        </p:txBody>
      </p:sp>
      <p:sp>
        <p:nvSpPr>
          <p:cNvPr id="22" name="Text Placeholder 9"/>
          <p:cNvSpPr>
            <a:spLocks noGrp="1"/>
          </p:cNvSpPr>
          <p:nvPr>
            <p:ph type="body" sz="quarter" idx="20" hasCustomPrompt="1"/>
          </p:nvPr>
        </p:nvSpPr>
        <p:spPr>
          <a:xfrm>
            <a:off x="7013371" y="5305190"/>
            <a:ext cx="4776551" cy="957162"/>
          </a:xfrm>
        </p:spPr>
        <p:txBody>
          <a:bodyPr/>
          <a:lstStyle>
            <a:lvl1pPr marL="0" indent="0">
              <a:spcAft>
                <a:spcPts val="0"/>
              </a:spcAft>
              <a:buNone/>
              <a:defRPr>
                <a:solidFill>
                  <a:schemeClr val="accent6"/>
                </a:solidFill>
                <a:latin typeface="+mj-lt"/>
              </a:defRPr>
            </a:lvl1pPr>
            <a:lvl2pPr marL="0" indent="0">
              <a:buNone/>
              <a:defRPr sz="2000">
                <a:latin typeface="Segoe UI" panose="020B0502040204020203" pitchFamily="34" charset="0"/>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n-US"/>
              <a:t>Text</a:t>
            </a:r>
          </a:p>
          <a:p>
            <a:pPr lvl="1"/>
            <a:r>
              <a:rPr lang="en-US"/>
              <a:t>Text</a:t>
            </a:r>
          </a:p>
        </p:txBody>
      </p:sp>
    </p:spTree>
    <p:extLst>
      <p:ext uri="{BB962C8B-B14F-4D97-AF65-F5344CB8AC3E}">
        <p14:creationId xmlns:p14="http://schemas.microsoft.com/office/powerpoint/2010/main" val="29582767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260850" y="1439863"/>
            <a:ext cx="7666038" cy="4746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101174"/>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2101174"/>
            <a:ext cx="4087813" cy="4756826"/>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273051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260850" y="1439863"/>
            <a:ext cx="7666038" cy="4746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0" y="0"/>
            <a:ext cx="4100945" cy="3433863"/>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0" y="3433864"/>
            <a:ext cx="4087813" cy="3424136"/>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55900022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754894"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8754894"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2" name="Rectangle 1"/>
          <p:cNvSpPr/>
          <p:nvPr userDrawn="1"/>
        </p:nvSpPr>
        <p:spPr>
          <a:xfrm>
            <a:off x="8842443" y="0"/>
            <a:ext cx="33495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82"/>
          <p:cNvSpPr>
            <a:spLocks noEditPoints="1"/>
          </p:cNvSpPr>
          <p:nvPr userDrawn="1"/>
        </p:nvSpPr>
        <p:spPr bwMode="auto">
          <a:xfrm>
            <a:off x="9427419" y="817834"/>
            <a:ext cx="2384533" cy="2369756"/>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83"/>
          <p:cNvSpPr>
            <a:spLocks noChangeArrowheads="1"/>
          </p:cNvSpPr>
          <p:nvPr userDrawn="1"/>
        </p:nvSpPr>
        <p:spPr bwMode="auto">
          <a:xfrm>
            <a:off x="9782144" y="1167635"/>
            <a:ext cx="1684938" cy="1670163"/>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4"/>
          <p:cNvSpPr>
            <a:spLocks/>
          </p:cNvSpPr>
          <p:nvPr userDrawn="1"/>
        </p:nvSpPr>
        <p:spPr bwMode="auto">
          <a:xfrm>
            <a:off x="10092524" y="1458311"/>
            <a:ext cx="1064171" cy="1349923"/>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85"/>
          <p:cNvSpPr>
            <a:spLocks noChangeArrowheads="1"/>
          </p:cNvSpPr>
          <p:nvPr userDrawn="1"/>
        </p:nvSpPr>
        <p:spPr bwMode="auto">
          <a:xfrm>
            <a:off x="10619686" y="2773746"/>
            <a:ext cx="9854" cy="3808359"/>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6"/>
          <p:cNvSpPr>
            <a:spLocks noChangeArrowheads="1"/>
          </p:cNvSpPr>
          <p:nvPr userDrawn="1"/>
        </p:nvSpPr>
        <p:spPr bwMode="auto">
          <a:xfrm>
            <a:off x="10787193" y="1773621"/>
            <a:ext cx="147803" cy="458186"/>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7"/>
          <p:cNvSpPr>
            <a:spLocks noChangeArrowheads="1"/>
          </p:cNvSpPr>
          <p:nvPr userDrawn="1"/>
        </p:nvSpPr>
        <p:spPr bwMode="auto">
          <a:xfrm>
            <a:off x="10619686" y="2054446"/>
            <a:ext cx="137949" cy="177361"/>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8"/>
          <p:cNvSpPr>
            <a:spLocks noChangeArrowheads="1"/>
          </p:cNvSpPr>
          <p:nvPr userDrawn="1"/>
        </p:nvSpPr>
        <p:spPr bwMode="auto">
          <a:xfrm>
            <a:off x="10442325" y="2103711"/>
            <a:ext cx="137949" cy="12809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89"/>
          <p:cNvSpPr>
            <a:spLocks noChangeArrowheads="1"/>
          </p:cNvSpPr>
          <p:nvPr userDrawn="1"/>
        </p:nvSpPr>
        <p:spPr bwMode="auto">
          <a:xfrm>
            <a:off x="10269888" y="2148050"/>
            <a:ext cx="147803" cy="83757"/>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0"/>
          <p:cNvSpPr>
            <a:spLocks/>
          </p:cNvSpPr>
          <p:nvPr userDrawn="1"/>
        </p:nvSpPr>
        <p:spPr bwMode="auto">
          <a:xfrm>
            <a:off x="10220619" y="5104087"/>
            <a:ext cx="1009979" cy="1147928"/>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1"/>
          <p:cNvSpPr>
            <a:spLocks/>
          </p:cNvSpPr>
          <p:nvPr userDrawn="1"/>
        </p:nvSpPr>
        <p:spPr bwMode="auto">
          <a:xfrm>
            <a:off x="10944849" y="6168258"/>
            <a:ext cx="709447" cy="655257"/>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2"/>
          <p:cNvSpPr>
            <a:spLocks/>
          </p:cNvSpPr>
          <p:nvPr userDrawn="1"/>
        </p:nvSpPr>
        <p:spPr bwMode="auto">
          <a:xfrm>
            <a:off x="10895581" y="6050016"/>
            <a:ext cx="413844" cy="374432"/>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3"/>
          <p:cNvSpPr>
            <a:spLocks/>
          </p:cNvSpPr>
          <p:nvPr userDrawn="1"/>
        </p:nvSpPr>
        <p:spPr bwMode="auto">
          <a:xfrm>
            <a:off x="10462029" y="5104087"/>
            <a:ext cx="83757" cy="73903"/>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4"/>
          <p:cNvSpPr>
            <a:spLocks/>
          </p:cNvSpPr>
          <p:nvPr userDrawn="1"/>
        </p:nvSpPr>
        <p:spPr bwMode="auto">
          <a:xfrm>
            <a:off x="10673878" y="5168136"/>
            <a:ext cx="103464" cy="10346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5"/>
          <p:cNvSpPr>
            <a:spLocks/>
          </p:cNvSpPr>
          <p:nvPr userDrawn="1"/>
        </p:nvSpPr>
        <p:spPr bwMode="auto">
          <a:xfrm>
            <a:off x="10895581" y="5966266"/>
            <a:ext cx="335017" cy="266044"/>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6"/>
          <p:cNvSpPr>
            <a:spLocks/>
          </p:cNvSpPr>
          <p:nvPr userDrawn="1"/>
        </p:nvSpPr>
        <p:spPr bwMode="auto">
          <a:xfrm>
            <a:off x="10915288" y="6079577"/>
            <a:ext cx="137949" cy="15273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7"/>
          <p:cNvSpPr>
            <a:spLocks/>
          </p:cNvSpPr>
          <p:nvPr userDrawn="1"/>
        </p:nvSpPr>
        <p:spPr bwMode="auto">
          <a:xfrm>
            <a:off x="10925142" y="6089431"/>
            <a:ext cx="118242" cy="133022"/>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8"/>
          <p:cNvSpPr>
            <a:spLocks/>
          </p:cNvSpPr>
          <p:nvPr userDrawn="1"/>
        </p:nvSpPr>
        <p:spPr bwMode="auto">
          <a:xfrm>
            <a:off x="10979334" y="6153480"/>
            <a:ext cx="19707" cy="54195"/>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9"/>
          <p:cNvSpPr>
            <a:spLocks/>
          </p:cNvSpPr>
          <p:nvPr userDrawn="1"/>
        </p:nvSpPr>
        <p:spPr bwMode="auto">
          <a:xfrm>
            <a:off x="10979334" y="6143627"/>
            <a:ext cx="34488" cy="14781"/>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0"/>
          <p:cNvSpPr>
            <a:spLocks/>
          </p:cNvSpPr>
          <p:nvPr userDrawn="1"/>
        </p:nvSpPr>
        <p:spPr bwMode="auto">
          <a:xfrm>
            <a:off x="10969481" y="6094358"/>
            <a:ext cx="19707" cy="59119"/>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1"/>
          <p:cNvSpPr>
            <a:spLocks noChangeArrowheads="1"/>
          </p:cNvSpPr>
          <p:nvPr userDrawn="1"/>
        </p:nvSpPr>
        <p:spPr bwMode="auto">
          <a:xfrm>
            <a:off x="10949773" y="6104212"/>
            <a:ext cx="9854"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
          <p:cNvSpPr>
            <a:spLocks/>
          </p:cNvSpPr>
          <p:nvPr userDrawn="1"/>
        </p:nvSpPr>
        <p:spPr bwMode="auto">
          <a:xfrm>
            <a:off x="10934996" y="6123919"/>
            <a:ext cx="14781" cy="9854"/>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3"/>
          <p:cNvSpPr>
            <a:spLocks/>
          </p:cNvSpPr>
          <p:nvPr userDrawn="1"/>
        </p:nvSpPr>
        <p:spPr bwMode="auto">
          <a:xfrm>
            <a:off x="10934996" y="6153480"/>
            <a:ext cx="9854"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04"/>
          <p:cNvSpPr>
            <a:spLocks noChangeArrowheads="1"/>
          </p:cNvSpPr>
          <p:nvPr userDrawn="1"/>
        </p:nvSpPr>
        <p:spPr bwMode="auto">
          <a:xfrm>
            <a:off x="10944849" y="6168258"/>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5"/>
          <p:cNvSpPr>
            <a:spLocks/>
          </p:cNvSpPr>
          <p:nvPr userDrawn="1"/>
        </p:nvSpPr>
        <p:spPr bwMode="auto">
          <a:xfrm>
            <a:off x="10959627" y="6187965"/>
            <a:ext cx="9854" cy="19707"/>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6"/>
          <p:cNvSpPr>
            <a:spLocks/>
          </p:cNvSpPr>
          <p:nvPr userDrawn="1"/>
        </p:nvSpPr>
        <p:spPr bwMode="auto">
          <a:xfrm>
            <a:off x="10989188" y="6197819"/>
            <a:ext cx="0" cy="19707"/>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7"/>
          <p:cNvSpPr>
            <a:spLocks noChangeArrowheads="1"/>
          </p:cNvSpPr>
          <p:nvPr userDrawn="1"/>
        </p:nvSpPr>
        <p:spPr bwMode="auto">
          <a:xfrm>
            <a:off x="11008895" y="6197819"/>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8"/>
          <p:cNvSpPr>
            <a:spLocks/>
          </p:cNvSpPr>
          <p:nvPr userDrawn="1"/>
        </p:nvSpPr>
        <p:spPr bwMode="auto">
          <a:xfrm>
            <a:off x="11013822" y="6178112"/>
            <a:ext cx="19707" cy="9854"/>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9"/>
          <p:cNvSpPr>
            <a:spLocks/>
          </p:cNvSpPr>
          <p:nvPr userDrawn="1"/>
        </p:nvSpPr>
        <p:spPr bwMode="auto">
          <a:xfrm>
            <a:off x="11023676" y="6158404"/>
            <a:ext cx="9854"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0"/>
          <p:cNvSpPr>
            <a:spLocks/>
          </p:cNvSpPr>
          <p:nvPr userDrawn="1"/>
        </p:nvSpPr>
        <p:spPr bwMode="auto">
          <a:xfrm>
            <a:off x="11013822" y="6133773"/>
            <a:ext cx="9854" cy="9854"/>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1"/>
          <p:cNvSpPr>
            <a:spLocks/>
          </p:cNvSpPr>
          <p:nvPr userDrawn="1"/>
        </p:nvSpPr>
        <p:spPr bwMode="auto">
          <a:xfrm>
            <a:off x="10999042" y="6104212"/>
            <a:ext cx="9854" cy="19707"/>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2"/>
          <p:cNvSpPr>
            <a:spLocks/>
          </p:cNvSpPr>
          <p:nvPr userDrawn="1"/>
        </p:nvSpPr>
        <p:spPr bwMode="auto">
          <a:xfrm>
            <a:off x="10979334" y="6094358"/>
            <a:ext cx="0" cy="19707"/>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3"/>
          <p:cNvSpPr>
            <a:spLocks/>
          </p:cNvSpPr>
          <p:nvPr userDrawn="1"/>
        </p:nvSpPr>
        <p:spPr bwMode="auto">
          <a:xfrm>
            <a:off x="10979334" y="6153480"/>
            <a:ext cx="9854" cy="4927"/>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4"/>
          <p:cNvSpPr>
            <a:spLocks/>
          </p:cNvSpPr>
          <p:nvPr userDrawn="1"/>
        </p:nvSpPr>
        <p:spPr bwMode="auto">
          <a:xfrm>
            <a:off x="11033530" y="6114065"/>
            <a:ext cx="9854" cy="19707"/>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13"/>
          <p:cNvSpPr>
            <a:spLocks noChangeArrowheads="1"/>
          </p:cNvSpPr>
          <p:nvPr userDrawn="1"/>
        </p:nvSpPr>
        <p:spPr bwMode="auto">
          <a:xfrm>
            <a:off x="10417688" y="2709697"/>
            <a:ext cx="413844" cy="23648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035206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754894"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8754894"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2" name="Rectangle 1"/>
          <p:cNvSpPr/>
          <p:nvPr userDrawn="1"/>
        </p:nvSpPr>
        <p:spPr>
          <a:xfrm>
            <a:off x="8842443" y="0"/>
            <a:ext cx="334955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Freeform 82"/>
          <p:cNvSpPr>
            <a:spLocks noEditPoints="1"/>
          </p:cNvSpPr>
          <p:nvPr userDrawn="1"/>
        </p:nvSpPr>
        <p:spPr bwMode="auto">
          <a:xfrm>
            <a:off x="9427419" y="817834"/>
            <a:ext cx="2384533" cy="2369756"/>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83"/>
          <p:cNvSpPr>
            <a:spLocks noChangeArrowheads="1"/>
          </p:cNvSpPr>
          <p:nvPr userDrawn="1"/>
        </p:nvSpPr>
        <p:spPr bwMode="auto">
          <a:xfrm>
            <a:off x="9782144" y="1167635"/>
            <a:ext cx="1684938" cy="1670163"/>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4"/>
          <p:cNvSpPr>
            <a:spLocks/>
          </p:cNvSpPr>
          <p:nvPr userDrawn="1"/>
        </p:nvSpPr>
        <p:spPr bwMode="auto">
          <a:xfrm>
            <a:off x="10092524" y="1458311"/>
            <a:ext cx="1064171" cy="1349923"/>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85"/>
          <p:cNvSpPr>
            <a:spLocks noChangeArrowheads="1"/>
          </p:cNvSpPr>
          <p:nvPr userDrawn="1"/>
        </p:nvSpPr>
        <p:spPr bwMode="auto">
          <a:xfrm>
            <a:off x="10619686" y="2773746"/>
            <a:ext cx="9854" cy="3808359"/>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6"/>
          <p:cNvSpPr>
            <a:spLocks noChangeArrowheads="1"/>
          </p:cNvSpPr>
          <p:nvPr userDrawn="1"/>
        </p:nvSpPr>
        <p:spPr bwMode="auto">
          <a:xfrm>
            <a:off x="10787193" y="1773621"/>
            <a:ext cx="147803" cy="458186"/>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7"/>
          <p:cNvSpPr>
            <a:spLocks noChangeArrowheads="1"/>
          </p:cNvSpPr>
          <p:nvPr userDrawn="1"/>
        </p:nvSpPr>
        <p:spPr bwMode="auto">
          <a:xfrm>
            <a:off x="10619686" y="2054446"/>
            <a:ext cx="137949" cy="177361"/>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8"/>
          <p:cNvSpPr>
            <a:spLocks noChangeArrowheads="1"/>
          </p:cNvSpPr>
          <p:nvPr userDrawn="1"/>
        </p:nvSpPr>
        <p:spPr bwMode="auto">
          <a:xfrm>
            <a:off x="10442325" y="2103711"/>
            <a:ext cx="137949" cy="12809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89"/>
          <p:cNvSpPr>
            <a:spLocks noChangeArrowheads="1"/>
          </p:cNvSpPr>
          <p:nvPr userDrawn="1"/>
        </p:nvSpPr>
        <p:spPr bwMode="auto">
          <a:xfrm>
            <a:off x="10269888" y="2148050"/>
            <a:ext cx="147803" cy="83757"/>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0"/>
          <p:cNvSpPr>
            <a:spLocks/>
          </p:cNvSpPr>
          <p:nvPr userDrawn="1"/>
        </p:nvSpPr>
        <p:spPr bwMode="auto">
          <a:xfrm>
            <a:off x="10220619" y="5104087"/>
            <a:ext cx="1009979" cy="1147928"/>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1"/>
          <p:cNvSpPr>
            <a:spLocks/>
          </p:cNvSpPr>
          <p:nvPr userDrawn="1"/>
        </p:nvSpPr>
        <p:spPr bwMode="auto">
          <a:xfrm>
            <a:off x="10944849" y="6168258"/>
            <a:ext cx="709447" cy="655257"/>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2"/>
          <p:cNvSpPr>
            <a:spLocks/>
          </p:cNvSpPr>
          <p:nvPr userDrawn="1"/>
        </p:nvSpPr>
        <p:spPr bwMode="auto">
          <a:xfrm>
            <a:off x="10895581" y="6050016"/>
            <a:ext cx="413844" cy="374432"/>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3"/>
          <p:cNvSpPr>
            <a:spLocks/>
          </p:cNvSpPr>
          <p:nvPr userDrawn="1"/>
        </p:nvSpPr>
        <p:spPr bwMode="auto">
          <a:xfrm>
            <a:off x="10462029" y="5104087"/>
            <a:ext cx="83757" cy="73903"/>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4"/>
          <p:cNvSpPr>
            <a:spLocks/>
          </p:cNvSpPr>
          <p:nvPr userDrawn="1"/>
        </p:nvSpPr>
        <p:spPr bwMode="auto">
          <a:xfrm>
            <a:off x="10673878" y="5168136"/>
            <a:ext cx="103464" cy="10346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5"/>
          <p:cNvSpPr>
            <a:spLocks/>
          </p:cNvSpPr>
          <p:nvPr userDrawn="1"/>
        </p:nvSpPr>
        <p:spPr bwMode="auto">
          <a:xfrm>
            <a:off x="10895581" y="5966266"/>
            <a:ext cx="335017" cy="266044"/>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6"/>
          <p:cNvSpPr>
            <a:spLocks/>
          </p:cNvSpPr>
          <p:nvPr userDrawn="1"/>
        </p:nvSpPr>
        <p:spPr bwMode="auto">
          <a:xfrm>
            <a:off x="10915288" y="6079577"/>
            <a:ext cx="137949" cy="15273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7"/>
          <p:cNvSpPr>
            <a:spLocks/>
          </p:cNvSpPr>
          <p:nvPr userDrawn="1"/>
        </p:nvSpPr>
        <p:spPr bwMode="auto">
          <a:xfrm>
            <a:off x="10925142" y="6089431"/>
            <a:ext cx="118242" cy="133022"/>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8"/>
          <p:cNvSpPr>
            <a:spLocks/>
          </p:cNvSpPr>
          <p:nvPr userDrawn="1"/>
        </p:nvSpPr>
        <p:spPr bwMode="auto">
          <a:xfrm>
            <a:off x="10979334" y="6153480"/>
            <a:ext cx="19707" cy="54195"/>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9"/>
          <p:cNvSpPr>
            <a:spLocks/>
          </p:cNvSpPr>
          <p:nvPr userDrawn="1"/>
        </p:nvSpPr>
        <p:spPr bwMode="auto">
          <a:xfrm>
            <a:off x="10979334" y="6143627"/>
            <a:ext cx="34488" cy="14781"/>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0"/>
          <p:cNvSpPr>
            <a:spLocks/>
          </p:cNvSpPr>
          <p:nvPr userDrawn="1"/>
        </p:nvSpPr>
        <p:spPr bwMode="auto">
          <a:xfrm>
            <a:off x="10969481" y="6094358"/>
            <a:ext cx="19707" cy="59119"/>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1"/>
          <p:cNvSpPr>
            <a:spLocks noChangeArrowheads="1"/>
          </p:cNvSpPr>
          <p:nvPr userDrawn="1"/>
        </p:nvSpPr>
        <p:spPr bwMode="auto">
          <a:xfrm>
            <a:off x="10949773" y="6104212"/>
            <a:ext cx="9854"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
          <p:cNvSpPr>
            <a:spLocks/>
          </p:cNvSpPr>
          <p:nvPr userDrawn="1"/>
        </p:nvSpPr>
        <p:spPr bwMode="auto">
          <a:xfrm>
            <a:off x="10934996" y="6123919"/>
            <a:ext cx="14781" cy="9854"/>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3"/>
          <p:cNvSpPr>
            <a:spLocks/>
          </p:cNvSpPr>
          <p:nvPr userDrawn="1"/>
        </p:nvSpPr>
        <p:spPr bwMode="auto">
          <a:xfrm>
            <a:off x="10934996" y="6153480"/>
            <a:ext cx="9854"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04"/>
          <p:cNvSpPr>
            <a:spLocks noChangeArrowheads="1"/>
          </p:cNvSpPr>
          <p:nvPr userDrawn="1"/>
        </p:nvSpPr>
        <p:spPr bwMode="auto">
          <a:xfrm>
            <a:off x="10944849" y="6168258"/>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5"/>
          <p:cNvSpPr>
            <a:spLocks/>
          </p:cNvSpPr>
          <p:nvPr userDrawn="1"/>
        </p:nvSpPr>
        <p:spPr bwMode="auto">
          <a:xfrm>
            <a:off x="10959627" y="6187965"/>
            <a:ext cx="9854" cy="19707"/>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6"/>
          <p:cNvSpPr>
            <a:spLocks/>
          </p:cNvSpPr>
          <p:nvPr userDrawn="1"/>
        </p:nvSpPr>
        <p:spPr bwMode="auto">
          <a:xfrm>
            <a:off x="10989188" y="6197819"/>
            <a:ext cx="0" cy="19707"/>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7"/>
          <p:cNvSpPr>
            <a:spLocks noChangeArrowheads="1"/>
          </p:cNvSpPr>
          <p:nvPr userDrawn="1"/>
        </p:nvSpPr>
        <p:spPr bwMode="auto">
          <a:xfrm>
            <a:off x="11008895" y="6197819"/>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8"/>
          <p:cNvSpPr>
            <a:spLocks/>
          </p:cNvSpPr>
          <p:nvPr userDrawn="1"/>
        </p:nvSpPr>
        <p:spPr bwMode="auto">
          <a:xfrm>
            <a:off x="11013822" y="6178112"/>
            <a:ext cx="19707" cy="9854"/>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9"/>
          <p:cNvSpPr>
            <a:spLocks/>
          </p:cNvSpPr>
          <p:nvPr userDrawn="1"/>
        </p:nvSpPr>
        <p:spPr bwMode="auto">
          <a:xfrm>
            <a:off x="11023676" y="6158404"/>
            <a:ext cx="9854"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0"/>
          <p:cNvSpPr>
            <a:spLocks/>
          </p:cNvSpPr>
          <p:nvPr userDrawn="1"/>
        </p:nvSpPr>
        <p:spPr bwMode="auto">
          <a:xfrm>
            <a:off x="11013822" y="6133773"/>
            <a:ext cx="9854" cy="9854"/>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1"/>
          <p:cNvSpPr>
            <a:spLocks/>
          </p:cNvSpPr>
          <p:nvPr userDrawn="1"/>
        </p:nvSpPr>
        <p:spPr bwMode="auto">
          <a:xfrm>
            <a:off x="10999042" y="6104212"/>
            <a:ext cx="9854" cy="19707"/>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2"/>
          <p:cNvSpPr>
            <a:spLocks/>
          </p:cNvSpPr>
          <p:nvPr userDrawn="1"/>
        </p:nvSpPr>
        <p:spPr bwMode="auto">
          <a:xfrm>
            <a:off x="10979334" y="6094358"/>
            <a:ext cx="0" cy="19707"/>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3"/>
          <p:cNvSpPr>
            <a:spLocks/>
          </p:cNvSpPr>
          <p:nvPr userDrawn="1"/>
        </p:nvSpPr>
        <p:spPr bwMode="auto">
          <a:xfrm>
            <a:off x="10979334" y="6153480"/>
            <a:ext cx="9854" cy="4927"/>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4"/>
          <p:cNvSpPr>
            <a:spLocks/>
          </p:cNvSpPr>
          <p:nvPr userDrawn="1"/>
        </p:nvSpPr>
        <p:spPr bwMode="auto">
          <a:xfrm>
            <a:off x="11033530" y="6114065"/>
            <a:ext cx="9854" cy="19707"/>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13"/>
          <p:cNvSpPr>
            <a:spLocks noChangeArrowheads="1"/>
          </p:cNvSpPr>
          <p:nvPr userDrawn="1"/>
        </p:nvSpPr>
        <p:spPr bwMode="auto">
          <a:xfrm>
            <a:off x="10417688" y="2709697"/>
            <a:ext cx="413844" cy="23648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0975392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754894"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8754894"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2" name="Rectangle 1"/>
          <p:cNvSpPr/>
          <p:nvPr userDrawn="1"/>
        </p:nvSpPr>
        <p:spPr>
          <a:xfrm>
            <a:off x="8842443" y="0"/>
            <a:ext cx="334955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82"/>
          <p:cNvSpPr>
            <a:spLocks noEditPoints="1"/>
          </p:cNvSpPr>
          <p:nvPr userDrawn="1"/>
        </p:nvSpPr>
        <p:spPr bwMode="auto">
          <a:xfrm>
            <a:off x="9427419" y="817834"/>
            <a:ext cx="2384533" cy="2369756"/>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83"/>
          <p:cNvSpPr>
            <a:spLocks noChangeArrowheads="1"/>
          </p:cNvSpPr>
          <p:nvPr userDrawn="1"/>
        </p:nvSpPr>
        <p:spPr bwMode="auto">
          <a:xfrm>
            <a:off x="9782144" y="1167635"/>
            <a:ext cx="1684938" cy="1670163"/>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4"/>
          <p:cNvSpPr>
            <a:spLocks/>
          </p:cNvSpPr>
          <p:nvPr userDrawn="1"/>
        </p:nvSpPr>
        <p:spPr bwMode="auto">
          <a:xfrm>
            <a:off x="10092524" y="1458311"/>
            <a:ext cx="1064171" cy="1349923"/>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85"/>
          <p:cNvSpPr>
            <a:spLocks noChangeArrowheads="1"/>
          </p:cNvSpPr>
          <p:nvPr userDrawn="1"/>
        </p:nvSpPr>
        <p:spPr bwMode="auto">
          <a:xfrm>
            <a:off x="10619686" y="2773746"/>
            <a:ext cx="9854" cy="3808359"/>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6"/>
          <p:cNvSpPr>
            <a:spLocks noChangeArrowheads="1"/>
          </p:cNvSpPr>
          <p:nvPr userDrawn="1"/>
        </p:nvSpPr>
        <p:spPr bwMode="auto">
          <a:xfrm>
            <a:off x="10787193" y="1773621"/>
            <a:ext cx="147803" cy="458186"/>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7"/>
          <p:cNvSpPr>
            <a:spLocks noChangeArrowheads="1"/>
          </p:cNvSpPr>
          <p:nvPr userDrawn="1"/>
        </p:nvSpPr>
        <p:spPr bwMode="auto">
          <a:xfrm>
            <a:off x="10619686" y="2054446"/>
            <a:ext cx="137949" cy="177361"/>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8"/>
          <p:cNvSpPr>
            <a:spLocks noChangeArrowheads="1"/>
          </p:cNvSpPr>
          <p:nvPr userDrawn="1"/>
        </p:nvSpPr>
        <p:spPr bwMode="auto">
          <a:xfrm>
            <a:off x="10442325" y="2103711"/>
            <a:ext cx="137949" cy="12809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89"/>
          <p:cNvSpPr>
            <a:spLocks noChangeArrowheads="1"/>
          </p:cNvSpPr>
          <p:nvPr userDrawn="1"/>
        </p:nvSpPr>
        <p:spPr bwMode="auto">
          <a:xfrm>
            <a:off x="10269888" y="2148050"/>
            <a:ext cx="147803" cy="83757"/>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0"/>
          <p:cNvSpPr>
            <a:spLocks/>
          </p:cNvSpPr>
          <p:nvPr userDrawn="1"/>
        </p:nvSpPr>
        <p:spPr bwMode="auto">
          <a:xfrm>
            <a:off x="10220619" y="5104087"/>
            <a:ext cx="1009979" cy="1147928"/>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1"/>
          <p:cNvSpPr>
            <a:spLocks/>
          </p:cNvSpPr>
          <p:nvPr userDrawn="1"/>
        </p:nvSpPr>
        <p:spPr bwMode="auto">
          <a:xfrm>
            <a:off x="10944849" y="6168258"/>
            <a:ext cx="709447" cy="655257"/>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2"/>
          <p:cNvSpPr>
            <a:spLocks/>
          </p:cNvSpPr>
          <p:nvPr userDrawn="1"/>
        </p:nvSpPr>
        <p:spPr bwMode="auto">
          <a:xfrm>
            <a:off x="10895581" y="6050016"/>
            <a:ext cx="413844" cy="374432"/>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3"/>
          <p:cNvSpPr>
            <a:spLocks/>
          </p:cNvSpPr>
          <p:nvPr userDrawn="1"/>
        </p:nvSpPr>
        <p:spPr bwMode="auto">
          <a:xfrm>
            <a:off x="10462029" y="5104087"/>
            <a:ext cx="83757" cy="73903"/>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4"/>
          <p:cNvSpPr>
            <a:spLocks/>
          </p:cNvSpPr>
          <p:nvPr userDrawn="1"/>
        </p:nvSpPr>
        <p:spPr bwMode="auto">
          <a:xfrm>
            <a:off x="10673878" y="5168136"/>
            <a:ext cx="103464" cy="10346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5"/>
          <p:cNvSpPr>
            <a:spLocks/>
          </p:cNvSpPr>
          <p:nvPr userDrawn="1"/>
        </p:nvSpPr>
        <p:spPr bwMode="auto">
          <a:xfrm>
            <a:off x="10895581" y="5966266"/>
            <a:ext cx="335017" cy="266044"/>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6"/>
          <p:cNvSpPr>
            <a:spLocks/>
          </p:cNvSpPr>
          <p:nvPr userDrawn="1"/>
        </p:nvSpPr>
        <p:spPr bwMode="auto">
          <a:xfrm>
            <a:off x="10915288" y="6079577"/>
            <a:ext cx="137949" cy="15273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7"/>
          <p:cNvSpPr>
            <a:spLocks/>
          </p:cNvSpPr>
          <p:nvPr userDrawn="1"/>
        </p:nvSpPr>
        <p:spPr bwMode="auto">
          <a:xfrm>
            <a:off x="10925142" y="6089431"/>
            <a:ext cx="118242" cy="133022"/>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8"/>
          <p:cNvSpPr>
            <a:spLocks/>
          </p:cNvSpPr>
          <p:nvPr userDrawn="1"/>
        </p:nvSpPr>
        <p:spPr bwMode="auto">
          <a:xfrm>
            <a:off x="10979334" y="6153480"/>
            <a:ext cx="19707" cy="54195"/>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9"/>
          <p:cNvSpPr>
            <a:spLocks/>
          </p:cNvSpPr>
          <p:nvPr userDrawn="1"/>
        </p:nvSpPr>
        <p:spPr bwMode="auto">
          <a:xfrm>
            <a:off x="10979334" y="6143627"/>
            <a:ext cx="34488" cy="14781"/>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0"/>
          <p:cNvSpPr>
            <a:spLocks/>
          </p:cNvSpPr>
          <p:nvPr userDrawn="1"/>
        </p:nvSpPr>
        <p:spPr bwMode="auto">
          <a:xfrm>
            <a:off x="10969481" y="6094358"/>
            <a:ext cx="19707" cy="59119"/>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1"/>
          <p:cNvSpPr>
            <a:spLocks noChangeArrowheads="1"/>
          </p:cNvSpPr>
          <p:nvPr userDrawn="1"/>
        </p:nvSpPr>
        <p:spPr bwMode="auto">
          <a:xfrm>
            <a:off x="10949773" y="6104212"/>
            <a:ext cx="9854"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
          <p:cNvSpPr>
            <a:spLocks/>
          </p:cNvSpPr>
          <p:nvPr userDrawn="1"/>
        </p:nvSpPr>
        <p:spPr bwMode="auto">
          <a:xfrm>
            <a:off x="10934996" y="6123919"/>
            <a:ext cx="14781" cy="9854"/>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3"/>
          <p:cNvSpPr>
            <a:spLocks/>
          </p:cNvSpPr>
          <p:nvPr userDrawn="1"/>
        </p:nvSpPr>
        <p:spPr bwMode="auto">
          <a:xfrm>
            <a:off x="10934996" y="6153480"/>
            <a:ext cx="9854"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04"/>
          <p:cNvSpPr>
            <a:spLocks noChangeArrowheads="1"/>
          </p:cNvSpPr>
          <p:nvPr userDrawn="1"/>
        </p:nvSpPr>
        <p:spPr bwMode="auto">
          <a:xfrm>
            <a:off x="10944849" y="6168258"/>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5"/>
          <p:cNvSpPr>
            <a:spLocks/>
          </p:cNvSpPr>
          <p:nvPr userDrawn="1"/>
        </p:nvSpPr>
        <p:spPr bwMode="auto">
          <a:xfrm>
            <a:off x="10959627" y="6187965"/>
            <a:ext cx="9854" cy="19707"/>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6"/>
          <p:cNvSpPr>
            <a:spLocks/>
          </p:cNvSpPr>
          <p:nvPr userDrawn="1"/>
        </p:nvSpPr>
        <p:spPr bwMode="auto">
          <a:xfrm>
            <a:off x="10989188" y="6197819"/>
            <a:ext cx="0" cy="19707"/>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7"/>
          <p:cNvSpPr>
            <a:spLocks noChangeArrowheads="1"/>
          </p:cNvSpPr>
          <p:nvPr userDrawn="1"/>
        </p:nvSpPr>
        <p:spPr bwMode="auto">
          <a:xfrm>
            <a:off x="11008895" y="6197819"/>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8"/>
          <p:cNvSpPr>
            <a:spLocks/>
          </p:cNvSpPr>
          <p:nvPr userDrawn="1"/>
        </p:nvSpPr>
        <p:spPr bwMode="auto">
          <a:xfrm>
            <a:off x="11013822" y="6178112"/>
            <a:ext cx="19707" cy="9854"/>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9"/>
          <p:cNvSpPr>
            <a:spLocks/>
          </p:cNvSpPr>
          <p:nvPr userDrawn="1"/>
        </p:nvSpPr>
        <p:spPr bwMode="auto">
          <a:xfrm>
            <a:off x="11023676" y="6158404"/>
            <a:ext cx="9854"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0"/>
          <p:cNvSpPr>
            <a:spLocks/>
          </p:cNvSpPr>
          <p:nvPr userDrawn="1"/>
        </p:nvSpPr>
        <p:spPr bwMode="auto">
          <a:xfrm>
            <a:off x="11013822" y="6133773"/>
            <a:ext cx="9854" cy="9854"/>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1"/>
          <p:cNvSpPr>
            <a:spLocks/>
          </p:cNvSpPr>
          <p:nvPr userDrawn="1"/>
        </p:nvSpPr>
        <p:spPr bwMode="auto">
          <a:xfrm>
            <a:off x="10999042" y="6104212"/>
            <a:ext cx="9854" cy="19707"/>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2"/>
          <p:cNvSpPr>
            <a:spLocks/>
          </p:cNvSpPr>
          <p:nvPr userDrawn="1"/>
        </p:nvSpPr>
        <p:spPr bwMode="auto">
          <a:xfrm>
            <a:off x="10979334" y="6094358"/>
            <a:ext cx="0" cy="19707"/>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3"/>
          <p:cNvSpPr>
            <a:spLocks/>
          </p:cNvSpPr>
          <p:nvPr userDrawn="1"/>
        </p:nvSpPr>
        <p:spPr bwMode="auto">
          <a:xfrm>
            <a:off x="10979334" y="6153480"/>
            <a:ext cx="9854" cy="4927"/>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4"/>
          <p:cNvSpPr>
            <a:spLocks/>
          </p:cNvSpPr>
          <p:nvPr userDrawn="1"/>
        </p:nvSpPr>
        <p:spPr bwMode="auto">
          <a:xfrm>
            <a:off x="11033530" y="6114065"/>
            <a:ext cx="9854" cy="19707"/>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13"/>
          <p:cNvSpPr>
            <a:spLocks noChangeArrowheads="1"/>
          </p:cNvSpPr>
          <p:nvPr userDrawn="1"/>
        </p:nvSpPr>
        <p:spPr bwMode="auto">
          <a:xfrm>
            <a:off x="10417688" y="2709697"/>
            <a:ext cx="413844" cy="23648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122304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754894" cy="1232898"/>
          </a:xfrm>
        </p:spPr>
        <p:txBody>
          <a:bodyPr lIns="393192" tIns="393192" bIns="91440">
            <a:normAutofit/>
          </a:bodyPr>
          <a:lstStyle>
            <a:lvl1pPr marL="0" indent="0">
              <a:buNone/>
              <a:defRPr sz="4400">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8754894"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2" name="Rectangle 1"/>
          <p:cNvSpPr/>
          <p:nvPr userDrawn="1"/>
        </p:nvSpPr>
        <p:spPr>
          <a:xfrm>
            <a:off x="8842443" y="0"/>
            <a:ext cx="334955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Freeform 82"/>
          <p:cNvSpPr>
            <a:spLocks noEditPoints="1"/>
          </p:cNvSpPr>
          <p:nvPr userDrawn="1"/>
        </p:nvSpPr>
        <p:spPr bwMode="auto">
          <a:xfrm>
            <a:off x="9427419" y="817834"/>
            <a:ext cx="2384533" cy="2369756"/>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83"/>
          <p:cNvSpPr>
            <a:spLocks noChangeArrowheads="1"/>
          </p:cNvSpPr>
          <p:nvPr userDrawn="1"/>
        </p:nvSpPr>
        <p:spPr bwMode="auto">
          <a:xfrm>
            <a:off x="9782144" y="1167635"/>
            <a:ext cx="1684938" cy="1670163"/>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4"/>
          <p:cNvSpPr>
            <a:spLocks/>
          </p:cNvSpPr>
          <p:nvPr userDrawn="1"/>
        </p:nvSpPr>
        <p:spPr bwMode="auto">
          <a:xfrm>
            <a:off x="10092524" y="1458311"/>
            <a:ext cx="1064171" cy="1349923"/>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85"/>
          <p:cNvSpPr>
            <a:spLocks noChangeArrowheads="1"/>
          </p:cNvSpPr>
          <p:nvPr userDrawn="1"/>
        </p:nvSpPr>
        <p:spPr bwMode="auto">
          <a:xfrm>
            <a:off x="10619686" y="2773746"/>
            <a:ext cx="9854" cy="3808359"/>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6"/>
          <p:cNvSpPr>
            <a:spLocks noChangeArrowheads="1"/>
          </p:cNvSpPr>
          <p:nvPr userDrawn="1"/>
        </p:nvSpPr>
        <p:spPr bwMode="auto">
          <a:xfrm>
            <a:off x="10787193" y="1773621"/>
            <a:ext cx="147803" cy="458186"/>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7"/>
          <p:cNvSpPr>
            <a:spLocks noChangeArrowheads="1"/>
          </p:cNvSpPr>
          <p:nvPr userDrawn="1"/>
        </p:nvSpPr>
        <p:spPr bwMode="auto">
          <a:xfrm>
            <a:off x="10619686" y="2054446"/>
            <a:ext cx="137949" cy="177361"/>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8"/>
          <p:cNvSpPr>
            <a:spLocks noChangeArrowheads="1"/>
          </p:cNvSpPr>
          <p:nvPr userDrawn="1"/>
        </p:nvSpPr>
        <p:spPr bwMode="auto">
          <a:xfrm>
            <a:off x="10442325" y="2103711"/>
            <a:ext cx="137949" cy="12809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89"/>
          <p:cNvSpPr>
            <a:spLocks noChangeArrowheads="1"/>
          </p:cNvSpPr>
          <p:nvPr userDrawn="1"/>
        </p:nvSpPr>
        <p:spPr bwMode="auto">
          <a:xfrm>
            <a:off x="10269888" y="2148050"/>
            <a:ext cx="147803" cy="83757"/>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0"/>
          <p:cNvSpPr>
            <a:spLocks/>
          </p:cNvSpPr>
          <p:nvPr userDrawn="1"/>
        </p:nvSpPr>
        <p:spPr bwMode="auto">
          <a:xfrm>
            <a:off x="10220619" y="5104087"/>
            <a:ext cx="1009979" cy="1147928"/>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1"/>
          <p:cNvSpPr>
            <a:spLocks/>
          </p:cNvSpPr>
          <p:nvPr userDrawn="1"/>
        </p:nvSpPr>
        <p:spPr bwMode="auto">
          <a:xfrm>
            <a:off x="10944849" y="6168258"/>
            <a:ext cx="709447" cy="655257"/>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2"/>
          <p:cNvSpPr>
            <a:spLocks/>
          </p:cNvSpPr>
          <p:nvPr userDrawn="1"/>
        </p:nvSpPr>
        <p:spPr bwMode="auto">
          <a:xfrm>
            <a:off x="10895581" y="6050016"/>
            <a:ext cx="413844" cy="374432"/>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3"/>
          <p:cNvSpPr>
            <a:spLocks/>
          </p:cNvSpPr>
          <p:nvPr userDrawn="1"/>
        </p:nvSpPr>
        <p:spPr bwMode="auto">
          <a:xfrm>
            <a:off x="10462029" y="5104087"/>
            <a:ext cx="83757" cy="73903"/>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4"/>
          <p:cNvSpPr>
            <a:spLocks/>
          </p:cNvSpPr>
          <p:nvPr userDrawn="1"/>
        </p:nvSpPr>
        <p:spPr bwMode="auto">
          <a:xfrm>
            <a:off x="10673878" y="5168136"/>
            <a:ext cx="103464" cy="10346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5"/>
          <p:cNvSpPr>
            <a:spLocks/>
          </p:cNvSpPr>
          <p:nvPr userDrawn="1"/>
        </p:nvSpPr>
        <p:spPr bwMode="auto">
          <a:xfrm>
            <a:off x="10895581" y="5966266"/>
            <a:ext cx="335017" cy="266044"/>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6"/>
          <p:cNvSpPr>
            <a:spLocks/>
          </p:cNvSpPr>
          <p:nvPr userDrawn="1"/>
        </p:nvSpPr>
        <p:spPr bwMode="auto">
          <a:xfrm>
            <a:off x="10915288" y="6079577"/>
            <a:ext cx="137949" cy="15273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7"/>
          <p:cNvSpPr>
            <a:spLocks/>
          </p:cNvSpPr>
          <p:nvPr userDrawn="1"/>
        </p:nvSpPr>
        <p:spPr bwMode="auto">
          <a:xfrm>
            <a:off x="10925142" y="6089431"/>
            <a:ext cx="118242" cy="133022"/>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8"/>
          <p:cNvSpPr>
            <a:spLocks/>
          </p:cNvSpPr>
          <p:nvPr userDrawn="1"/>
        </p:nvSpPr>
        <p:spPr bwMode="auto">
          <a:xfrm>
            <a:off x="10979334" y="6153480"/>
            <a:ext cx="19707" cy="54195"/>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9"/>
          <p:cNvSpPr>
            <a:spLocks/>
          </p:cNvSpPr>
          <p:nvPr userDrawn="1"/>
        </p:nvSpPr>
        <p:spPr bwMode="auto">
          <a:xfrm>
            <a:off x="10979334" y="6143627"/>
            <a:ext cx="34488" cy="14781"/>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0"/>
          <p:cNvSpPr>
            <a:spLocks/>
          </p:cNvSpPr>
          <p:nvPr userDrawn="1"/>
        </p:nvSpPr>
        <p:spPr bwMode="auto">
          <a:xfrm>
            <a:off x="10969481" y="6094358"/>
            <a:ext cx="19707" cy="59119"/>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1"/>
          <p:cNvSpPr>
            <a:spLocks noChangeArrowheads="1"/>
          </p:cNvSpPr>
          <p:nvPr userDrawn="1"/>
        </p:nvSpPr>
        <p:spPr bwMode="auto">
          <a:xfrm>
            <a:off x="10949773" y="6104212"/>
            <a:ext cx="9854"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
          <p:cNvSpPr>
            <a:spLocks/>
          </p:cNvSpPr>
          <p:nvPr userDrawn="1"/>
        </p:nvSpPr>
        <p:spPr bwMode="auto">
          <a:xfrm>
            <a:off x="10934996" y="6123919"/>
            <a:ext cx="14781" cy="9854"/>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3"/>
          <p:cNvSpPr>
            <a:spLocks/>
          </p:cNvSpPr>
          <p:nvPr userDrawn="1"/>
        </p:nvSpPr>
        <p:spPr bwMode="auto">
          <a:xfrm>
            <a:off x="10934996" y="6153480"/>
            <a:ext cx="9854"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04"/>
          <p:cNvSpPr>
            <a:spLocks noChangeArrowheads="1"/>
          </p:cNvSpPr>
          <p:nvPr userDrawn="1"/>
        </p:nvSpPr>
        <p:spPr bwMode="auto">
          <a:xfrm>
            <a:off x="10944849" y="6168258"/>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5"/>
          <p:cNvSpPr>
            <a:spLocks/>
          </p:cNvSpPr>
          <p:nvPr userDrawn="1"/>
        </p:nvSpPr>
        <p:spPr bwMode="auto">
          <a:xfrm>
            <a:off x="10959627" y="6187965"/>
            <a:ext cx="9854" cy="19707"/>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6"/>
          <p:cNvSpPr>
            <a:spLocks/>
          </p:cNvSpPr>
          <p:nvPr userDrawn="1"/>
        </p:nvSpPr>
        <p:spPr bwMode="auto">
          <a:xfrm>
            <a:off x="10989188" y="6197819"/>
            <a:ext cx="0" cy="19707"/>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7"/>
          <p:cNvSpPr>
            <a:spLocks noChangeArrowheads="1"/>
          </p:cNvSpPr>
          <p:nvPr userDrawn="1"/>
        </p:nvSpPr>
        <p:spPr bwMode="auto">
          <a:xfrm>
            <a:off x="11008895" y="6197819"/>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8"/>
          <p:cNvSpPr>
            <a:spLocks/>
          </p:cNvSpPr>
          <p:nvPr userDrawn="1"/>
        </p:nvSpPr>
        <p:spPr bwMode="auto">
          <a:xfrm>
            <a:off x="11013822" y="6178112"/>
            <a:ext cx="19707" cy="9854"/>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9"/>
          <p:cNvSpPr>
            <a:spLocks/>
          </p:cNvSpPr>
          <p:nvPr userDrawn="1"/>
        </p:nvSpPr>
        <p:spPr bwMode="auto">
          <a:xfrm>
            <a:off x="11023676" y="6158404"/>
            <a:ext cx="9854"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0"/>
          <p:cNvSpPr>
            <a:spLocks/>
          </p:cNvSpPr>
          <p:nvPr userDrawn="1"/>
        </p:nvSpPr>
        <p:spPr bwMode="auto">
          <a:xfrm>
            <a:off x="11013822" y="6133773"/>
            <a:ext cx="9854" cy="9854"/>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1"/>
          <p:cNvSpPr>
            <a:spLocks/>
          </p:cNvSpPr>
          <p:nvPr userDrawn="1"/>
        </p:nvSpPr>
        <p:spPr bwMode="auto">
          <a:xfrm>
            <a:off x="10999042" y="6104212"/>
            <a:ext cx="9854" cy="19707"/>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2"/>
          <p:cNvSpPr>
            <a:spLocks/>
          </p:cNvSpPr>
          <p:nvPr userDrawn="1"/>
        </p:nvSpPr>
        <p:spPr bwMode="auto">
          <a:xfrm>
            <a:off x="10979334" y="6094358"/>
            <a:ext cx="0" cy="19707"/>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3"/>
          <p:cNvSpPr>
            <a:spLocks/>
          </p:cNvSpPr>
          <p:nvPr userDrawn="1"/>
        </p:nvSpPr>
        <p:spPr bwMode="auto">
          <a:xfrm>
            <a:off x="10979334" y="6153480"/>
            <a:ext cx="9854" cy="4927"/>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4"/>
          <p:cNvSpPr>
            <a:spLocks/>
          </p:cNvSpPr>
          <p:nvPr userDrawn="1"/>
        </p:nvSpPr>
        <p:spPr bwMode="auto">
          <a:xfrm>
            <a:off x="11033530" y="6114065"/>
            <a:ext cx="9854" cy="19707"/>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13"/>
          <p:cNvSpPr>
            <a:spLocks noChangeArrowheads="1"/>
          </p:cNvSpPr>
          <p:nvPr userDrawn="1"/>
        </p:nvSpPr>
        <p:spPr bwMode="auto">
          <a:xfrm>
            <a:off x="10417688" y="2709697"/>
            <a:ext cx="413844" cy="23648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7257642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754894" cy="1232898"/>
          </a:xfrm>
        </p:spPr>
        <p:txBody>
          <a:bodyPr lIns="393192" tIns="393192" bIns="91440">
            <a:normAutofit/>
          </a:bodyPr>
          <a:lstStyle>
            <a:lvl1pPr marL="0" indent="0">
              <a:buNone/>
              <a:defRPr sz="4400">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8754894"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2" name="Rectangle 1"/>
          <p:cNvSpPr/>
          <p:nvPr userDrawn="1"/>
        </p:nvSpPr>
        <p:spPr>
          <a:xfrm>
            <a:off x="8842443" y="0"/>
            <a:ext cx="33495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82"/>
          <p:cNvSpPr>
            <a:spLocks noEditPoints="1"/>
          </p:cNvSpPr>
          <p:nvPr userDrawn="1"/>
        </p:nvSpPr>
        <p:spPr bwMode="auto">
          <a:xfrm>
            <a:off x="9427419" y="817834"/>
            <a:ext cx="2384533" cy="2369756"/>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83"/>
          <p:cNvSpPr>
            <a:spLocks noChangeArrowheads="1"/>
          </p:cNvSpPr>
          <p:nvPr userDrawn="1"/>
        </p:nvSpPr>
        <p:spPr bwMode="auto">
          <a:xfrm>
            <a:off x="9782144" y="1167635"/>
            <a:ext cx="1684938" cy="1670163"/>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4"/>
          <p:cNvSpPr>
            <a:spLocks/>
          </p:cNvSpPr>
          <p:nvPr userDrawn="1"/>
        </p:nvSpPr>
        <p:spPr bwMode="auto">
          <a:xfrm>
            <a:off x="10092524" y="1458311"/>
            <a:ext cx="1064171" cy="1349923"/>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85"/>
          <p:cNvSpPr>
            <a:spLocks noChangeArrowheads="1"/>
          </p:cNvSpPr>
          <p:nvPr userDrawn="1"/>
        </p:nvSpPr>
        <p:spPr bwMode="auto">
          <a:xfrm>
            <a:off x="10619686" y="2773746"/>
            <a:ext cx="9854" cy="3808359"/>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6"/>
          <p:cNvSpPr>
            <a:spLocks noChangeArrowheads="1"/>
          </p:cNvSpPr>
          <p:nvPr userDrawn="1"/>
        </p:nvSpPr>
        <p:spPr bwMode="auto">
          <a:xfrm>
            <a:off x="10787193" y="1773621"/>
            <a:ext cx="147803" cy="458186"/>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7"/>
          <p:cNvSpPr>
            <a:spLocks noChangeArrowheads="1"/>
          </p:cNvSpPr>
          <p:nvPr userDrawn="1"/>
        </p:nvSpPr>
        <p:spPr bwMode="auto">
          <a:xfrm>
            <a:off x="10619686" y="2054446"/>
            <a:ext cx="137949" cy="177361"/>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8"/>
          <p:cNvSpPr>
            <a:spLocks noChangeArrowheads="1"/>
          </p:cNvSpPr>
          <p:nvPr userDrawn="1"/>
        </p:nvSpPr>
        <p:spPr bwMode="auto">
          <a:xfrm>
            <a:off x="10442325" y="2103711"/>
            <a:ext cx="137949" cy="12809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89"/>
          <p:cNvSpPr>
            <a:spLocks noChangeArrowheads="1"/>
          </p:cNvSpPr>
          <p:nvPr userDrawn="1"/>
        </p:nvSpPr>
        <p:spPr bwMode="auto">
          <a:xfrm>
            <a:off x="10269888" y="2148050"/>
            <a:ext cx="147803" cy="83757"/>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0"/>
          <p:cNvSpPr>
            <a:spLocks/>
          </p:cNvSpPr>
          <p:nvPr userDrawn="1"/>
        </p:nvSpPr>
        <p:spPr bwMode="auto">
          <a:xfrm>
            <a:off x="10220619" y="5104087"/>
            <a:ext cx="1009979" cy="1147928"/>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1"/>
          <p:cNvSpPr>
            <a:spLocks/>
          </p:cNvSpPr>
          <p:nvPr userDrawn="1"/>
        </p:nvSpPr>
        <p:spPr bwMode="auto">
          <a:xfrm>
            <a:off x="10944849" y="6168258"/>
            <a:ext cx="709447" cy="655257"/>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2"/>
          <p:cNvSpPr>
            <a:spLocks/>
          </p:cNvSpPr>
          <p:nvPr userDrawn="1"/>
        </p:nvSpPr>
        <p:spPr bwMode="auto">
          <a:xfrm>
            <a:off x="10895581" y="6050016"/>
            <a:ext cx="413844" cy="374432"/>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3"/>
          <p:cNvSpPr>
            <a:spLocks/>
          </p:cNvSpPr>
          <p:nvPr userDrawn="1"/>
        </p:nvSpPr>
        <p:spPr bwMode="auto">
          <a:xfrm>
            <a:off x="10462029" y="5104087"/>
            <a:ext cx="83757" cy="73903"/>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4"/>
          <p:cNvSpPr>
            <a:spLocks/>
          </p:cNvSpPr>
          <p:nvPr userDrawn="1"/>
        </p:nvSpPr>
        <p:spPr bwMode="auto">
          <a:xfrm>
            <a:off x="10673878" y="5168136"/>
            <a:ext cx="103464" cy="10346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5"/>
          <p:cNvSpPr>
            <a:spLocks/>
          </p:cNvSpPr>
          <p:nvPr userDrawn="1"/>
        </p:nvSpPr>
        <p:spPr bwMode="auto">
          <a:xfrm>
            <a:off x="10895581" y="5966266"/>
            <a:ext cx="335017" cy="266044"/>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6"/>
          <p:cNvSpPr>
            <a:spLocks/>
          </p:cNvSpPr>
          <p:nvPr userDrawn="1"/>
        </p:nvSpPr>
        <p:spPr bwMode="auto">
          <a:xfrm>
            <a:off x="10915288" y="6079577"/>
            <a:ext cx="137949" cy="15273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7"/>
          <p:cNvSpPr>
            <a:spLocks/>
          </p:cNvSpPr>
          <p:nvPr userDrawn="1"/>
        </p:nvSpPr>
        <p:spPr bwMode="auto">
          <a:xfrm>
            <a:off x="10925142" y="6089431"/>
            <a:ext cx="118242" cy="133022"/>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8"/>
          <p:cNvSpPr>
            <a:spLocks/>
          </p:cNvSpPr>
          <p:nvPr userDrawn="1"/>
        </p:nvSpPr>
        <p:spPr bwMode="auto">
          <a:xfrm>
            <a:off x="10979334" y="6153480"/>
            <a:ext cx="19707" cy="54195"/>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9"/>
          <p:cNvSpPr>
            <a:spLocks/>
          </p:cNvSpPr>
          <p:nvPr userDrawn="1"/>
        </p:nvSpPr>
        <p:spPr bwMode="auto">
          <a:xfrm>
            <a:off x="10979334" y="6143627"/>
            <a:ext cx="34488" cy="14781"/>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0"/>
          <p:cNvSpPr>
            <a:spLocks/>
          </p:cNvSpPr>
          <p:nvPr userDrawn="1"/>
        </p:nvSpPr>
        <p:spPr bwMode="auto">
          <a:xfrm>
            <a:off x="10969481" y="6094358"/>
            <a:ext cx="19707" cy="59119"/>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1"/>
          <p:cNvSpPr>
            <a:spLocks noChangeArrowheads="1"/>
          </p:cNvSpPr>
          <p:nvPr userDrawn="1"/>
        </p:nvSpPr>
        <p:spPr bwMode="auto">
          <a:xfrm>
            <a:off x="10949773" y="6104212"/>
            <a:ext cx="9854"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
          <p:cNvSpPr>
            <a:spLocks/>
          </p:cNvSpPr>
          <p:nvPr userDrawn="1"/>
        </p:nvSpPr>
        <p:spPr bwMode="auto">
          <a:xfrm>
            <a:off x="10934996" y="6123919"/>
            <a:ext cx="14781" cy="9854"/>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3"/>
          <p:cNvSpPr>
            <a:spLocks/>
          </p:cNvSpPr>
          <p:nvPr userDrawn="1"/>
        </p:nvSpPr>
        <p:spPr bwMode="auto">
          <a:xfrm>
            <a:off x="10934996" y="6153480"/>
            <a:ext cx="9854"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04"/>
          <p:cNvSpPr>
            <a:spLocks noChangeArrowheads="1"/>
          </p:cNvSpPr>
          <p:nvPr userDrawn="1"/>
        </p:nvSpPr>
        <p:spPr bwMode="auto">
          <a:xfrm>
            <a:off x="10944849" y="6168258"/>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5"/>
          <p:cNvSpPr>
            <a:spLocks/>
          </p:cNvSpPr>
          <p:nvPr userDrawn="1"/>
        </p:nvSpPr>
        <p:spPr bwMode="auto">
          <a:xfrm>
            <a:off x="10959627" y="6187965"/>
            <a:ext cx="9854" cy="19707"/>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6"/>
          <p:cNvSpPr>
            <a:spLocks/>
          </p:cNvSpPr>
          <p:nvPr userDrawn="1"/>
        </p:nvSpPr>
        <p:spPr bwMode="auto">
          <a:xfrm>
            <a:off x="10989188" y="6197819"/>
            <a:ext cx="0" cy="19707"/>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7"/>
          <p:cNvSpPr>
            <a:spLocks noChangeArrowheads="1"/>
          </p:cNvSpPr>
          <p:nvPr userDrawn="1"/>
        </p:nvSpPr>
        <p:spPr bwMode="auto">
          <a:xfrm>
            <a:off x="11008895" y="6197819"/>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8"/>
          <p:cNvSpPr>
            <a:spLocks/>
          </p:cNvSpPr>
          <p:nvPr userDrawn="1"/>
        </p:nvSpPr>
        <p:spPr bwMode="auto">
          <a:xfrm>
            <a:off x="11013822" y="6178112"/>
            <a:ext cx="19707" cy="9854"/>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9"/>
          <p:cNvSpPr>
            <a:spLocks/>
          </p:cNvSpPr>
          <p:nvPr userDrawn="1"/>
        </p:nvSpPr>
        <p:spPr bwMode="auto">
          <a:xfrm>
            <a:off x="11023676" y="6158404"/>
            <a:ext cx="9854"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0"/>
          <p:cNvSpPr>
            <a:spLocks/>
          </p:cNvSpPr>
          <p:nvPr userDrawn="1"/>
        </p:nvSpPr>
        <p:spPr bwMode="auto">
          <a:xfrm>
            <a:off x="11013822" y="6133773"/>
            <a:ext cx="9854" cy="9854"/>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1"/>
          <p:cNvSpPr>
            <a:spLocks/>
          </p:cNvSpPr>
          <p:nvPr userDrawn="1"/>
        </p:nvSpPr>
        <p:spPr bwMode="auto">
          <a:xfrm>
            <a:off x="10999042" y="6104212"/>
            <a:ext cx="9854" cy="19707"/>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2"/>
          <p:cNvSpPr>
            <a:spLocks/>
          </p:cNvSpPr>
          <p:nvPr userDrawn="1"/>
        </p:nvSpPr>
        <p:spPr bwMode="auto">
          <a:xfrm>
            <a:off x="10979334" y="6094358"/>
            <a:ext cx="0" cy="19707"/>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3"/>
          <p:cNvSpPr>
            <a:spLocks/>
          </p:cNvSpPr>
          <p:nvPr userDrawn="1"/>
        </p:nvSpPr>
        <p:spPr bwMode="auto">
          <a:xfrm>
            <a:off x="10979334" y="6153480"/>
            <a:ext cx="9854" cy="4927"/>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4"/>
          <p:cNvSpPr>
            <a:spLocks/>
          </p:cNvSpPr>
          <p:nvPr userDrawn="1"/>
        </p:nvSpPr>
        <p:spPr bwMode="auto">
          <a:xfrm>
            <a:off x="11033530" y="6114065"/>
            <a:ext cx="9854" cy="19707"/>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13"/>
          <p:cNvSpPr>
            <a:spLocks noChangeArrowheads="1"/>
          </p:cNvSpPr>
          <p:nvPr userDrawn="1"/>
        </p:nvSpPr>
        <p:spPr bwMode="auto">
          <a:xfrm>
            <a:off x="10417688" y="2709697"/>
            <a:ext cx="413844" cy="23648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825749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754894" cy="1232898"/>
          </a:xfrm>
        </p:spPr>
        <p:txBody>
          <a:bodyPr lIns="393192" tIns="393192" bIns="91440">
            <a:normAutofit/>
          </a:bodyPr>
          <a:lstStyle>
            <a:lvl1pPr marL="0" indent="0">
              <a:buNone/>
              <a:defRPr sz="4400">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8754894"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2" name="Rectangle 1"/>
          <p:cNvSpPr/>
          <p:nvPr userDrawn="1"/>
        </p:nvSpPr>
        <p:spPr>
          <a:xfrm>
            <a:off x="8842443" y="0"/>
            <a:ext cx="3349557"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Freeform 82"/>
          <p:cNvSpPr>
            <a:spLocks noEditPoints="1"/>
          </p:cNvSpPr>
          <p:nvPr userDrawn="1"/>
        </p:nvSpPr>
        <p:spPr bwMode="auto">
          <a:xfrm>
            <a:off x="9427419" y="817834"/>
            <a:ext cx="2384533" cy="2369756"/>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83"/>
          <p:cNvSpPr>
            <a:spLocks noChangeArrowheads="1"/>
          </p:cNvSpPr>
          <p:nvPr userDrawn="1"/>
        </p:nvSpPr>
        <p:spPr bwMode="auto">
          <a:xfrm>
            <a:off x="9782144" y="1167635"/>
            <a:ext cx="1684938" cy="1670163"/>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4"/>
          <p:cNvSpPr>
            <a:spLocks/>
          </p:cNvSpPr>
          <p:nvPr userDrawn="1"/>
        </p:nvSpPr>
        <p:spPr bwMode="auto">
          <a:xfrm>
            <a:off x="10092524" y="1458311"/>
            <a:ext cx="1064171" cy="1349923"/>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85"/>
          <p:cNvSpPr>
            <a:spLocks noChangeArrowheads="1"/>
          </p:cNvSpPr>
          <p:nvPr userDrawn="1"/>
        </p:nvSpPr>
        <p:spPr bwMode="auto">
          <a:xfrm>
            <a:off x="10619686" y="2773746"/>
            <a:ext cx="9854" cy="3808359"/>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6"/>
          <p:cNvSpPr>
            <a:spLocks noChangeArrowheads="1"/>
          </p:cNvSpPr>
          <p:nvPr userDrawn="1"/>
        </p:nvSpPr>
        <p:spPr bwMode="auto">
          <a:xfrm>
            <a:off x="10787193" y="1773621"/>
            <a:ext cx="147803" cy="458186"/>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7"/>
          <p:cNvSpPr>
            <a:spLocks noChangeArrowheads="1"/>
          </p:cNvSpPr>
          <p:nvPr userDrawn="1"/>
        </p:nvSpPr>
        <p:spPr bwMode="auto">
          <a:xfrm>
            <a:off x="10619686" y="2054446"/>
            <a:ext cx="137949" cy="177361"/>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8"/>
          <p:cNvSpPr>
            <a:spLocks noChangeArrowheads="1"/>
          </p:cNvSpPr>
          <p:nvPr userDrawn="1"/>
        </p:nvSpPr>
        <p:spPr bwMode="auto">
          <a:xfrm>
            <a:off x="10442325" y="2103711"/>
            <a:ext cx="137949" cy="12809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89"/>
          <p:cNvSpPr>
            <a:spLocks noChangeArrowheads="1"/>
          </p:cNvSpPr>
          <p:nvPr userDrawn="1"/>
        </p:nvSpPr>
        <p:spPr bwMode="auto">
          <a:xfrm>
            <a:off x="10269888" y="2148050"/>
            <a:ext cx="147803" cy="83757"/>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0"/>
          <p:cNvSpPr>
            <a:spLocks/>
          </p:cNvSpPr>
          <p:nvPr userDrawn="1"/>
        </p:nvSpPr>
        <p:spPr bwMode="auto">
          <a:xfrm>
            <a:off x="10220619" y="5104087"/>
            <a:ext cx="1009979" cy="1147928"/>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1"/>
          <p:cNvSpPr>
            <a:spLocks/>
          </p:cNvSpPr>
          <p:nvPr userDrawn="1"/>
        </p:nvSpPr>
        <p:spPr bwMode="auto">
          <a:xfrm>
            <a:off x="10944849" y="6168258"/>
            <a:ext cx="709447" cy="655257"/>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2"/>
          <p:cNvSpPr>
            <a:spLocks/>
          </p:cNvSpPr>
          <p:nvPr userDrawn="1"/>
        </p:nvSpPr>
        <p:spPr bwMode="auto">
          <a:xfrm>
            <a:off x="10895581" y="6050016"/>
            <a:ext cx="413844" cy="374432"/>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3"/>
          <p:cNvSpPr>
            <a:spLocks/>
          </p:cNvSpPr>
          <p:nvPr userDrawn="1"/>
        </p:nvSpPr>
        <p:spPr bwMode="auto">
          <a:xfrm>
            <a:off x="10462029" y="5104087"/>
            <a:ext cx="83757" cy="73903"/>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4"/>
          <p:cNvSpPr>
            <a:spLocks/>
          </p:cNvSpPr>
          <p:nvPr userDrawn="1"/>
        </p:nvSpPr>
        <p:spPr bwMode="auto">
          <a:xfrm>
            <a:off x="10673878" y="5168136"/>
            <a:ext cx="103464" cy="10346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5"/>
          <p:cNvSpPr>
            <a:spLocks/>
          </p:cNvSpPr>
          <p:nvPr userDrawn="1"/>
        </p:nvSpPr>
        <p:spPr bwMode="auto">
          <a:xfrm>
            <a:off x="10895581" y="5966266"/>
            <a:ext cx="335017" cy="266044"/>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6"/>
          <p:cNvSpPr>
            <a:spLocks/>
          </p:cNvSpPr>
          <p:nvPr userDrawn="1"/>
        </p:nvSpPr>
        <p:spPr bwMode="auto">
          <a:xfrm>
            <a:off x="10915288" y="6079577"/>
            <a:ext cx="137949" cy="15273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7"/>
          <p:cNvSpPr>
            <a:spLocks/>
          </p:cNvSpPr>
          <p:nvPr userDrawn="1"/>
        </p:nvSpPr>
        <p:spPr bwMode="auto">
          <a:xfrm>
            <a:off x="10925142" y="6089431"/>
            <a:ext cx="118242" cy="133022"/>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8"/>
          <p:cNvSpPr>
            <a:spLocks/>
          </p:cNvSpPr>
          <p:nvPr userDrawn="1"/>
        </p:nvSpPr>
        <p:spPr bwMode="auto">
          <a:xfrm>
            <a:off x="10979334" y="6153480"/>
            <a:ext cx="19707" cy="54195"/>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9"/>
          <p:cNvSpPr>
            <a:spLocks/>
          </p:cNvSpPr>
          <p:nvPr userDrawn="1"/>
        </p:nvSpPr>
        <p:spPr bwMode="auto">
          <a:xfrm>
            <a:off x="10979334" y="6143627"/>
            <a:ext cx="34488" cy="14781"/>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0"/>
          <p:cNvSpPr>
            <a:spLocks/>
          </p:cNvSpPr>
          <p:nvPr userDrawn="1"/>
        </p:nvSpPr>
        <p:spPr bwMode="auto">
          <a:xfrm>
            <a:off x="10969481" y="6094358"/>
            <a:ext cx="19707" cy="59119"/>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1"/>
          <p:cNvSpPr>
            <a:spLocks noChangeArrowheads="1"/>
          </p:cNvSpPr>
          <p:nvPr userDrawn="1"/>
        </p:nvSpPr>
        <p:spPr bwMode="auto">
          <a:xfrm>
            <a:off x="10949773" y="6104212"/>
            <a:ext cx="9854"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
          <p:cNvSpPr>
            <a:spLocks/>
          </p:cNvSpPr>
          <p:nvPr userDrawn="1"/>
        </p:nvSpPr>
        <p:spPr bwMode="auto">
          <a:xfrm>
            <a:off x="10934996" y="6123919"/>
            <a:ext cx="14781" cy="9854"/>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3"/>
          <p:cNvSpPr>
            <a:spLocks/>
          </p:cNvSpPr>
          <p:nvPr userDrawn="1"/>
        </p:nvSpPr>
        <p:spPr bwMode="auto">
          <a:xfrm>
            <a:off x="10934996" y="6153480"/>
            <a:ext cx="9854"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04"/>
          <p:cNvSpPr>
            <a:spLocks noChangeArrowheads="1"/>
          </p:cNvSpPr>
          <p:nvPr userDrawn="1"/>
        </p:nvSpPr>
        <p:spPr bwMode="auto">
          <a:xfrm>
            <a:off x="10944849" y="6168258"/>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5"/>
          <p:cNvSpPr>
            <a:spLocks/>
          </p:cNvSpPr>
          <p:nvPr userDrawn="1"/>
        </p:nvSpPr>
        <p:spPr bwMode="auto">
          <a:xfrm>
            <a:off x="10959627" y="6187965"/>
            <a:ext cx="9854" cy="19707"/>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6"/>
          <p:cNvSpPr>
            <a:spLocks/>
          </p:cNvSpPr>
          <p:nvPr userDrawn="1"/>
        </p:nvSpPr>
        <p:spPr bwMode="auto">
          <a:xfrm>
            <a:off x="10989188" y="6197819"/>
            <a:ext cx="0" cy="19707"/>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7"/>
          <p:cNvSpPr>
            <a:spLocks noChangeArrowheads="1"/>
          </p:cNvSpPr>
          <p:nvPr userDrawn="1"/>
        </p:nvSpPr>
        <p:spPr bwMode="auto">
          <a:xfrm>
            <a:off x="11008895" y="6197819"/>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8"/>
          <p:cNvSpPr>
            <a:spLocks/>
          </p:cNvSpPr>
          <p:nvPr userDrawn="1"/>
        </p:nvSpPr>
        <p:spPr bwMode="auto">
          <a:xfrm>
            <a:off x="11013822" y="6178112"/>
            <a:ext cx="19707" cy="9854"/>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9"/>
          <p:cNvSpPr>
            <a:spLocks/>
          </p:cNvSpPr>
          <p:nvPr userDrawn="1"/>
        </p:nvSpPr>
        <p:spPr bwMode="auto">
          <a:xfrm>
            <a:off x="11023676" y="6158404"/>
            <a:ext cx="9854"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0"/>
          <p:cNvSpPr>
            <a:spLocks/>
          </p:cNvSpPr>
          <p:nvPr userDrawn="1"/>
        </p:nvSpPr>
        <p:spPr bwMode="auto">
          <a:xfrm>
            <a:off x="11013822" y="6133773"/>
            <a:ext cx="9854" cy="9854"/>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1"/>
          <p:cNvSpPr>
            <a:spLocks/>
          </p:cNvSpPr>
          <p:nvPr userDrawn="1"/>
        </p:nvSpPr>
        <p:spPr bwMode="auto">
          <a:xfrm>
            <a:off x="10999042" y="6104212"/>
            <a:ext cx="9854" cy="19707"/>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2"/>
          <p:cNvSpPr>
            <a:spLocks/>
          </p:cNvSpPr>
          <p:nvPr userDrawn="1"/>
        </p:nvSpPr>
        <p:spPr bwMode="auto">
          <a:xfrm>
            <a:off x="10979334" y="6094358"/>
            <a:ext cx="0" cy="19707"/>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3"/>
          <p:cNvSpPr>
            <a:spLocks/>
          </p:cNvSpPr>
          <p:nvPr userDrawn="1"/>
        </p:nvSpPr>
        <p:spPr bwMode="auto">
          <a:xfrm>
            <a:off x="10979334" y="6153480"/>
            <a:ext cx="9854" cy="4927"/>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4"/>
          <p:cNvSpPr>
            <a:spLocks/>
          </p:cNvSpPr>
          <p:nvPr userDrawn="1"/>
        </p:nvSpPr>
        <p:spPr bwMode="auto">
          <a:xfrm>
            <a:off x="11033530" y="6114065"/>
            <a:ext cx="9854" cy="19707"/>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13"/>
          <p:cNvSpPr>
            <a:spLocks noChangeArrowheads="1"/>
          </p:cNvSpPr>
          <p:nvPr userDrawn="1"/>
        </p:nvSpPr>
        <p:spPr bwMode="auto">
          <a:xfrm>
            <a:off x="10417688" y="2709697"/>
            <a:ext cx="413844" cy="23648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12429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754894" cy="1232898"/>
          </a:xfrm>
        </p:spPr>
        <p:txBody>
          <a:bodyPr lIns="393192" tIns="393192" bIns="91440">
            <a:normAutofit/>
          </a:bodyPr>
          <a:lstStyle>
            <a:lvl1pPr marL="0" indent="0">
              <a:buNone/>
              <a:defRPr sz="4400">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8754894"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2" name="Rectangle 1"/>
          <p:cNvSpPr/>
          <p:nvPr userDrawn="1"/>
        </p:nvSpPr>
        <p:spPr>
          <a:xfrm>
            <a:off x="8842443" y="0"/>
            <a:ext cx="334955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Freeform 82"/>
          <p:cNvSpPr>
            <a:spLocks noEditPoints="1"/>
          </p:cNvSpPr>
          <p:nvPr userDrawn="1"/>
        </p:nvSpPr>
        <p:spPr bwMode="auto">
          <a:xfrm>
            <a:off x="9427419" y="817834"/>
            <a:ext cx="2384533" cy="2369756"/>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83"/>
          <p:cNvSpPr>
            <a:spLocks noChangeArrowheads="1"/>
          </p:cNvSpPr>
          <p:nvPr userDrawn="1"/>
        </p:nvSpPr>
        <p:spPr bwMode="auto">
          <a:xfrm>
            <a:off x="9782144" y="1167635"/>
            <a:ext cx="1684938" cy="1670163"/>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4"/>
          <p:cNvSpPr>
            <a:spLocks/>
          </p:cNvSpPr>
          <p:nvPr userDrawn="1"/>
        </p:nvSpPr>
        <p:spPr bwMode="auto">
          <a:xfrm>
            <a:off x="10092524" y="1458311"/>
            <a:ext cx="1064171" cy="1349923"/>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85"/>
          <p:cNvSpPr>
            <a:spLocks noChangeArrowheads="1"/>
          </p:cNvSpPr>
          <p:nvPr userDrawn="1"/>
        </p:nvSpPr>
        <p:spPr bwMode="auto">
          <a:xfrm>
            <a:off x="10619686" y="2773746"/>
            <a:ext cx="9854" cy="3808359"/>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6"/>
          <p:cNvSpPr>
            <a:spLocks noChangeArrowheads="1"/>
          </p:cNvSpPr>
          <p:nvPr userDrawn="1"/>
        </p:nvSpPr>
        <p:spPr bwMode="auto">
          <a:xfrm>
            <a:off x="10787193" y="1773621"/>
            <a:ext cx="147803" cy="458186"/>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7"/>
          <p:cNvSpPr>
            <a:spLocks noChangeArrowheads="1"/>
          </p:cNvSpPr>
          <p:nvPr userDrawn="1"/>
        </p:nvSpPr>
        <p:spPr bwMode="auto">
          <a:xfrm>
            <a:off x="10619686" y="2054446"/>
            <a:ext cx="137949" cy="177361"/>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8"/>
          <p:cNvSpPr>
            <a:spLocks noChangeArrowheads="1"/>
          </p:cNvSpPr>
          <p:nvPr userDrawn="1"/>
        </p:nvSpPr>
        <p:spPr bwMode="auto">
          <a:xfrm>
            <a:off x="10442325" y="2103711"/>
            <a:ext cx="137949" cy="12809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89"/>
          <p:cNvSpPr>
            <a:spLocks noChangeArrowheads="1"/>
          </p:cNvSpPr>
          <p:nvPr userDrawn="1"/>
        </p:nvSpPr>
        <p:spPr bwMode="auto">
          <a:xfrm>
            <a:off x="10269888" y="2148050"/>
            <a:ext cx="147803" cy="83757"/>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0"/>
          <p:cNvSpPr>
            <a:spLocks/>
          </p:cNvSpPr>
          <p:nvPr userDrawn="1"/>
        </p:nvSpPr>
        <p:spPr bwMode="auto">
          <a:xfrm>
            <a:off x="10220619" y="5104087"/>
            <a:ext cx="1009979" cy="1147928"/>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1"/>
          <p:cNvSpPr>
            <a:spLocks/>
          </p:cNvSpPr>
          <p:nvPr userDrawn="1"/>
        </p:nvSpPr>
        <p:spPr bwMode="auto">
          <a:xfrm>
            <a:off x="10944849" y="6168258"/>
            <a:ext cx="709447" cy="655257"/>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2"/>
          <p:cNvSpPr>
            <a:spLocks/>
          </p:cNvSpPr>
          <p:nvPr userDrawn="1"/>
        </p:nvSpPr>
        <p:spPr bwMode="auto">
          <a:xfrm>
            <a:off x="10895581" y="6050016"/>
            <a:ext cx="413844" cy="374432"/>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3"/>
          <p:cNvSpPr>
            <a:spLocks/>
          </p:cNvSpPr>
          <p:nvPr userDrawn="1"/>
        </p:nvSpPr>
        <p:spPr bwMode="auto">
          <a:xfrm>
            <a:off x="10462029" y="5104087"/>
            <a:ext cx="83757" cy="73903"/>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4"/>
          <p:cNvSpPr>
            <a:spLocks/>
          </p:cNvSpPr>
          <p:nvPr userDrawn="1"/>
        </p:nvSpPr>
        <p:spPr bwMode="auto">
          <a:xfrm>
            <a:off x="10673878" y="5168136"/>
            <a:ext cx="103464" cy="10346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5"/>
          <p:cNvSpPr>
            <a:spLocks/>
          </p:cNvSpPr>
          <p:nvPr userDrawn="1"/>
        </p:nvSpPr>
        <p:spPr bwMode="auto">
          <a:xfrm>
            <a:off x="10895581" y="5966266"/>
            <a:ext cx="335017" cy="266044"/>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6"/>
          <p:cNvSpPr>
            <a:spLocks/>
          </p:cNvSpPr>
          <p:nvPr userDrawn="1"/>
        </p:nvSpPr>
        <p:spPr bwMode="auto">
          <a:xfrm>
            <a:off x="10915288" y="6079577"/>
            <a:ext cx="137949" cy="15273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7"/>
          <p:cNvSpPr>
            <a:spLocks/>
          </p:cNvSpPr>
          <p:nvPr userDrawn="1"/>
        </p:nvSpPr>
        <p:spPr bwMode="auto">
          <a:xfrm>
            <a:off x="10925142" y="6089431"/>
            <a:ext cx="118242" cy="133022"/>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8"/>
          <p:cNvSpPr>
            <a:spLocks/>
          </p:cNvSpPr>
          <p:nvPr userDrawn="1"/>
        </p:nvSpPr>
        <p:spPr bwMode="auto">
          <a:xfrm>
            <a:off x="10979334" y="6153480"/>
            <a:ext cx="19707" cy="54195"/>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9"/>
          <p:cNvSpPr>
            <a:spLocks/>
          </p:cNvSpPr>
          <p:nvPr userDrawn="1"/>
        </p:nvSpPr>
        <p:spPr bwMode="auto">
          <a:xfrm>
            <a:off x="10979334" y="6143627"/>
            <a:ext cx="34488" cy="14781"/>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0"/>
          <p:cNvSpPr>
            <a:spLocks/>
          </p:cNvSpPr>
          <p:nvPr userDrawn="1"/>
        </p:nvSpPr>
        <p:spPr bwMode="auto">
          <a:xfrm>
            <a:off x="10969481" y="6094358"/>
            <a:ext cx="19707" cy="59119"/>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1"/>
          <p:cNvSpPr>
            <a:spLocks noChangeArrowheads="1"/>
          </p:cNvSpPr>
          <p:nvPr userDrawn="1"/>
        </p:nvSpPr>
        <p:spPr bwMode="auto">
          <a:xfrm>
            <a:off x="10949773" y="6104212"/>
            <a:ext cx="9854"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2"/>
          <p:cNvSpPr>
            <a:spLocks/>
          </p:cNvSpPr>
          <p:nvPr userDrawn="1"/>
        </p:nvSpPr>
        <p:spPr bwMode="auto">
          <a:xfrm>
            <a:off x="10934996" y="6123919"/>
            <a:ext cx="14781" cy="9854"/>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3"/>
          <p:cNvSpPr>
            <a:spLocks/>
          </p:cNvSpPr>
          <p:nvPr userDrawn="1"/>
        </p:nvSpPr>
        <p:spPr bwMode="auto">
          <a:xfrm>
            <a:off x="10934996" y="6153480"/>
            <a:ext cx="9854"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04"/>
          <p:cNvSpPr>
            <a:spLocks noChangeArrowheads="1"/>
          </p:cNvSpPr>
          <p:nvPr userDrawn="1"/>
        </p:nvSpPr>
        <p:spPr bwMode="auto">
          <a:xfrm>
            <a:off x="10944849" y="6168258"/>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5"/>
          <p:cNvSpPr>
            <a:spLocks/>
          </p:cNvSpPr>
          <p:nvPr userDrawn="1"/>
        </p:nvSpPr>
        <p:spPr bwMode="auto">
          <a:xfrm>
            <a:off x="10959627" y="6187965"/>
            <a:ext cx="9854" cy="19707"/>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6"/>
          <p:cNvSpPr>
            <a:spLocks/>
          </p:cNvSpPr>
          <p:nvPr userDrawn="1"/>
        </p:nvSpPr>
        <p:spPr bwMode="auto">
          <a:xfrm>
            <a:off x="10989188" y="6197819"/>
            <a:ext cx="0" cy="19707"/>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7"/>
          <p:cNvSpPr>
            <a:spLocks noChangeArrowheads="1"/>
          </p:cNvSpPr>
          <p:nvPr userDrawn="1"/>
        </p:nvSpPr>
        <p:spPr bwMode="auto">
          <a:xfrm>
            <a:off x="11008895" y="6197819"/>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8"/>
          <p:cNvSpPr>
            <a:spLocks/>
          </p:cNvSpPr>
          <p:nvPr userDrawn="1"/>
        </p:nvSpPr>
        <p:spPr bwMode="auto">
          <a:xfrm>
            <a:off x="11013822" y="6178112"/>
            <a:ext cx="19707" cy="9854"/>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9"/>
          <p:cNvSpPr>
            <a:spLocks/>
          </p:cNvSpPr>
          <p:nvPr userDrawn="1"/>
        </p:nvSpPr>
        <p:spPr bwMode="auto">
          <a:xfrm>
            <a:off x="11023676" y="6158404"/>
            <a:ext cx="9854"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0"/>
          <p:cNvSpPr>
            <a:spLocks/>
          </p:cNvSpPr>
          <p:nvPr userDrawn="1"/>
        </p:nvSpPr>
        <p:spPr bwMode="auto">
          <a:xfrm>
            <a:off x="11013822" y="6133773"/>
            <a:ext cx="9854" cy="9854"/>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1"/>
          <p:cNvSpPr>
            <a:spLocks/>
          </p:cNvSpPr>
          <p:nvPr userDrawn="1"/>
        </p:nvSpPr>
        <p:spPr bwMode="auto">
          <a:xfrm>
            <a:off x="10999042" y="6104212"/>
            <a:ext cx="9854" cy="19707"/>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2"/>
          <p:cNvSpPr>
            <a:spLocks/>
          </p:cNvSpPr>
          <p:nvPr userDrawn="1"/>
        </p:nvSpPr>
        <p:spPr bwMode="auto">
          <a:xfrm>
            <a:off x="10979334" y="6094358"/>
            <a:ext cx="0" cy="19707"/>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3"/>
          <p:cNvSpPr>
            <a:spLocks/>
          </p:cNvSpPr>
          <p:nvPr userDrawn="1"/>
        </p:nvSpPr>
        <p:spPr bwMode="auto">
          <a:xfrm>
            <a:off x="10979334" y="6153480"/>
            <a:ext cx="9854" cy="4927"/>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4"/>
          <p:cNvSpPr>
            <a:spLocks/>
          </p:cNvSpPr>
          <p:nvPr userDrawn="1"/>
        </p:nvSpPr>
        <p:spPr bwMode="auto">
          <a:xfrm>
            <a:off x="11033530" y="6114065"/>
            <a:ext cx="9854" cy="19707"/>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13"/>
          <p:cNvSpPr>
            <a:spLocks noChangeArrowheads="1"/>
          </p:cNvSpPr>
          <p:nvPr userDrawn="1"/>
        </p:nvSpPr>
        <p:spPr bwMode="auto">
          <a:xfrm>
            <a:off x="10417688" y="2709697"/>
            <a:ext cx="413844" cy="23648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85673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17513" y="1233488"/>
            <a:ext cx="365760" cy="365760"/>
          </a:xfrm>
          <a:solidFill>
            <a:schemeClr val="tx2"/>
          </a:solidFill>
        </p:spPr>
        <p:txBody>
          <a:bodyPr anchor="ctr">
            <a:noAutofit/>
          </a:bodyPr>
          <a:lstStyle>
            <a:lvl1pPr marL="0" indent="0" algn="ctr">
              <a:buNone/>
              <a:defRPr sz="1800">
                <a:solidFill>
                  <a:schemeClr val="bg1"/>
                </a:solidFill>
              </a:defRPr>
            </a:lvl1pPr>
          </a:lstStyle>
          <a:p>
            <a:pPr lvl="0"/>
            <a:r>
              <a:rPr lang="en-US"/>
              <a:t>Q</a:t>
            </a:r>
          </a:p>
        </p:txBody>
      </p:sp>
      <p:sp>
        <p:nvSpPr>
          <p:cNvPr id="9" name="Text Placeholder 8"/>
          <p:cNvSpPr>
            <a:spLocks noGrp="1"/>
          </p:cNvSpPr>
          <p:nvPr>
            <p:ph type="body" sz="quarter" idx="12"/>
          </p:nvPr>
        </p:nvSpPr>
        <p:spPr>
          <a:xfrm>
            <a:off x="782638" y="1233488"/>
            <a:ext cx="10793412" cy="365125"/>
          </a:xfrm>
          <a:solidFill>
            <a:schemeClr val="bg2">
              <a:lumMod val="95000"/>
            </a:schemeClr>
          </a:solidFill>
        </p:spPr>
        <p:txBody>
          <a:bodyPr>
            <a:noAutofit/>
          </a:bodyPr>
          <a:lstStyle>
            <a:lvl1pPr marL="0" indent="0">
              <a:buNone/>
              <a:defRPr sz="1400">
                <a:solidFill>
                  <a:schemeClr val="tx1"/>
                </a:solidFill>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82638" y="1598613"/>
            <a:ext cx="10793412" cy="1262062"/>
          </a:xfrm>
        </p:spPr>
        <p:txBody>
          <a:bodyPr>
            <a:normAutofit/>
          </a:bodyPr>
          <a:lstStyle>
            <a:lvl1pPr marL="0" indent="0">
              <a:buNone/>
              <a:defRPr sz="1100">
                <a:solidFill>
                  <a:schemeClr val="tx1"/>
                </a:solidFill>
              </a:defRPr>
            </a:lvl1pPr>
          </a:lstStyle>
          <a:p>
            <a:pPr lvl="0"/>
            <a:r>
              <a:rPr lang="en-US" sz="1200"/>
              <a:t>Text</a:t>
            </a:r>
            <a:endParaRPr lang="en-US"/>
          </a:p>
        </p:txBody>
      </p:sp>
      <p:sp>
        <p:nvSpPr>
          <p:cNvPr id="13" name="Text Placeholder 2"/>
          <p:cNvSpPr>
            <a:spLocks noGrp="1"/>
          </p:cNvSpPr>
          <p:nvPr>
            <p:ph type="body" sz="quarter" idx="14" hasCustomPrompt="1"/>
          </p:nvPr>
        </p:nvSpPr>
        <p:spPr>
          <a:xfrm>
            <a:off x="417196" y="1598024"/>
            <a:ext cx="365760" cy="365760"/>
          </a:xfrm>
          <a:solidFill>
            <a:schemeClr val="tx1"/>
          </a:solidFill>
        </p:spPr>
        <p:txBody>
          <a:bodyPr anchor="ctr">
            <a:noAutofit/>
          </a:bodyPr>
          <a:lstStyle>
            <a:lvl1pPr marL="0" indent="0" algn="ctr">
              <a:buNone/>
              <a:defRPr sz="1800">
                <a:solidFill>
                  <a:schemeClr val="bg1"/>
                </a:solidFill>
              </a:defRPr>
            </a:lvl1pPr>
          </a:lstStyle>
          <a:p>
            <a:pPr lvl="0"/>
            <a:r>
              <a:rPr lang="en-US"/>
              <a:t>A</a:t>
            </a:r>
          </a:p>
        </p:txBody>
      </p:sp>
    </p:spTree>
    <p:extLst>
      <p:ext uri="{BB962C8B-B14F-4D97-AF65-F5344CB8AC3E}">
        <p14:creationId xmlns:p14="http://schemas.microsoft.com/office/powerpoint/2010/main" val="127102695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17513" y="1233488"/>
            <a:ext cx="365760" cy="365760"/>
          </a:xfrm>
          <a:solidFill>
            <a:schemeClr val="tx2"/>
          </a:solidFill>
        </p:spPr>
        <p:txBody>
          <a:bodyPr anchor="ctr">
            <a:noAutofit/>
          </a:bodyPr>
          <a:lstStyle>
            <a:lvl1pPr marL="0" indent="0" algn="ctr">
              <a:buNone/>
              <a:defRPr sz="1800">
                <a:solidFill>
                  <a:schemeClr val="bg1"/>
                </a:solidFill>
              </a:defRPr>
            </a:lvl1pPr>
          </a:lstStyle>
          <a:p>
            <a:pPr lvl="0"/>
            <a:r>
              <a:rPr lang="en-US"/>
              <a:t>Q</a:t>
            </a:r>
          </a:p>
        </p:txBody>
      </p:sp>
      <p:sp>
        <p:nvSpPr>
          <p:cNvPr id="9" name="Text Placeholder 8"/>
          <p:cNvSpPr>
            <a:spLocks noGrp="1"/>
          </p:cNvSpPr>
          <p:nvPr>
            <p:ph type="body" sz="quarter" idx="12"/>
          </p:nvPr>
        </p:nvSpPr>
        <p:spPr>
          <a:xfrm>
            <a:off x="782638" y="1233488"/>
            <a:ext cx="10793412" cy="365125"/>
          </a:xfrm>
          <a:solidFill>
            <a:schemeClr val="bg2">
              <a:lumMod val="95000"/>
            </a:schemeClr>
          </a:solidFill>
        </p:spPr>
        <p:txBody>
          <a:bodyPr>
            <a:noAutofit/>
          </a:bodyPr>
          <a:lstStyle>
            <a:lvl1pPr marL="0" indent="0">
              <a:buNone/>
              <a:defRPr sz="1400">
                <a:solidFill>
                  <a:schemeClr val="tx1"/>
                </a:solidFill>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82638" y="1598613"/>
            <a:ext cx="10793412" cy="1262062"/>
          </a:xfrm>
        </p:spPr>
        <p:txBody>
          <a:bodyPr>
            <a:normAutofit/>
          </a:bodyPr>
          <a:lstStyle>
            <a:lvl1pPr marL="0" indent="0">
              <a:buNone/>
              <a:defRPr sz="1100">
                <a:solidFill>
                  <a:schemeClr val="tx1"/>
                </a:solidFill>
              </a:defRPr>
            </a:lvl1pPr>
          </a:lstStyle>
          <a:p>
            <a:pPr lvl="0"/>
            <a:r>
              <a:rPr lang="en-US" sz="1200"/>
              <a:t>Text</a:t>
            </a:r>
            <a:endParaRPr lang="en-US"/>
          </a:p>
        </p:txBody>
      </p:sp>
      <p:sp>
        <p:nvSpPr>
          <p:cNvPr id="13" name="Text Placeholder 2"/>
          <p:cNvSpPr>
            <a:spLocks noGrp="1"/>
          </p:cNvSpPr>
          <p:nvPr>
            <p:ph type="body" sz="quarter" idx="14" hasCustomPrompt="1"/>
          </p:nvPr>
        </p:nvSpPr>
        <p:spPr>
          <a:xfrm>
            <a:off x="417196" y="1598024"/>
            <a:ext cx="365760" cy="365760"/>
          </a:xfrm>
          <a:solidFill>
            <a:schemeClr val="tx1"/>
          </a:solidFill>
        </p:spPr>
        <p:txBody>
          <a:bodyPr anchor="ctr">
            <a:noAutofit/>
          </a:bodyPr>
          <a:lstStyle>
            <a:lvl1pPr marL="0" indent="0" algn="ctr">
              <a:buNone/>
              <a:defRPr sz="1800">
                <a:solidFill>
                  <a:schemeClr val="bg1"/>
                </a:solidFill>
              </a:defRPr>
            </a:lvl1pPr>
          </a:lstStyle>
          <a:p>
            <a:pPr lvl="0"/>
            <a:r>
              <a:rPr lang="en-US"/>
              <a:t>A</a:t>
            </a:r>
          </a:p>
        </p:txBody>
      </p:sp>
    </p:spTree>
    <p:extLst>
      <p:ext uri="{BB962C8B-B14F-4D97-AF65-F5344CB8AC3E}">
        <p14:creationId xmlns:p14="http://schemas.microsoft.com/office/powerpoint/2010/main" val="881488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17513" y="1233488"/>
            <a:ext cx="365760" cy="365760"/>
          </a:xfrm>
          <a:solidFill>
            <a:schemeClr val="tx2"/>
          </a:solidFill>
        </p:spPr>
        <p:txBody>
          <a:bodyPr anchor="ctr">
            <a:noAutofit/>
          </a:bodyPr>
          <a:lstStyle>
            <a:lvl1pPr marL="0" indent="0" algn="ctr">
              <a:buNone/>
              <a:defRPr sz="1800">
                <a:solidFill>
                  <a:schemeClr val="bg1"/>
                </a:solidFill>
              </a:defRPr>
            </a:lvl1pPr>
          </a:lstStyle>
          <a:p>
            <a:pPr lvl="0"/>
            <a:r>
              <a:rPr lang="en-US"/>
              <a:t>Q</a:t>
            </a:r>
          </a:p>
        </p:txBody>
      </p:sp>
      <p:sp>
        <p:nvSpPr>
          <p:cNvPr id="9" name="Text Placeholder 8"/>
          <p:cNvSpPr>
            <a:spLocks noGrp="1"/>
          </p:cNvSpPr>
          <p:nvPr>
            <p:ph type="body" sz="quarter" idx="12"/>
          </p:nvPr>
        </p:nvSpPr>
        <p:spPr>
          <a:xfrm>
            <a:off x="782638" y="1233488"/>
            <a:ext cx="10793412" cy="365125"/>
          </a:xfrm>
          <a:solidFill>
            <a:schemeClr val="bg2">
              <a:lumMod val="95000"/>
            </a:schemeClr>
          </a:solidFill>
        </p:spPr>
        <p:txBody>
          <a:bodyPr>
            <a:noAutofit/>
          </a:bodyPr>
          <a:lstStyle>
            <a:lvl1pPr marL="0" indent="0">
              <a:buNone/>
              <a:defRPr sz="1400">
                <a:solidFill>
                  <a:schemeClr val="tx1"/>
                </a:solidFill>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82638" y="1598613"/>
            <a:ext cx="10793412" cy="1262062"/>
          </a:xfrm>
        </p:spPr>
        <p:txBody>
          <a:bodyPr>
            <a:normAutofit/>
          </a:bodyPr>
          <a:lstStyle>
            <a:lvl1pPr marL="0" indent="0">
              <a:buNone/>
              <a:defRPr sz="1100">
                <a:solidFill>
                  <a:schemeClr val="tx1"/>
                </a:solidFill>
              </a:defRPr>
            </a:lvl1pPr>
          </a:lstStyle>
          <a:p>
            <a:pPr lvl="0"/>
            <a:r>
              <a:rPr lang="en-US" sz="1200"/>
              <a:t>Text</a:t>
            </a:r>
            <a:endParaRPr lang="en-US"/>
          </a:p>
        </p:txBody>
      </p:sp>
      <p:sp>
        <p:nvSpPr>
          <p:cNvPr id="13" name="Text Placeholder 2"/>
          <p:cNvSpPr>
            <a:spLocks noGrp="1"/>
          </p:cNvSpPr>
          <p:nvPr>
            <p:ph type="body" sz="quarter" idx="14" hasCustomPrompt="1"/>
          </p:nvPr>
        </p:nvSpPr>
        <p:spPr>
          <a:xfrm>
            <a:off x="417196" y="1598024"/>
            <a:ext cx="365760" cy="365760"/>
          </a:xfrm>
          <a:solidFill>
            <a:schemeClr val="tx1"/>
          </a:solidFill>
        </p:spPr>
        <p:txBody>
          <a:bodyPr anchor="ctr">
            <a:noAutofit/>
          </a:bodyPr>
          <a:lstStyle>
            <a:lvl1pPr marL="0" indent="0" algn="ctr">
              <a:buNone/>
              <a:defRPr sz="1800">
                <a:solidFill>
                  <a:schemeClr val="bg1"/>
                </a:solidFill>
              </a:defRPr>
            </a:lvl1pPr>
          </a:lstStyle>
          <a:p>
            <a:pPr lvl="0"/>
            <a:r>
              <a:rPr lang="en-US"/>
              <a:t>A</a:t>
            </a:r>
          </a:p>
        </p:txBody>
      </p:sp>
    </p:spTree>
    <p:extLst>
      <p:ext uri="{BB962C8B-B14F-4D97-AF65-F5344CB8AC3E}">
        <p14:creationId xmlns:p14="http://schemas.microsoft.com/office/powerpoint/2010/main" val="23754661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17513" y="1233488"/>
            <a:ext cx="365760" cy="365760"/>
          </a:xfrm>
          <a:solidFill>
            <a:schemeClr val="tx2"/>
          </a:solidFill>
        </p:spPr>
        <p:txBody>
          <a:bodyPr anchor="ctr">
            <a:noAutofit/>
          </a:bodyPr>
          <a:lstStyle>
            <a:lvl1pPr marL="0" indent="0" algn="ctr">
              <a:buNone/>
              <a:defRPr sz="1800">
                <a:solidFill>
                  <a:schemeClr val="bg1"/>
                </a:solidFill>
              </a:defRPr>
            </a:lvl1pPr>
          </a:lstStyle>
          <a:p>
            <a:pPr lvl="0"/>
            <a:r>
              <a:rPr lang="en-US"/>
              <a:t>Q</a:t>
            </a:r>
          </a:p>
        </p:txBody>
      </p:sp>
      <p:sp>
        <p:nvSpPr>
          <p:cNvPr id="9" name="Text Placeholder 8"/>
          <p:cNvSpPr>
            <a:spLocks noGrp="1"/>
          </p:cNvSpPr>
          <p:nvPr>
            <p:ph type="body" sz="quarter" idx="12"/>
          </p:nvPr>
        </p:nvSpPr>
        <p:spPr>
          <a:xfrm>
            <a:off x="782638" y="1233488"/>
            <a:ext cx="10793412" cy="365125"/>
          </a:xfrm>
          <a:solidFill>
            <a:schemeClr val="bg2">
              <a:lumMod val="95000"/>
            </a:schemeClr>
          </a:solidFill>
        </p:spPr>
        <p:txBody>
          <a:bodyPr>
            <a:noAutofit/>
          </a:bodyPr>
          <a:lstStyle>
            <a:lvl1pPr marL="0" indent="0">
              <a:buNone/>
              <a:defRPr sz="1400">
                <a:solidFill>
                  <a:schemeClr val="tx1"/>
                </a:solidFill>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82638" y="1598613"/>
            <a:ext cx="10793412" cy="1262062"/>
          </a:xfrm>
        </p:spPr>
        <p:txBody>
          <a:bodyPr>
            <a:normAutofit/>
          </a:bodyPr>
          <a:lstStyle>
            <a:lvl1pPr marL="0" indent="0">
              <a:buNone/>
              <a:defRPr sz="1100">
                <a:solidFill>
                  <a:schemeClr val="tx1"/>
                </a:solidFill>
              </a:defRPr>
            </a:lvl1pPr>
          </a:lstStyle>
          <a:p>
            <a:pPr lvl="0"/>
            <a:r>
              <a:rPr lang="en-US" sz="1200"/>
              <a:t>Text</a:t>
            </a:r>
            <a:endParaRPr lang="en-US"/>
          </a:p>
        </p:txBody>
      </p:sp>
      <p:sp>
        <p:nvSpPr>
          <p:cNvPr id="13" name="Text Placeholder 2"/>
          <p:cNvSpPr>
            <a:spLocks noGrp="1"/>
          </p:cNvSpPr>
          <p:nvPr>
            <p:ph type="body" sz="quarter" idx="14" hasCustomPrompt="1"/>
          </p:nvPr>
        </p:nvSpPr>
        <p:spPr>
          <a:xfrm>
            <a:off x="417196" y="1598024"/>
            <a:ext cx="365760" cy="365760"/>
          </a:xfrm>
          <a:solidFill>
            <a:schemeClr val="tx1"/>
          </a:solidFill>
        </p:spPr>
        <p:txBody>
          <a:bodyPr anchor="ctr">
            <a:noAutofit/>
          </a:bodyPr>
          <a:lstStyle>
            <a:lvl1pPr marL="0" indent="0" algn="ctr">
              <a:buNone/>
              <a:defRPr sz="1800">
                <a:solidFill>
                  <a:schemeClr val="bg1"/>
                </a:solidFill>
              </a:defRPr>
            </a:lvl1pPr>
          </a:lstStyle>
          <a:p>
            <a:pPr lvl="0"/>
            <a:r>
              <a:rPr lang="en-US"/>
              <a:t>A</a:t>
            </a:r>
          </a:p>
        </p:txBody>
      </p:sp>
    </p:spTree>
    <p:extLst>
      <p:ext uri="{BB962C8B-B14F-4D97-AF65-F5344CB8AC3E}">
        <p14:creationId xmlns:p14="http://schemas.microsoft.com/office/powerpoint/2010/main" val="18716034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17513" y="1233488"/>
            <a:ext cx="365760" cy="365760"/>
          </a:xfrm>
          <a:solidFill>
            <a:schemeClr val="tx2"/>
          </a:solidFill>
        </p:spPr>
        <p:txBody>
          <a:bodyPr anchor="ctr">
            <a:noAutofit/>
          </a:bodyPr>
          <a:lstStyle>
            <a:lvl1pPr marL="0" indent="0" algn="ctr">
              <a:buNone/>
              <a:defRPr sz="1800">
                <a:solidFill>
                  <a:schemeClr val="bg1"/>
                </a:solidFill>
              </a:defRPr>
            </a:lvl1pPr>
          </a:lstStyle>
          <a:p>
            <a:pPr lvl="0"/>
            <a:r>
              <a:rPr lang="en-US"/>
              <a:t>Q</a:t>
            </a:r>
          </a:p>
        </p:txBody>
      </p:sp>
      <p:sp>
        <p:nvSpPr>
          <p:cNvPr id="9" name="Text Placeholder 8"/>
          <p:cNvSpPr>
            <a:spLocks noGrp="1"/>
          </p:cNvSpPr>
          <p:nvPr>
            <p:ph type="body" sz="quarter" idx="12"/>
          </p:nvPr>
        </p:nvSpPr>
        <p:spPr>
          <a:xfrm>
            <a:off x="782638" y="1233488"/>
            <a:ext cx="10793412" cy="365125"/>
          </a:xfrm>
          <a:solidFill>
            <a:schemeClr val="bg2">
              <a:lumMod val="95000"/>
            </a:schemeClr>
          </a:solidFill>
        </p:spPr>
        <p:txBody>
          <a:bodyPr>
            <a:noAutofit/>
          </a:bodyPr>
          <a:lstStyle>
            <a:lvl1pPr marL="0" indent="0">
              <a:buNone/>
              <a:defRPr sz="1400">
                <a:solidFill>
                  <a:schemeClr val="tx1"/>
                </a:solidFill>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82638" y="1598613"/>
            <a:ext cx="10793412" cy="1262062"/>
          </a:xfrm>
        </p:spPr>
        <p:txBody>
          <a:bodyPr>
            <a:normAutofit/>
          </a:bodyPr>
          <a:lstStyle>
            <a:lvl1pPr marL="0" indent="0">
              <a:buNone/>
              <a:defRPr sz="1100">
                <a:solidFill>
                  <a:schemeClr val="tx1"/>
                </a:solidFill>
              </a:defRPr>
            </a:lvl1pPr>
          </a:lstStyle>
          <a:p>
            <a:pPr lvl="0"/>
            <a:r>
              <a:rPr lang="en-US" sz="1200"/>
              <a:t>Text</a:t>
            </a:r>
            <a:endParaRPr lang="en-US"/>
          </a:p>
        </p:txBody>
      </p:sp>
      <p:sp>
        <p:nvSpPr>
          <p:cNvPr id="13" name="Text Placeholder 2"/>
          <p:cNvSpPr>
            <a:spLocks noGrp="1"/>
          </p:cNvSpPr>
          <p:nvPr>
            <p:ph type="body" sz="quarter" idx="14" hasCustomPrompt="1"/>
          </p:nvPr>
        </p:nvSpPr>
        <p:spPr>
          <a:xfrm>
            <a:off x="417196" y="1598024"/>
            <a:ext cx="365760" cy="365760"/>
          </a:xfrm>
          <a:solidFill>
            <a:schemeClr val="tx1"/>
          </a:solidFill>
        </p:spPr>
        <p:txBody>
          <a:bodyPr anchor="ctr">
            <a:noAutofit/>
          </a:bodyPr>
          <a:lstStyle>
            <a:lvl1pPr marL="0" indent="0" algn="ctr">
              <a:buNone/>
              <a:defRPr sz="1800">
                <a:solidFill>
                  <a:schemeClr val="bg1"/>
                </a:solidFill>
              </a:defRPr>
            </a:lvl1pPr>
          </a:lstStyle>
          <a:p>
            <a:pPr lvl="0"/>
            <a:r>
              <a:rPr lang="en-US"/>
              <a:t>A</a:t>
            </a:r>
          </a:p>
        </p:txBody>
      </p:sp>
    </p:spTree>
    <p:extLst>
      <p:ext uri="{BB962C8B-B14F-4D97-AF65-F5344CB8AC3E}">
        <p14:creationId xmlns:p14="http://schemas.microsoft.com/office/powerpoint/2010/main" val="252344874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17513" y="1233488"/>
            <a:ext cx="365760" cy="365760"/>
          </a:xfrm>
          <a:solidFill>
            <a:schemeClr val="tx2"/>
          </a:solidFill>
        </p:spPr>
        <p:txBody>
          <a:bodyPr anchor="ctr">
            <a:noAutofit/>
          </a:bodyPr>
          <a:lstStyle>
            <a:lvl1pPr marL="0" indent="0" algn="ctr">
              <a:buNone/>
              <a:defRPr sz="1800">
                <a:solidFill>
                  <a:schemeClr val="bg1"/>
                </a:solidFill>
              </a:defRPr>
            </a:lvl1pPr>
          </a:lstStyle>
          <a:p>
            <a:pPr lvl="0"/>
            <a:r>
              <a:rPr lang="en-US"/>
              <a:t>Q</a:t>
            </a:r>
          </a:p>
        </p:txBody>
      </p:sp>
      <p:sp>
        <p:nvSpPr>
          <p:cNvPr id="9" name="Text Placeholder 8"/>
          <p:cNvSpPr>
            <a:spLocks noGrp="1"/>
          </p:cNvSpPr>
          <p:nvPr>
            <p:ph type="body" sz="quarter" idx="12"/>
          </p:nvPr>
        </p:nvSpPr>
        <p:spPr>
          <a:xfrm>
            <a:off x="782638" y="1233488"/>
            <a:ext cx="10793412" cy="365125"/>
          </a:xfrm>
          <a:solidFill>
            <a:schemeClr val="bg2">
              <a:lumMod val="95000"/>
            </a:schemeClr>
          </a:solidFill>
        </p:spPr>
        <p:txBody>
          <a:bodyPr>
            <a:noAutofit/>
          </a:bodyPr>
          <a:lstStyle>
            <a:lvl1pPr marL="0" indent="0">
              <a:buNone/>
              <a:defRPr sz="1400">
                <a:solidFill>
                  <a:schemeClr val="tx1"/>
                </a:solidFill>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82638" y="1598613"/>
            <a:ext cx="10793412" cy="1262062"/>
          </a:xfrm>
        </p:spPr>
        <p:txBody>
          <a:bodyPr>
            <a:normAutofit/>
          </a:bodyPr>
          <a:lstStyle>
            <a:lvl1pPr marL="0" indent="0">
              <a:buNone/>
              <a:defRPr sz="1100">
                <a:solidFill>
                  <a:schemeClr val="tx1"/>
                </a:solidFill>
              </a:defRPr>
            </a:lvl1pPr>
          </a:lstStyle>
          <a:p>
            <a:pPr lvl="0"/>
            <a:r>
              <a:rPr lang="en-US" sz="1200"/>
              <a:t>Text</a:t>
            </a:r>
            <a:endParaRPr lang="en-US"/>
          </a:p>
        </p:txBody>
      </p:sp>
      <p:sp>
        <p:nvSpPr>
          <p:cNvPr id="13" name="Text Placeholder 2"/>
          <p:cNvSpPr>
            <a:spLocks noGrp="1"/>
          </p:cNvSpPr>
          <p:nvPr>
            <p:ph type="body" sz="quarter" idx="14" hasCustomPrompt="1"/>
          </p:nvPr>
        </p:nvSpPr>
        <p:spPr>
          <a:xfrm>
            <a:off x="417196" y="1598024"/>
            <a:ext cx="365760" cy="365760"/>
          </a:xfrm>
          <a:solidFill>
            <a:schemeClr val="tx1"/>
          </a:solidFill>
        </p:spPr>
        <p:txBody>
          <a:bodyPr anchor="ctr">
            <a:noAutofit/>
          </a:bodyPr>
          <a:lstStyle>
            <a:lvl1pPr marL="0" indent="0" algn="ctr">
              <a:buNone/>
              <a:defRPr sz="1800">
                <a:solidFill>
                  <a:schemeClr val="bg1"/>
                </a:solidFill>
              </a:defRPr>
            </a:lvl1pPr>
          </a:lstStyle>
          <a:p>
            <a:pPr lvl="0"/>
            <a:r>
              <a:rPr lang="en-US"/>
              <a:t>A</a:t>
            </a:r>
          </a:p>
        </p:txBody>
      </p:sp>
    </p:spTree>
    <p:extLst>
      <p:ext uri="{BB962C8B-B14F-4D97-AF65-F5344CB8AC3E}">
        <p14:creationId xmlns:p14="http://schemas.microsoft.com/office/powerpoint/2010/main" val="2881915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17513" y="1233488"/>
            <a:ext cx="365760" cy="365760"/>
          </a:xfrm>
          <a:solidFill>
            <a:schemeClr val="tx2"/>
          </a:solidFill>
        </p:spPr>
        <p:txBody>
          <a:bodyPr anchor="ctr">
            <a:noAutofit/>
          </a:bodyPr>
          <a:lstStyle>
            <a:lvl1pPr marL="0" indent="0" algn="ctr">
              <a:buNone/>
              <a:defRPr sz="1800">
                <a:solidFill>
                  <a:schemeClr val="bg1"/>
                </a:solidFill>
              </a:defRPr>
            </a:lvl1pPr>
          </a:lstStyle>
          <a:p>
            <a:pPr lvl="0"/>
            <a:r>
              <a:rPr lang="en-US"/>
              <a:t>Q</a:t>
            </a:r>
          </a:p>
        </p:txBody>
      </p:sp>
      <p:sp>
        <p:nvSpPr>
          <p:cNvPr id="9" name="Text Placeholder 8"/>
          <p:cNvSpPr>
            <a:spLocks noGrp="1"/>
          </p:cNvSpPr>
          <p:nvPr>
            <p:ph type="body" sz="quarter" idx="12"/>
          </p:nvPr>
        </p:nvSpPr>
        <p:spPr>
          <a:xfrm>
            <a:off x="782638" y="1233488"/>
            <a:ext cx="10793412" cy="365125"/>
          </a:xfrm>
          <a:solidFill>
            <a:schemeClr val="bg2">
              <a:lumMod val="95000"/>
            </a:schemeClr>
          </a:solidFill>
        </p:spPr>
        <p:txBody>
          <a:bodyPr>
            <a:noAutofit/>
          </a:bodyPr>
          <a:lstStyle>
            <a:lvl1pPr marL="0" indent="0">
              <a:buNone/>
              <a:defRPr sz="1400">
                <a:solidFill>
                  <a:schemeClr val="tx1"/>
                </a:solidFill>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82638" y="1598613"/>
            <a:ext cx="10793412" cy="1262062"/>
          </a:xfrm>
        </p:spPr>
        <p:txBody>
          <a:bodyPr>
            <a:normAutofit/>
          </a:bodyPr>
          <a:lstStyle>
            <a:lvl1pPr marL="0" indent="0">
              <a:buNone/>
              <a:defRPr sz="1100">
                <a:solidFill>
                  <a:schemeClr val="tx1"/>
                </a:solidFill>
              </a:defRPr>
            </a:lvl1pPr>
          </a:lstStyle>
          <a:p>
            <a:pPr lvl="0"/>
            <a:r>
              <a:rPr lang="en-US" sz="1200"/>
              <a:t>Text</a:t>
            </a:r>
            <a:endParaRPr lang="en-US"/>
          </a:p>
        </p:txBody>
      </p:sp>
      <p:sp>
        <p:nvSpPr>
          <p:cNvPr id="13" name="Text Placeholder 2"/>
          <p:cNvSpPr>
            <a:spLocks noGrp="1"/>
          </p:cNvSpPr>
          <p:nvPr>
            <p:ph type="body" sz="quarter" idx="14" hasCustomPrompt="1"/>
          </p:nvPr>
        </p:nvSpPr>
        <p:spPr>
          <a:xfrm>
            <a:off x="417196" y="1598024"/>
            <a:ext cx="365760" cy="365760"/>
          </a:xfrm>
          <a:solidFill>
            <a:schemeClr val="tx1"/>
          </a:solidFill>
        </p:spPr>
        <p:txBody>
          <a:bodyPr anchor="ctr">
            <a:noAutofit/>
          </a:bodyPr>
          <a:lstStyle>
            <a:lvl1pPr marL="0" indent="0" algn="ctr">
              <a:buNone/>
              <a:defRPr sz="1800">
                <a:solidFill>
                  <a:schemeClr val="bg1"/>
                </a:solidFill>
              </a:defRPr>
            </a:lvl1pPr>
          </a:lstStyle>
          <a:p>
            <a:pPr lvl="0"/>
            <a:r>
              <a:rPr lang="en-US"/>
              <a:t>A</a:t>
            </a:r>
          </a:p>
        </p:txBody>
      </p:sp>
    </p:spTree>
    <p:extLst>
      <p:ext uri="{BB962C8B-B14F-4D97-AF65-F5344CB8AC3E}">
        <p14:creationId xmlns:p14="http://schemas.microsoft.com/office/powerpoint/2010/main" val="11882070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a:t>Click to edit Master title style</a:t>
            </a:r>
          </a:p>
        </p:txBody>
      </p:sp>
    </p:spTree>
    <p:extLst>
      <p:ext uri="{BB962C8B-B14F-4D97-AF65-F5344CB8AC3E}">
        <p14:creationId xmlns:p14="http://schemas.microsoft.com/office/powerpoint/2010/main" val="170972188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a:t>Click to edit Master title style</a:t>
            </a:r>
          </a:p>
        </p:txBody>
      </p:sp>
    </p:spTree>
    <p:extLst>
      <p:ext uri="{BB962C8B-B14F-4D97-AF65-F5344CB8AC3E}">
        <p14:creationId xmlns:p14="http://schemas.microsoft.com/office/powerpoint/2010/main" val="280480162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a:t>Click to edit Master title style</a:t>
            </a:r>
          </a:p>
        </p:txBody>
      </p:sp>
    </p:spTree>
    <p:extLst>
      <p:ext uri="{BB962C8B-B14F-4D97-AF65-F5344CB8AC3E}">
        <p14:creationId xmlns:p14="http://schemas.microsoft.com/office/powerpoint/2010/main" val="378682405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a:t>Click to edit Master title style</a:t>
            </a:r>
          </a:p>
        </p:txBody>
      </p:sp>
    </p:spTree>
    <p:extLst>
      <p:ext uri="{BB962C8B-B14F-4D97-AF65-F5344CB8AC3E}">
        <p14:creationId xmlns:p14="http://schemas.microsoft.com/office/powerpoint/2010/main" val="221216434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a:t>Click to edit Master title style</a:t>
            </a:r>
          </a:p>
        </p:txBody>
      </p:sp>
    </p:spTree>
    <p:extLst>
      <p:ext uri="{BB962C8B-B14F-4D97-AF65-F5344CB8AC3E}">
        <p14:creationId xmlns:p14="http://schemas.microsoft.com/office/powerpoint/2010/main" val="1557047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3_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a:t>Click to edit Master title style</a:t>
            </a:r>
          </a:p>
        </p:txBody>
      </p:sp>
    </p:spTree>
    <p:extLst>
      <p:ext uri="{BB962C8B-B14F-4D97-AF65-F5344CB8AC3E}">
        <p14:creationId xmlns:p14="http://schemas.microsoft.com/office/powerpoint/2010/main" val="243830941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a:t>Click to edit Master title style</a:t>
            </a:r>
          </a:p>
        </p:txBody>
      </p:sp>
    </p:spTree>
    <p:extLst>
      <p:ext uri="{BB962C8B-B14F-4D97-AF65-F5344CB8AC3E}">
        <p14:creationId xmlns:p14="http://schemas.microsoft.com/office/powerpoint/2010/main" val="33141216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4" name="TextBox 3"/>
          <p:cNvSpPr txBox="1">
            <a:spLocks noChangeArrowheads="1"/>
          </p:cNvSpPr>
          <p:nvPr userDrawn="1"/>
        </p:nvSpPr>
        <p:spPr bwMode="auto">
          <a:xfrm>
            <a:off x="26612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85" tIns="143430" rIns="179285" bIns="143430"/>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505" fontAlgn="base">
              <a:lnSpc>
                <a:spcPts val="1176"/>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505" fontAlgn="base">
              <a:lnSpc>
                <a:spcPts val="1176"/>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505" fontAlgn="base">
              <a:lnSpc>
                <a:spcPts val="1176"/>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505" fontAlgn="base">
              <a:lnSpc>
                <a:spcPts val="1176"/>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09732070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4" name="TextBox 3"/>
          <p:cNvSpPr txBox="1">
            <a:spLocks noChangeArrowheads="1"/>
          </p:cNvSpPr>
          <p:nvPr userDrawn="1"/>
        </p:nvSpPr>
        <p:spPr bwMode="auto">
          <a:xfrm>
            <a:off x="26612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85" tIns="143430" rIns="179285" bIns="143430"/>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505" fontAlgn="base">
              <a:lnSpc>
                <a:spcPts val="1176"/>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505" fontAlgn="base">
              <a:lnSpc>
                <a:spcPts val="1176"/>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505" fontAlgn="base">
              <a:lnSpc>
                <a:spcPts val="1176"/>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505" fontAlgn="base">
              <a:lnSpc>
                <a:spcPts val="1176"/>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54234940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4" name="TextBox 3"/>
          <p:cNvSpPr txBox="1">
            <a:spLocks noChangeArrowheads="1"/>
          </p:cNvSpPr>
          <p:nvPr userDrawn="1"/>
        </p:nvSpPr>
        <p:spPr bwMode="auto">
          <a:xfrm>
            <a:off x="26612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85" tIns="143430" rIns="179285" bIns="143430"/>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505" fontAlgn="base">
              <a:lnSpc>
                <a:spcPts val="1176"/>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505" fontAlgn="base">
              <a:lnSpc>
                <a:spcPts val="1176"/>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505" fontAlgn="base">
              <a:lnSpc>
                <a:spcPts val="1176"/>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505" fontAlgn="base">
              <a:lnSpc>
                <a:spcPts val="1176"/>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4191541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4" name="TextBox 3"/>
          <p:cNvSpPr txBox="1">
            <a:spLocks noChangeArrowheads="1"/>
          </p:cNvSpPr>
          <p:nvPr userDrawn="1"/>
        </p:nvSpPr>
        <p:spPr bwMode="auto">
          <a:xfrm>
            <a:off x="26612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85" tIns="143430" rIns="179285" bIns="143430"/>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505" fontAlgn="base">
              <a:lnSpc>
                <a:spcPts val="1176"/>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505" fontAlgn="base">
              <a:lnSpc>
                <a:spcPts val="1176"/>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505" fontAlgn="base">
              <a:lnSpc>
                <a:spcPts val="1176"/>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505" fontAlgn="base">
              <a:lnSpc>
                <a:spcPts val="1176"/>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30526196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4" name="TextBox 3"/>
          <p:cNvSpPr txBox="1">
            <a:spLocks noChangeArrowheads="1"/>
          </p:cNvSpPr>
          <p:nvPr userDrawn="1"/>
        </p:nvSpPr>
        <p:spPr bwMode="auto">
          <a:xfrm>
            <a:off x="26612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85" tIns="143430" rIns="179285" bIns="143430"/>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505" fontAlgn="base">
              <a:lnSpc>
                <a:spcPts val="1176"/>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505" fontAlgn="base">
              <a:lnSpc>
                <a:spcPts val="1176"/>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505" fontAlgn="base">
              <a:lnSpc>
                <a:spcPts val="1176"/>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505" fontAlgn="base">
              <a:lnSpc>
                <a:spcPts val="1176"/>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04591810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4_Section">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4" name="TextBox 3"/>
          <p:cNvSpPr txBox="1">
            <a:spLocks noChangeArrowheads="1"/>
          </p:cNvSpPr>
          <p:nvPr userDrawn="1"/>
        </p:nvSpPr>
        <p:spPr bwMode="auto">
          <a:xfrm>
            <a:off x="26612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85" tIns="143430" rIns="179285" bIns="143430"/>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505" fontAlgn="base">
              <a:lnSpc>
                <a:spcPts val="1176"/>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505" fontAlgn="base">
              <a:lnSpc>
                <a:spcPts val="1176"/>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505" fontAlgn="base">
              <a:lnSpc>
                <a:spcPts val="1176"/>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505" fontAlgn="base">
              <a:lnSpc>
                <a:spcPts val="1176"/>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07692177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
        <p:nvSpPr>
          <p:cNvPr id="4" name="TextBox 3"/>
          <p:cNvSpPr txBox="1">
            <a:spLocks noChangeArrowheads="1"/>
          </p:cNvSpPr>
          <p:nvPr userDrawn="1"/>
        </p:nvSpPr>
        <p:spPr bwMode="auto">
          <a:xfrm>
            <a:off x="26612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85" tIns="143430" rIns="179285" bIns="143430"/>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505" fontAlgn="base">
              <a:lnSpc>
                <a:spcPts val="1176"/>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505" fontAlgn="base">
              <a:lnSpc>
                <a:spcPts val="1176"/>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505" fontAlgn="base">
              <a:lnSpc>
                <a:spcPts val="1176"/>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505" fontAlgn="base">
              <a:lnSpc>
                <a:spcPts val="1176"/>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7657461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46958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831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831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a:noFill/>
          <a:ln>
            <a:noFill/>
          </a:ln>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449321" y="6220312"/>
            <a:ext cx="1522404" cy="326167"/>
          </a:xfrm>
          <a:prstGeom prst="rect">
            <a:avLst/>
          </a:prstGeom>
        </p:spPr>
      </p:pic>
      <p:sp>
        <p:nvSpPr>
          <p:cNvPr id="18" name="Rectangle 17"/>
          <p:cNvSpPr/>
          <p:nvPr userDrawn="1"/>
        </p:nvSpPr>
        <p:spPr bwMode="gray">
          <a:xfrm>
            <a:off x="269239" y="1995988"/>
            <a:ext cx="7171399" cy="2589656"/>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994284"/>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br>
              <a:rPr lang="en-US"/>
            </a:br>
            <a:endParaRPr lang="en-US"/>
          </a:p>
        </p:txBody>
      </p:sp>
      <p:sp>
        <p:nvSpPr>
          <p:cNvPr id="3" name="Text Placeholder 2"/>
          <p:cNvSpPr>
            <a:spLocks noGrp="1"/>
          </p:cNvSpPr>
          <p:nvPr>
            <p:ph type="body" sz="quarter" idx="14" hasCustomPrompt="1"/>
          </p:nvPr>
        </p:nvSpPr>
        <p:spPr bwMode="ltGray">
          <a:xfrm>
            <a:off x="269239" y="3290816"/>
            <a:ext cx="7172955" cy="1294829"/>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r>
              <a:rPr lang="en-US"/>
              <a:t>Microsoft IT Institute Best Practices Series</a:t>
            </a:r>
          </a:p>
        </p:txBody>
      </p:sp>
      <p:sp>
        <p:nvSpPr>
          <p:cNvPr id="8" name="Rectangle 7"/>
          <p:cNvSpPr/>
          <p:nvPr userDrawn="1"/>
        </p:nvSpPr>
        <p:spPr bwMode="auto">
          <a:xfrm>
            <a:off x="264519" y="4585644"/>
            <a:ext cx="5260985" cy="1205202"/>
          </a:xfrm>
          <a:prstGeom prst="rect">
            <a:avLst/>
          </a:prstGeom>
          <a:solidFill>
            <a:srgbClr val="6DC2E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0" name="TextBox 9"/>
          <p:cNvSpPr txBox="1"/>
          <p:nvPr userDrawn="1"/>
        </p:nvSpPr>
        <p:spPr>
          <a:xfrm>
            <a:off x="264519" y="4585644"/>
            <a:ext cx="5143421" cy="669927"/>
          </a:xfrm>
          <a:prstGeom prst="rect">
            <a:avLst/>
          </a:prstGeom>
          <a:noFill/>
        </p:spPr>
        <p:txBody>
          <a:bodyPr wrap="square" lIns="179285" tIns="143428" rIns="179285" bIns="143428" rtlCol="0">
            <a:spAutoFit/>
          </a:bodyPr>
          <a:lstStyle/>
          <a:p>
            <a:pPr>
              <a:lnSpc>
                <a:spcPct val="90000"/>
              </a:lnSpc>
              <a:spcAft>
                <a:spcPts val="588"/>
              </a:spcAft>
            </a:pPr>
            <a:r>
              <a:rPr lang="en-US" sz="2745" i="1">
                <a:solidFill>
                  <a:srgbClr val="505050">
                    <a:lumMod val="50000"/>
                  </a:srgbClr>
                </a:solidFill>
                <a:latin typeface="Segoe UI Light"/>
              </a:rPr>
              <a:t>Get ready to be what’s next.</a:t>
            </a:r>
          </a:p>
        </p:txBody>
      </p:sp>
    </p:spTree>
    <p:extLst>
      <p:ext uri="{BB962C8B-B14F-4D97-AF65-F5344CB8AC3E}">
        <p14:creationId xmlns:p14="http://schemas.microsoft.com/office/powerpoint/2010/main" val="138549036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rotWithShape="1">
          <a:blip r:embed="rId2" cstate="print">
            <a:extLst>
              <a:ext uri="{28A0092B-C50C-407E-A947-70E740481C1C}">
                <a14:useLocalDpi xmlns:a14="http://schemas.microsoft.com/office/drawing/2010/main"/>
              </a:ext>
            </a:extLst>
          </a:blip>
          <a:srcRect l="-3984"/>
          <a:stretch/>
        </p:blipFill>
        <p:spPr>
          <a:xfrm>
            <a:off x="-485563" y="0"/>
            <a:ext cx="12677563" cy="6858000"/>
          </a:xfrm>
          <a:prstGeom prst="rect">
            <a:avLst/>
          </a:prstGeom>
          <a:noFill/>
          <a:ln>
            <a:noFill/>
          </a:ln>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
        <p:nvSpPr>
          <p:cNvPr id="7" name="Rectangle 6"/>
          <p:cNvSpPr/>
          <p:nvPr userDrawn="1"/>
        </p:nvSpPr>
        <p:spPr bwMode="gray">
          <a:xfrm>
            <a:off x="252923" y="1159667"/>
            <a:ext cx="7171399" cy="2589656"/>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title" hasCustomPrompt="1"/>
          </p:nvPr>
        </p:nvSpPr>
        <p:spPr bwMode="ltGray">
          <a:xfrm>
            <a:off x="252986" y="115796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br>
              <a:rPr lang="en-US"/>
            </a:br>
            <a:endParaRPr lang="en-US"/>
          </a:p>
        </p:txBody>
      </p:sp>
      <p:sp>
        <p:nvSpPr>
          <p:cNvPr id="11" name="Text Placeholder 2"/>
          <p:cNvSpPr>
            <a:spLocks noGrp="1"/>
          </p:cNvSpPr>
          <p:nvPr>
            <p:ph type="body" sz="quarter" idx="14" hasCustomPrompt="1"/>
          </p:nvPr>
        </p:nvSpPr>
        <p:spPr bwMode="ltGray">
          <a:xfrm>
            <a:off x="252924" y="2454495"/>
            <a:ext cx="7172955" cy="1294829"/>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r>
              <a:rPr lang="en-US"/>
              <a:t>Microsoft IT Institute Best Practices Series</a:t>
            </a:r>
          </a:p>
        </p:txBody>
      </p:sp>
      <p:sp>
        <p:nvSpPr>
          <p:cNvPr id="12" name="Rectangle 11"/>
          <p:cNvSpPr/>
          <p:nvPr userDrawn="1"/>
        </p:nvSpPr>
        <p:spPr bwMode="auto">
          <a:xfrm>
            <a:off x="248204" y="3749322"/>
            <a:ext cx="5260985" cy="1205202"/>
          </a:xfrm>
          <a:prstGeom prst="rect">
            <a:avLst/>
          </a:prstGeom>
          <a:solidFill>
            <a:srgbClr val="6DC2E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2623577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69772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4939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385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Illustration pg38.pdf"/>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861" y="865702"/>
            <a:ext cx="4482124" cy="3374702"/>
          </a:xfrm>
          <a:prstGeom prst="rect">
            <a:avLst/>
          </a:prstGeom>
        </p:spPr>
      </p:pic>
      <p:sp>
        <p:nvSpPr>
          <p:cNvPr id="4" name="Title 1"/>
          <p:cNvSpPr txBox="1">
            <a:spLocks/>
          </p:cNvSpPr>
          <p:nvPr userDrawn="1"/>
        </p:nvSpPr>
        <p:spPr>
          <a:xfrm>
            <a:off x="1327501" y="1209015"/>
            <a:ext cx="6093721" cy="11823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8627">
                <a:solidFill>
                  <a:srgbClr val="0072C6"/>
                </a:solidFill>
              </a:rPr>
              <a:t>Welcome!</a:t>
            </a:r>
          </a:p>
        </p:txBody>
      </p:sp>
      <p:sp>
        <p:nvSpPr>
          <p:cNvPr id="5" name="TextBox 4"/>
          <p:cNvSpPr txBox="1"/>
          <p:nvPr userDrawn="1"/>
        </p:nvSpPr>
        <p:spPr>
          <a:xfrm>
            <a:off x="1601810" y="4651026"/>
            <a:ext cx="9493285" cy="1050156"/>
          </a:xfrm>
          <a:prstGeom prst="rect">
            <a:avLst/>
          </a:prstGeom>
          <a:noFill/>
        </p:spPr>
        <p:txBody>
          <a:bodyPr wrap="square" lIns="179285" tIns="143428" rIns="179285" bIns="143428" rtlCol="0">
            <a:spAutoFit/>
          </a:bodyPr>
          <a:lstStyle/>
          <a:p>
            <a:pPr>
              <a:lnSpc>
                <a:spcPct val="90000"/>
              </a:lnSpc>
              <a:spcAft>
                <a:spcPts val="588"/>
              </a:spcAft>
            </a:pPr>
            <a:r>
              <a:rPr lang="en-US" sz="2745">
                <a:solidFill>
                  <a:srgbClr val="0072C6"/>
                </a:solidFill>
              </a:rPr>
              <a:t>Tony Scott, Microsoft’s Chief Information Officer, welcomes you to the Microsoft IT Institute.</a:t>
            </a:r>
          </a:p>
        </p:txBody>
      </p:sp>
      <p:sp>
        <p:nvSpPr>
          <p:cNvPr id="6" name="Freeform 21"/>
          <p:cNvSpPr>
            <a:spLocks noChangeAspect="1" noEditPoints="1"/>
          </p:cNvSpPr>
          <p:nvPr userDrawn="1"/>
        </p:nvSpPr>
        <p:spPr bwMode="black">
          <a:xfrm>
            <a:off x="800431" y="4836574"/>
            <a:ext cx="717140" cy="679061"/>
          </a:xfrm>
          <a:custGeom>
            <a:avLst/>
            <a:gdLst>
              <a:gd name="T0" fmla="*/ 64 w 159"/>
              <a:gd name="T1" fmla="*/ 65 h 150"/>
              <a:gd name="T2" fmla="*/ 75 w 159"/>
              <a:gd name="T3" fmla="*/ 54 h 150"/>
              <a:gd name="T4" fmla="*/ 64 w 159"/>
              <a:gd name="T5" fmla="*/ 43 h 150"/>
              <a:gd name="T6" fmla="*/ 53 w 159"/>
              <a:gd name="T7" fmla="*/ 54 h 150"/>
              <a:gd name="T8" fmla="*/ 64 w 159"/>
              <a:gd name="T9" fmla="*/ 65 h 150"/>
              <a:gd name="T10" fmla="*/ 87 w 159"/>
              <a:gd name="T11" fmla="*/ 65 h 150"/>
              <a:gd name="T12" fmla="*/ 98 w 159"/>
              <a:gd name="T13" fmla="*/ 54 h 150"/>
              <a:gd name="T14" fmla="*/ 87 w 159"/>
              <a:gd name="T15" fmla="*/ 43 h 150"/>
              <a:gd name="T16" fmla="*/ 76 w 159"/>
              <a:gd name="T17" fmla="*/ 54 h 150"/>
              <a:gd name="T18" fmla="*/ 87 w 159"/>
              <a:gd name="T19" fmla="*/ 65 h 150"/>
              <a:gd name="T20" fmla="*/ 45 w 159"/>
              <a:gd name="T21" fmla="*/ 68 h 150"/>
              <a:gd name="T22" fmla="*/ 42 w 159"/>
              <a:gd name="T23" fmla="*/ 70 h 150"/>
              <a:gd name="T24" fmla="*/ 42 w 159"/>
              <a:gd name="T25" fmla="*/ 81 h 150"/>
              <a:gd name="T26" fmla="*/ 45 w 159"/>
              <a:gd name="T27" fmla="*/ 84 h 150"/>
              <a:gd name="T28" fmla="*/ 47 w 159"/>
              <a:gd name="T29" fmla="*/ 81 h 150"/>
              <a:gd name="T30" fmla="*/ 47 w 159"/>
              <a:gd name="T31" fmla="*/ 70 h 150"/>
              <a:gd name="T32" fmla="*/ 45 w 159"/>
              <a:gd name="T33" fmla="*/ 68 h 150"/>
              <a:gd name="T34" fmla="*/ 117 w 159"/>
              <a:gd name="T35" fmla="*/ 66 h 150"/>
              <a:gd name="T36" fmla="*/ 117 w 159"/>
              <a:gd name="T37" fmla="*/ 99 h 150"/>
              <a:gd name="T38" fmla="*/ 115 w 159"/>
              <a:gd name="T39" fmla="*/ 100 h 150"/>
              <a:gd name="T40" fmla="*/ 107 w 159"/>
              <a:gd name="T41" fmla="*/ 94 h 150"/>
              <a:gd name="T42" fmla="*/ 106 w 159"/>
              <a:gd name="T43" fmla="*/ 92 h 150"/>
              <a:gd name="T44" fmla="*/ 102 w 159"/>
              <a:gd name="T45" fmla="*/ 92 h 150"/>
              <a:gd name="T46" fmla="*/ 102 w 159"/>
              <a:gd name="T47" fmla="*/ 99 h 150"/>
              <a:gd name="T48" fmla="*/ 99 w 159"/>
              <a:gd name="T49" fmla="*/ 102 h 150"/>
              <a:gd name="T50" fmla="*/ 53 w 159"/>
              <a:gd name="T51" fmla="*/ 102 h 150"/>
              <a:gd name="T52" fmla="*/ 50 w 159"/>
              <a:gd name="T53" fmla="*/ 98 h 150"/>
              <a:gd name="T54" fmla="*/ 50 w 159"/>
              <a:gd name="T55" fmla="*/ 70 h 150"/>
              <a:gd name="T56" fmla="*/ 53 w 159"/>
              <a:gd name="T57" fmla="*/ 66 h 150"/>
              <a:gd name="T58" fmla="*/ 99 w 159"/>
              <a:gd name="T59" fmla="*/ 66 h 150"/>
              <a:gd name="T60" fmla="*/ 102 w 159"/>
              <a:gd name="T61" fmla="*/ 70 h 150"/>
              <a:gd name="T62" fmla="*/ 102 w 159"/>
              <a:gd name="T63" fmla="*/ 73 h 150"/>
              <a:gd name="T64" fmla="*/ 106 w 159"/>
              <a:gd name="T65" fmla="*/ 73 h 150"/>
              <a:gd name="T66" fmla="*/ 107 w 159"/>
              <a:gd name="T67" fmla="*/ 72 h 150"/>
              <a:gd name="T68" fmla="*/ 115 w 159"/>
              <a:gd name="T69" fmla="*/ 65 h 150"/>
              <a:gd name="T70" fmla="*/ 117 w 159"/>
              <a:gd name="T71" fmla="*/ 66 h 150"/>
              <a:gd name="T72" fmla="*/ 79 w 159"/>
              <a:gd name="T73" fmla="*/ 10 h 150"/>
              <a:gd name="T74" fmla="*/ 15 w 159"/>
              <a:gd name="T75" fmla="*/ 66 h 150"/>
              <a:gd name="T76" fmla="*/ 27 w 159"/>
              <a:gd name="T77" fmla="*/ 115 h 150"/>
              <a:gd name="T78" fmla="*/ 71 w 159"/>
              <a:gd name="T79" fmla="*/ 140 h 150"/>
              <a:gd name="T80" fmla="*/ 80 w 159"/>
              <a:gd name="T81" fmla="*/ 140 h 150"/>
              <a:gd name="T82" fmla="*/ 144 w 159"/>
              <a:gd name="T83" fmla="*/ 84 h 150"/>
              <a:gd name="T84" fmla="*/ 88 w 159"/>
              <a:gd name="T85" fmla="*/ 10 h 150"/>
              <a:gd name="T86" fmla="*/ 79 w 159"/>
              <a:gd name="T87" fmla="*/ 10 h 150"/>
              <a:gd name="T88" fmla="*/ 79 w 159"/>
              <a:gd name="T89" fmla="*/ 0 h 150"/>
              <a:gd name="T90" fmla="*/ 89 w 159"/>
              <a:gd name="T91" fmla="*/ 1 h 150"/>
              <a:gd name="T92" fmla="*/ 154 w 159"/>
              <a:gd name="T93" fmla="*/ 85 h 150"/>
              <a:gd name="T94" fmla="*/ 80 w 159"/>
              <a:gd name="T95" fmla="*/ 150 h 150"/>
              <a:gd name="T96" fmla="*/ 69 w 159"/>
              <a:gd name="T97" fmla="*/ 149 h 150"/>
              <a:gd name="T98" fmla="*/ 5 w 159"/>
              <a:gd name="T99" fmla="*/ 65 h 150"/>
              <a:gd name="T100" fmla="*/ 79 w 159"/>
              <a:gd name="T10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9" h="150">
                <a:moveTo>
                  <a:pt x="64" y="65"/>
                </a:moveTo>
                <a:cubicBezTo>
                  <a:pt x="70" y="65"/>
                  <a:pt x="75" y="60"/>
                  <a:pt x="75" y="54"/>
                </a:cubicBezTo>
                <a:cubicBezTo>
                  <a:pt x="75" y="48"/>
                  <a:pt x="70" y="43"/>
                  <a:pt x="64" y="43"/>
                </a:cubicBezTo>
                <a:cubicBezTo>
                  <a:pt x="58" y="43"/>
                  <a:pt x="53" y="48"/>
                  <a:pt x="53" y="54"/>
                </a:cubicBezTo>
                <a:cubicBezTo>
                  <a:pt x="53" y="60"/>
                  <a:pt x="58" y="65"/>
                  <a:pt x="64" y="65"/>
                </a:cubicBezTo>
                <a:moveTo>
                  <a:pt x="87" y="65"/>
                </a:moveTo>
                <a:cubicBezTo>
                  <a:pt x="93" y="65"/>
                  <a:pt x="98" y="60"/>
                  <a:pt x="98" y="54"/>
                </a:cubicBezTo>
                <a:cubicBezTo>
                  <a:pt x="98" y="48"/>
                  <a:pt x="93" y="43"/>
                  <a:pt x="87" y="43"/>
                </a:cubicBezTo>
                <a:cubicBezTo>
                  <a:pt x="81" y="43"/>
                  <a:pt x="76" y="48"/>
                  <a:pt x="76" y="54"/>
                </a:cubicBezTo>
                <a:cubicBezTo>
                  <a:pt x="76" y="60"/>
                  <a:pt x="81" y="65"/>
                  <a:pt x="87" y="65"/>
                </a:cubicBezTo>
                <a:moveTo>
                  <a:pt x="45" y="68"/>
                </a:moveTo>
                <a:cubicBezTo>
                  <a:pt x="43" y="68"/>
                  <a:pt x="42" y="69"/>
                  <a:pt x="42" y="70"/>
                </a:cubicBezTo>
                <a:cubicBezTo>
                  <a:pt x="42" y="81"/>
                  <a:pt x="42" y="81"/>
                  <a:pt x="42" y="81"/>
                </a:cubicBezTo>
                <a:cubicBezTo>
                  <a:pt x="42" y="82"/>
                  <a:pt x="43" y="84"/>
                  <a:pt x="45" y="84"/>
                </a:cubicBezTo>
                <a:cubicBezTo>
                  <a:pt x="46" y="84"/>
                  <a:pt x="47" y="82"/>
                  <a:pt x="47" y="81"/>
                </a:cubicBezTo>
                <a:cubicBezTo>
                  <a:pt x="47" y="70"/>
                  <a:pt x="47" y="70"/>
                  <a:pt x="47" y="70"/>
                </a:cubicBezTo>
                <a:cubicBezTo>
                  <a:pt x="47" y="69"/>
                  <a:pt x="46" y="68"/>
                  <a:pt x="45" y="68"/>
                </a:cubicBezTo>
                <a:moveTo>
                  <a:pt x="117" y="66"/>
                </a:moveTo>
                <a:cubicBezTo>
                  <a:pt x="117" y="99"/>
                  <a:pt x="117" y="99"/>
                  <a:pt x="117" y="99"/>
                </a:cubicBezTo>
                <a:cubicBezTo>
                  <a:pt x="117" y="101"/>
                  <a:pt x="116" y="101"/>
                  <a:pt x="115" y="100"/>
                </a:cubicBezTo>
                <a:cubicBezTo>
                  <a:pt x="107" y="94"/>
                  <a:pt x="107" y="94"/>
                  <a:pt x="107" y="94"/>
                </a:cubicBezTo>
                <a:cubicBezTo>
                  <a:pt x="106" y="93"/>
                  <a:pt x="106" y="93"/>
                  <a:pt x="106" y="92"/>
                </a:cubicBezTo>
                <a:cubicBezTo>
                  <a:pt x="102" y="92"/>
                  <a:pt x="102" y="92"/>
                  <a:pt x="102" y="92"/>
                </a:cubicBezTo>
                <a:cubicBezTo>
                  <a:pt x="102" y="99"/>
                  <a:pt x="102" y="99"/>
                  <a:pt x="102" y="99"/>
                </a:cubicBezTo>
                <a:cubicBezTo>
                  <a:pt x="102" y="101"/>
                  <a:pt x="101" y="102"/>
                  <a:pt x="99" y="102"/>
                </a:cubicBezTo>
                <a:cubicBezTo>
                  <a:pt x="53" y="102"/>
                  <a:pt x="53" y="102"/>
                  <a:pt x="53" y="102"/>
                </a:cubicBezTo>
                <a:cubicBezTo>
                  <a:pt x="51" y="102"/>
                  <a:pt x="50" y="100"/>
                  <a:pt x="50" y="98"/>
                </a:cubicBezTo>
                <a:cubicBezTo>
                  <a:pt x="50" y="70"/>
                  <a:pt x="50" y="70"/>
                  <a:pt x="50" y="70"/>
                </a:cubicBezTo>
                <a:cubicBezTo>
                  <a:pt x="50" y="68"/>
                  <a:pt x="51" y="66"/>
                  <a:pt x="53" y="66"/>
                </a:cubicBezTo>
                <a:cubicBezTo>
                  <a:pt x="99" y="66"/>
                  <a:pt x="99" y="66"/>
                  <a:pt x="99" y="66"/>
                </a:cubicBezTo>
                <a:cubicBezTo>
                  <a:pt x="101" y="66"/>
                  <a:pt x="102" y="68"/>
                  <a:pt x="102" y="70"/>
                </a:cubicBezTo>
                <a:cubicBezTo>
                  <a:pt x="102" y="73"/>
                  <a:pt x="102" y="73"/>
                  <a:pt x="102" y="73"/>
                </a:cubicBezTo>
                <a:cubicBezTo>
                  <a:pt x="106" y="73"/>
                  <a:pt x="106" y="73"/>
                  <a:pt x="106" y="73"/>
                </a:cubicBezTo>
                <a:cubicBezTo>
                  <a:pt x="106" y="73"/>
                  <a:pt x="107" y="72"/>
                  <a:pt x="107" y="72"/>
                </a:cubicBezTo>
                <a:cubicBezTo>
                  <a:pt x="115" y="65"/>
                  <a:pt x="115" y="65"/>
                  <a:pt x="115" y="65"/>
                </a:cubicBezTo>
                <a:cubicBezTo>
                  <a:pt x="116" y="64"/>
                  <a:pt x="117" y="65"/>
                  <a:pt x="117" y="66"/>
                </a:cubicBezTo>
                <a:moveTo>
                  <a:pt x="79" y="10"/>
                </a:moveTo>
                <a:cubicBezTo>
                  <a:pt x="47" y="10"/>
                  <a:pt x="19" y="34"/>
                  <a:pt x="15" y="66"/>
                </a:cubicBezTo>
                <a:cubicBezTo>
                  <a:pt x="12" y="84"/>
                  <a:pt x="17" y="101"/>
                  <a:pt x="27" y="115"/>
                </a:cubicBezTo>
                <a:cubicBezTo>
                  <a:pt x="38" y="129"/>
                  <a:pt x="53" y="138"/>
                  <a:pt x="71" y="140"/>
                </a:cubicBezTo>
                <a:cubicBezTo>
                  <a:pt x="74" y="140"/>
                  <a:pt x="77" y="140"/>
                  <a:pt x="80" y="140"/>
                </a:cubicBezTo>
                <a:cubicBezTo>
                  <a:pt x="112" y="140"/>
                  <a:pt x="140" y="116"/>
                  <a:pt x="144" y="84"/>
                </a:cubicBezTo>
                <a:cubicBezTo>
                  <a:pt x="149" y="48"/>
                  <a:pt x="124" y="15"/>
                  <a:pt x="88" y="10"/>
                </a:cubicBezTo>
                <a:cubicBezTo>
                  <a:pt x="85" y="10"/>
                  <a:pt x="82" y="10"/>
                  <a:pt x="79" y="10"/>
                </a:cubicBezTo>
                <a:moveTo>
                  <a:pt x="79" y="0"/>
                </a:moveTo>
                <a:cubicBezTo>
                  <a:pt x="83" y="0"/>
                  <a:pt x="86" y="0"/>
                  <a:pt x="89" y="1"/>
                </a:cubicBezTo>
                <a:cubicBezTo>
                  <a:pt x="130" y="6"/>
                  <a:pt x="159" y="44"/>
                  <a:pt x="154" y="85"/>
                </a:cubicBezTo>
                <a:cubicBezTo>
                  <a:pt x="149" y="123"/>
                  <a:pt x="116" y="150"/>
                  <a:pt x="80" y="150"/>
                </a:cubicBezTo>
                <a:cubicBezTo>
                  <a:pt x="76" y="150"/>
                  <a:pt x="73" y="150"/>
                  <a:pt x="69" y="149"/>
                </a:cubicBezTo>
                <a:cubicBezTo>
                  <a:pt x="28" y="144"/>
                  <a:pt x="0" y="106"/>
                  <a:pt x="5" y="65"/>
                </a:cubicBezTo>
                <a:cubicBezTo>
                  <a:pt x="10" y="28"/>
                  <a:pt x="42" y="0"/>
                  <a:pt x="79" y="0"/>
                </a:cubicBezTo>
              </a:path>
            </a:pathLst>
          </a:custGeom>
          <a:solidFill>
            <a:srgbClr val="333333"/>
          </a:solidFill>
          <a:ln>
            <a:noFill/>
          </a:ln>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Tree>
    <p:extLst>
      <p:ext uri="{BB962C8B-B14F-4D97-AF65-F5344CB8AC3E}">
        <p14:creationId xmlns:p14="http://schemas.microsoft.com/office/powerpoint/2010/main" val="1188661476"/>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43534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0751843" cy="6873166"/>
          </a:xfrm>
          <a:prstGeom prst="rect">
            <a:avLst/>
          </a:prstGeom>
        </p:spPr>
      </p:pic>
      <p:sp>
        <p:nvSpPr>
          <p:cNvPr id="4" name="Rectangle 3"/>
          <p:cNvSpPr/>
          <p:nvPr userDrawn="1"/>
        </p:nvSpPr>
        <p:spPr bwMode="auto">
          <a:xfrm>
            <a:off x="7641654" y="1"/>
            <a:ext cx="4550346" cy="6873166"/>
          </a:xfrm>
          <a:prstGeom prst="rect">
            <a:avLst/>
          </a:prstGeom>
          <a:solidFill>
            <a:srgbClr val="6DC2E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 name="TextBox 4"/>
          <p:cNvSpPr txBox="1"/>
          <p:nvPr userDrawn="1"/>
        </p:nvSpPr>
        <p:spPr>
          <a:xfrm>
            <a:off x="7641654" y="916596"/>
            <a:ext cx="4550346" cy="3241000"/>
          </a:xfrm>
          <a:prstGeom prst="rect">
            <a:avLst/>
          </a:prstGeom>
          <a:noFill/>
        </p:spPr>
        <p:txBody>
          <a:bodyPr wrap="square" lIns="179285" tIns="143428" rIns="179285" bIns="143428" rtlCol="0">
            <a:spAutoFit/>
          </a:bodyPr>
          <a:lstStyle/>
          <a:p>
            <a:pPr marL="280018" indent="-280018">
              <a:spcAft>
                <a:spcPts val="588"/>
              </a:spcAft>
              <a:buFont typeface="Arial" pitchFamily="34" charset="0"/>
              <a:buChar char="•"/>
            </a:pPr>
            <a:r>
              <a:rPr lang="en-US" sz="2353">
                <a:solidFill>
                  <a:srgbClr val="505050">
                    <a:lumMod val="50000"/>
                  </a:srgbClr>
                </a:solidFill>
              </a:rPr>
              <a:t>Topic/Activity 1</a:t>
            </a:r>
          </a:p>
          <a:p>
            <a:pPr marL="280018" indent="-280018">
              <a:spcAft>
                <a:spcPts val="588"/>
              </a:spcAft>
              <a:buFont typeface="Arial" pitchFamily="34" charset="0"/>
              <a:buChar char="•"/>
            </a:pPr>
            <a:r>
              <a:rPr lang="en-US" sz="2353">
                <a:solidFill>
                  <a:srgbClr val="505050">
                    <a:lumMod val="50000"/>
                  </a:srgbClr>
                </a:solidFill>
              </a:rPr>
              <a:t>Topic/Activity 2</a:t>
            </a:r>
          </a:p>
          <a:p>
            <a:pPr marL="280018" indent="-280018">
              <a:spcAft>
                <a:spcPts val="588"/>
              </a:spcAft>
              <a:buFont typeface="Arial" pitchFamily="34" charset="0"/>
              <a:buChar char="•"/>
            </a:pPr>
            <a:r>
              <a:rPr lang="en-US" sz="2353">
                <a:solidFill>
                  <a:srgbClr val="505050">
                    <a:lumMod val="50000"/>
                  </a:srgbClr>
                </a:solidFill>
              </a:rPr>
              <a:t>Topic/Activity 3</a:t>
            </a:r>
          </a:p>
          <a:p>
            <a:pPr marL="280018" indent="-280018">
              <a:spcAft>
                <a:spcPts val="588"/>
              </a:spcAft>
              <a:buFont typeface="Arial" pitchFamily="34" charset="0"/>
              <a:buChar char="•"/>
            </a:pPr>
            <a:r>
              <a:rPr lang="en-US" sz="2353">
                <a:solidFill>
                  <a:srgbClr val="505050">
                    <a:lumMod val="50000"/>
                  </a:srgbClr>
                </a:solidFill>
              </a:rPr>
              <a:t>Topic/Activity 4</a:t>
            </a:r>
          </a:p>
          <a:p>
            <a:pPr marL="280018" indent="-280018">
              <a:spcAft>
                <a:spcPts val="588"/>
              </a:spcAft>
              <a:buFont typeface="Arial" pitchFamily="34" charset="0"/>
              <a:buChar char="•"/>
            </a:pPr>
            <a:r>
              <a:rPr lang="en-US" sz="2353">
                <a:solidFill>
                  <a:srgbClr val="505050">
                    <a:lumMod val="50000"/>
                  </a:srgbClr>
                </a:solidFill>
              </a:rPr>
              <a:t>Topic/Activity 5</a:t>
            </a:r>
          </a:p>
          <a:p>
            <a:pPr marL="280018" indent="-280018">
              <a:spcAft>
                <a:spcPts val="588"/>
              </a:spcAft>
              <a:buFont typeface="Arial" pitchFamily="34" charset="0"/>
              <a:buChar char="•"/>
            </a:pPr>
            <a:r>
              <a:rPr lang="en-US" sz="2353">
                <a:solidFill>
                  <a:srgbClr val="505050">
                    <a:lumMod val="50000"/>
                  </a:srgbClr>
                </a:solidFill>
              </a:rPr>
              <a:t>Topic/Activity 6</a:t>
            </a:r>
          </a:p>
          <a:p>
            <a:pPr>
              <a:lnSpc>
                <a:spcPct val="90000"/>
              </a:lnSpc>
              <a:spcAft>
                <a:spcPts val="588"/>
              </a:spcAft>
            </a:pPr>
            <a:endParaRPr lang="en-US" sz="2353" err="1">
              <a:solidFill>
                <a:srgbClr val="505050">
                  <a:lumMod val="50000"/>
                </a:srgbClr>
              </a:solidFill>
            </a:endParaRPr>
          </a:p>
        </p:txBody>
      </p:sp>
      <p:sp>
        <p:nvSpPr>
          <p:cNvPr id="6" name="TextBox 5"/>
          <p:cNvSpPr txBox="1"/>
          <p:nvPr userDrawn="1"/>
        </p:nvSpPr>
        <p:spPr>
          <a:xfrm>
            <a:off x="7641654" y="1"/>
            <a:ext cx="4550346" cy="887201"/>
          </a:xfrm>
          <a:prstGeom prst="rect">
            <a:avLst/>
          </a:prstGeom>
          <a:noFill/>
        </p:spPr>
        <p:txBody>
          <a:bodyPr wrap="square" lIns="179285" tIns="143428" rIns="179285" bIns="143428" rtlCol="0">
            <a:spAutoFit/>
          </a:bodyPr>
          <a:lstStyle/>
          <a:p>
            <a:pPr>
              <a:lnSpc>
                <a:spcPct val="90000"/>
              </a:lnSpc>
              <a:spcAft>
                <a:spcPts val="588"/>
              </a:spcAft>
            </a:pPr>
            <a:r>
              <a:rPr lang="en-US" sz="4313">
                <a:solidFill>
                  <a:srgbClr val="505050">
                    <a:lumMod val="50000"/>
                  </a:srgbClr>
                </a:solidFill>
                <a:latin typeface="Segoe UI Light"/>
              </a:rPr>
              <a:t>Session Overview</a:t>
            </a:r>
          </a:p>
        </p:txBody>
      </p:sp>
    </p:spTree>
    <p:extLst>
      <p:ext uri="{BB962C8B-B14F-4D97-AF65-F5344CB8AC3E}">
        <p14:creationId xmlns:p14="http://schemas.microsoft.com/office/powerpoint/2010/main" val="316551011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bwMode="auto">
          <a:xfrm>
            <a:off x="-1" y="0"/>
            <a:ext cx="12192002" cy="197170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 name="Title 1"/>
          <p:cNvSpPr txBox="1">
            <a:spLocks/>
          </p:cNvSpPr>
          <p:nvPr userDrawn="1"/>
        </p:nvSpPr>
        <p:spPr>
          <a:xfrm>
            <a:off x="519249" y="228602"/>
            <a:ext cx="11151917" cy="75713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7058">
                <a:solidFill>
                  <a:srgbClr val="FFFFFF"/>
                </a:solidFill>
              </a:rPr>
              <a:t>About this session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569104"/>
            <a:ext cx="12192000" cy="5288897"/>
          </a:xfrm>
          <a:prstGeom prst="rect">
            <a:avLst/>
          </a:prstGeom>
        </p:spPr>
      </p:pic>
      <p:sp>
        <p:nvSpPr>
          <p:cNvPr id="6" name="Content Placeholder 2"/>
          <p:cNvSpPr>
            <a:spLocks noGrp="1"/>
          </p:cNvSpPr>
          <p:nvPr userDrawn="1"/>
        </p:nvSpPr>
        <p:spPr>
          <a:xfrm>
            <a:off x="372294" y="1971705"/>
            <a:ext cx="5417757" cy="3925513"/>
          </a:xfrm>
          <a:prstGeom prst="rect">
            <a:avLst/>
          </a:prstGeom>
        </p:spPr>
        <p:txBody>
          <a:bodyPr vert="horz" wrap="square" lIns="0" tIns="0" rIns="0" bIns="0" rtlCol="0">
            <a:spAutoFit/>
          </a:bodyPr>
          <a:lstStyle>
            <a:lvl1pPr marL="0" indent="0" algn="l" defTabSz="913944" rtl="0" eaLnBrk="1" latinLnBrk="0" hangingPunct="1">
              <a:lnSpc>
                <a:spcPct val="90000"/>
              </a:lnSpc>
              <a:spcBef>
                <a:spcPts val="1200"/>
              </a:spcBef>
              <a:spcAft>
                <a:spcPts val="300"/>
              </a:spcAft>
              <a:buSzPct val="90000"/>
              <a:buFont typeface="Arial" pitchFamily="34" charset="0"/>
              <a:buNone/>
              <a:defRPr sz="4000" kern="1200" spc="-100" baseline="0">
                <a:solidFill>
                  <a:schemeClr val="accent2"/>
                </a:solidFill>
                <a:latin typeface="Segoe UI Light" pitchFamily="34" charset="0"/>
                <a:ea typeface="+mn-ea"/>
                <a:cs typeface="+mn-cs"/>
              </a:defRPr>
            </a:lvl1pPr>
            <a:lvl2pPr marL="0" indent="0" algn="l" defTabSz="913944" rtl="0" eaLnBrk="1" latinLnBrk="0" hangingPunct="1">
              <a:lnSpc>
                <a:spcPct val="90000"/>
              </a:lnSpc>
              <a:spcBef>
                <a:spcPts val="0"/>
              </a:spcBef>
              <a:spcAft>
                <a:spcPts val="400"/>
              </a:spcAft>
              <a:buSzPct val="90000"/>
              <a:buFont typeface="Arial" pitchFamily="34" charset="0"/>
              <a:buNone/>
              <a:tabLst>
                <a:tab pos="629951"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3944"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3944" rtl="0" eaLnBrk="1" latinLnBrk="0" hangingPunct="1">
              <a:lnSpc>
                <a:spcPct val="90000"/>
              </a:lnSpc>
              <a:spcBef>
                <a:spcPts val="0"/>
              </a:spcBef>
              <a:spcAft>
                <a:spcPts val="400"/>
              </a:spcAft>
              <a:buSzPct val="90000"/>
              <a:buFont typeface="Arial" pitchFamily="34" charset="0"/>
              <a:buNone/>
              <a:tabLst>
                <a:tab pos="913977" algn="l"/>
              </a:tabLst>
              <a:defRPr sz="1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3944" rtl="0" eaLnBrk="1" latinLnBrk="0" hangingPunct="1">
              <a:lnSpc>
                <a:spcPct val="90000"/>
              </a:lnSpc>
              <a:spcBef>
                <a:spcPts val="0"/>
              </a:spcBef>
              <a:spcAft>
                <a:spcPts val="400"/>
              </a:spcAft>
              <a:buSzPct val="90000"/>
              <a:buFont typeface="Arial" pitchFamily="34" charset="0"/>
              <a:buNone/>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340"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15"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82"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255"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a:solidFill>
                  <a:srgbClr val="68217A"/>
                </a:solidFill>
                <a:latin typeface="Segoe UI"/>
              </a:rPr>
              <a:t>Backstage pass</a:t>
            </a:r>
          </a:p>
          <a:p>
            <a:pPr lvl="1"/>
            <a:r>
              <a:rPr lang="en-US" sz="1961">
                <a:solidFill>
                  <a:srgbClr val="D2D2D2">
                    <a:lumMod val="10000"/>
                  </a:srgbClr>
                </a:solidFill>
              </a:rPr>
              <a:t>Unique behind-the-scenes access </a:t>
            </a:r>
          </a:p>
          <a:p>
            <a:pPr lvl="1"/>
            <a:r>
              <a:rPr lang="en-US" sz="1961">
                <a:solidFill>
                  <a:srgbClr val="D2D2D2">
                    <a:lumMod val="10000"/>
                  </a:srgbClr>
                </a:solidFill>
              </a:rPr>
              <a:t>to the Microsoft IT perspective</a:t>
            </a:r>
          </a:p>
          <a:p>
            <a:r>
              <a:rPr lang="en-US" sz="3921">
                <a:solidFill>
                  <a:srgbClr val="68217A"/>
                </a:solidFill>
                <a:latin typeface="Segoe UI"/>
              </a:rPr>
              <a:t>IT-to-IT connection</a:t>
            </a:r>
          </a:p>
          <a:p>
            <a:pPr lvl="1"/>
            <a:r>
              <a:rPr lang="en-US" sz="1961">
                <a:solidFill>
                  <a:srgbClr val="D2D2D2">
                    <a:lumMod val="10000"/>
                  </a:srgbClr>
                </a:solidFill>
              </a:rPr>
              <a:t>Hear from Microsoft IT pros about </a:t>
            </a:r>
          </a:p>
          <a:p>
            <a:pPr lvl="1"/>
            <a:r>
              <a:rPr lang="en-US" sz="1961">
                <a:solidFill>
                  <a:srgbClr val="D2D2D2">
                    <a:lumMod val="10000"/>
                  </a:srgbClr>
                </a:solidFill>
              </a:rPr>
              <a:t>implementing &lt;technology&gt; in the enterprise</a:t>
            </a:r>
          </a:p>
          <a:p>
            <a:r>
              <a:rPr lang="en-US" sz="3921">
                <a:solidFill>
                  <a:srgbClr val="68217A"/>
                </a:solidFill>
                <a:latin typeface="Segoe UI"/>
              </a:rPr>
              <a:t>Shared experience</a:t>
            </a:r>
          </a:p>
          <a:p>
            <a:pPr lvl="1"/>
            <a:r>
              <a:rPr lang="en-US" sz="1961">
                <a:solidFill>
                  <a:srgbClr val="D2D2D2">
                    <a:lumMod val="10000"/>
                  </a:srgbClr>
                </a:solidFill>
              </a:rPr>
              <a:t>Best practices born from </a:t>
            </a:r>
          </a:p>
          <a:p>
            <a:pPr lvl="1"/>
            <a:r>
              <a:rPr lang="en-US" sz="1961">
                <a:solidFill>
                  <a:srgbClr val="D2D2D2">
                    <a:lumMod val="10000"/>
                  </a:srgbClr>
                </a:solidFill>
              </a:rPr>
              <a:t>lived-through experience</a:t>
            </a:r>
          </a:p>
        </p:txBody>
      </p:sp>
    </p:spTree>
    <p:extLst>
      <p:ext uri="{BB962C8B-B14F-4D97-AF65-F5344CB8AC3E}">
        <p14:creationId xmlns:p14="http://schemas.microsoft.com/office/powerpoint/2010/main" val="1424426823"/>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p:cNvSpPr/>
          <p:nvPr userDrawn="1"/>
        </p:nvSpPr>
        <p:spPr>
          <a:xfrm>
            <a:off x="543524" y="5211034"/>
            <a:ext cx="4734888" cy="842224"/>
          </a:xfrm>
          <a:prstGeom prst="rect">
            <a:avLst/>
          </a:prstGeom>
          <a:solidFill>
            <a:schemeClr val="accent1"/>
          </a:solidFill>
          <a:ln w="25400" cap="flat" cmpd="sng" algn="ctr">
            <a:noFill/>
            <a:prstDash val="solid"/>
          </a:ln>
          <a:effectLst/>
        </p:spPr>
        <p:txBody>
          <a:bodyPr lIns="91444" tIns="45722" rIns="91444" bIns="45722" rtlCol="0" anchor="ctr"/>
          <a:lstStyle/>
          <a:p>
            <a:r>
              <a:rPr lang="en-US" sz="4019">
                <a:solidFill>
                  <a:srgbClr val="FFFFFF"/>
                </a:solidFill>
              </a:rPr>
              <a:t>Benefit</a:t>
            </a:r>
          </a:p>
        </p:txBody>
      </p:sp>
      <p:sp>
        <p:nvSpPr>
          <p:cNvPr id="4" name="Rectangle 3"/>
          <p:cNvSpPr/>
          <p:nvPr userDrawn="1"/>
        </p:nvSpPr>
        <p:spPr>
          <a:xfrm>
            <a:off x="559294" y="1355109"/>
            <a:ext cx="4734888" cy="842224"/>
          </a:xfrm>
          <a:prstGeom prst="rect">
            <a:avLst/>
          </a:prstGeom>
          <a:solidFill>
            <a:schemeClr val="accent1"/>
          </a:solidFill>
          <a:ln w="25400" cap="flat" cmpd="sng" algn="ctr">
            <a:noFill/>
            <a:prstDash val="solid"/>
          </a:ln>
          <a:effectLst/>
        </p:spPr>
        <p:txBody>
          <a:bodyPr lIns="91444" tIns="45722" rIns="91444" bIns="45722" rtlCol="0" anchor="ctr"/>
          <a:lstStyle/>
          <a:p>
            <a:r>
              <a:rPr lang="en-US" sz="4019">
                <a:solidFill>
                  <a:srgbClr val="FFFFFF"/>
                </a:solidFill>
              </a:rPr>
              <a:t>Opportunity</a:t>
            </a:r>
          </a:p>
        </p:txBody>
      </p:sp>
      <p:sp>
        <p:nvSpPr>
          <p:cNvPr id="5" name="Rectangle 4"/>
          <p:cNvSpPr/>
          <p:nvPr userDrawn="1"/>
        </p:nvSpPr>
        <p:spPr>
          <a:xfrm>
            <a:off x="548786" y="2306329"/>
            <a:ext cx="4734888" cy="842224"/>
          </a:xfrm>
          <a:prstGeom prst="rect">
            <a:avLst/>
          </a:prstGeom>
          <a:solidFill>
            <a:srgbClr val="6DC2E9"/>
          </a:solidFill>
          <a:ln w="25400" cap="flat" cmpd="sng" algn="ctr">
            <a:noFill/>
            <a:prstDash val="solid"/>
          </a:ln>
          <a:effectLst/>
        </p:spPr>
        <p:txBody>
          <a:bodyPr lIns="91444" tIns="45722" rIns="91444" bIns="45722" rtlCol="0" anchor="ctr"/>
          <a:lstStyle/>
          <a:p>
            <a:r>
              <a:rPr lang="en-US" sz="4019">
                <a:solidFill>
                  <a:srgbClr val="FFFFFF"/>
                </a:solidFill>
              </a:rPr>
              <a:t>What</a:t>
            </a:r>
          </a:p>
        </p:txBody>
      </p:sp>
      <p:sp>
        <p:nvSpPr>
          <p:cNvPr id="6" name="Rectangle 5"/>
          <p:cNvSpPr/>
          <p:nvPr userDrawn="1"/>
        </p:nvSpPr>
        <p:spPr>
          <a:xfrm>
            <a:off x="539776" y="3280449"/>
            <a:ext cx="4734888" cy="842224"/>
          </a:xfrm>
          <a:prstGeom prst="rect">
            <a:avLst/>
          </a:prstGeom>
          <a:solidFill>
            <a:schemeClr val="accent3"/>
          </a:solidFill>
          <a:ln w="25400" cap="flat" cmpd="sng" algn="ctr">
            <a:noFill/>
            <a:prstDash val="solid"/>
          </a:ln>
          <a:effectLst/>
        </p:spPr>
        <p:txBody>
          <a:bodyPr lIns="91444" tIns="45722" rIns="91444" bIns="45722" rtlCol="0" anchor="ctr"/>
          <a:lstStyle/>
          <a:p>
            <a:r>
              <a:rPr lang="en-US" sz="4019">
                <a:solidFill>
                  <a:srgbClr val="FFFFFF"/>
                </a:solidFill>
              </a:rPr>
              <a:t>Why</a:t>
            </a:r>
          </a:p>
        </p:txBody>
      </p:sp>
      <p:sp>
        <p:nvSpPr>
          <p:cNvPr id="7" name="Rectangle 6"/>
          <p:cNvSpPr/>
          <p:nvPr userDrawn="1"/>
        </p:nvSpPr>
        <p:spPr>
          <a:xfrm>
            <a:off x="548786" y="4254568"/>
            <a:ext cx="4734888" cy="842224"/>
          </a:xfrm>
          <a:prstGeom prst="rect">
            <a:avLst/>
          </a:prstGeom>
          <a:solidFill>
            <a:srgbClr val="00BCF2"/>
          </a:solidFill>
          <a:ln w="25400" cap="flat" cmpd="sng" algn="ctr">
            <a:noFill/>
            <a:prstDash val="solid"/>
          </a:ln>
          <a:effectLst/>
        </p:spPr>
        <p:txBody>
          <a:bodyPr lIns="91444" tIns="45722" rIns="91444" bIns="45722" rtlCol="0" anchor="ctr"/>
          <a:lstStyle/>
          <a:p>
            <a:r>
              <a:rPr lang="en-US" sz="4019">
                <a:solidFill>
                  <a:srgbClr val="FFFFFF"/>
                </a:solidFill>
              </a:rPr>
              <a:t>How</a:t>
            </a:r>
          </a:p>
        </p:txBody>
      </p:sp>
      <p:sp>
        <p:nvSpPr>
          <p:cNvPr id="8" name="Rectangle 7"/>
          <p:cNvSpPr/>
          <p:nvPr userDrawn="1"/>
        </p:nvSpPr>
        <p:spPr>
          <a:xfrm>
            <a:off x="3545612" y="1213945"/>
            <a:ext cx="7981984" cy="4982574"/>
          </a:xfrm>
          <a:prstGeom prst="rect">
            <a:avLst/>
          </a:prstGeom>
          <a:solidFill>
            <a:schemeClr val="bg1"/>
          </a:solidFill>
          <a:ln w="12700" cap="rnd">
            <a:solidFill>
              <a:schemeClr val="accent1"/>
            </a:solidFill>
          </a:ln>
          <a:effectLst/>
        </p:spPr>
        <p:style>
          <a:lnRef idx="2">
            <a:schemeClr val="accent4">
              <a:shade val="50000"/>
            </a:schemeClr>
          </a:lnRef>
          <a:fillRef idx="1">
            <a:schemeClr val="accent4"/>
          </a:fillRef>
          <a:effectRef idx="0">
            <a:schemeClr val="accent4"/>
          </a:effectRef>
          <a:fontRef idx="minor">
            <a:schemeClr val="lt1"/>
          </a:fontRef>
        </p:style>
        <p:txBody>
          <a:bodyPr lIns="457222" tIns="45722" rIns="274333" bIns="45722" rtlCol="0" anchor="ctr"/>
          <a:lstStyle/>
          <a:p>
            <a:pPr algn="ctr">
              <a:lnSpc>
                <a:spcPct val="90000"/>
              </a:lnSpc>
              <a:spcAft>
                <a:spcPts val="1000"/>
              </a:spcAft>
              <a:buClr>
                <a:srgbClr val="000000"/>
              </a:buClr>
              <a:buSzPct val="90000"/>
            </a:pPr>
            <a:endParaRPr lang="en-US" sz="1568">
              <a:solidFill>
                <a:srgbClr val="3F3F3F"/>
              </a:solidFill>
              <a:latin typeface="Segoe UI Semibold" pitchFamily="34" charset="0"/>
            </a:endParaRPr>
          </a:p>
        </p:txBody>
      </p:sp>
      <p:sp>
        <p:nvSpPr>
          <p:cNvPr id="9" name="Content Placeholder 2"/>
          <p:cNvSpPr txBox="1">
            <a:spLocks/>
          </p:cNvSpPr>
          <p:nvPr userDrawn="1"/>
        </p:nvSpPr>
        <p:spPr>
          <a:xfrm>
            <a:off x="3815936" y="2617790"/>
            <a:ext cx="6028521" cy="244426"/>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765">
                <a:solidFill>
                  <a:srgbClr val="3F3F3F"/>
                </a:solidFill>
              </a:rPr>
              <a:t>Describes the best practice.</a:t>
            </a:r>
          </a:p>
        </p:txBody>
      </p:sp>
      <p:sp>
        <p:nvSpPr>
          <p:cNvPr id="10" name="Content Placeholder 2"/>
          <p:cNvSpPr txBox="1">
            <a:spLocks/>
          </p:cNvSpPr>
          <p:nvPr userDrawn="1"/>
        </p:nvSpPr>
        <p:spPr>
          <a:xfrm>
            <a:off x="3794152" y="3560334"/>
            <a:ext cx="7650919" cy="244426"/>
          </a:xfrm>
          <a:prstGeom prst="rect">
            <a:avLst/>
          </a:prstGeom>
        </p:spPr>
        <p:txBody>
          <a:bodyPr vert="horz" wrap="square" lIns="0" tIns="0" rIns="0" bIns="0" rtlCol="0" anchor="ctr">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765">
                <a:solidFill>
                  <a:srgbClr val="3F3F3F"/>
                </a:solidFill>
              </a:rPr>
              <a:t>Describes why it is a best practice.</a:t>
            </a:r>
          </a:p>
        </p:txBody>
      </p:sp>
      <p:sp>
        <p:nvSpPr>
          <p:cNvPr id="11" name="Content Placeholder 2"/>
          <p:cNvSpPr txBox="1">
            <a:spLocks/>
          </p:cNvSpPr>
          <p:nvPr userDrawn="1"/>
        </p:nvSpPr>
        <p:spPr>
          <a:xfrm>
            <a:off x="3794157" y="4537980"/>
            <a:ext cx="7650918" cy="244426"/>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765">
                <a:solidFill>
                  <a:srgbClr val="3F3F3F"/>
                </a:solidFill>
              </a:rPr>
              <a:t>Describes how to implement the best practice.</a:t>
            </a:r>
          </a:p>
        </p:txBody>
      </p:sp>
      <p:cxnSp>
        <p:nvCxnSpPr>
          <p:cNvPr id="12" name="Straight Connector 11"/>
          <p:cNvCxnSpPr/>
          <p:nvPr userDrawn="1"/>
        </p:nvCxnSpPr>
        <p:spPr>
          <a:xfrm>
            <a:off x="3797596" y="3239168"/>
            <a:ext cx="7478014" cy="1588"/>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797596" y="4193522"/>
            <a:ext cx="7478014" cy="1588"/>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p:nvPr>
        </p:nvSpPr>
        <p:spPr>
          <a:xfrm>
            <a:off x="519249" y="228601"/>
            <a:ext cx="11151917" cy="761747"/>
          </a:xfrm>
        </p:spPr>
        <p:txBody>
          <a:bodyPr/>
          <a:lstStyle/>
          <a:p>
            <a:r>
              <a:rPr lang="en-US">
                <a:gradFill>
                  <a:gsLst>
                    <a:gs pos="1250">
                      <a:schemeClr val="tx1"/>
                    </a:gs>
                    <a:gs pos="100000">
                      <a:schemeClr val="tx1"/>
                    </a:gs>
                  </a:gsLst>
                  <a:lin ang="5400000" scaled="0"/>
                </a:gradFill>
              </a:rPr>
              <a:t>Click to edit Master title style</a:t>
            </a:r>
          </a:p>
        </p:txBody>
      </p:sp>
      <p:cxnSp>
        <p:nvCxnSpPr>
          <p:cNvPr id="16" name="Straight Connector 15"/>
          <p:cNvCxnSpPr/>
          <p:nvPr userDrawn="1"/>
        </p:nvCxnSpPr>
        <p:spPr>
          <a:xfrm>
            <a:off x="3808106" y="2278700"/>
            <a:ext cx="7478014" cy="1588"/>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808106" y="5196280"/>
            <a:ext cx="7478014" cy="1588"/>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sp>
        <p:nvSpPr>
          <p:cNvPr id="18" name="Content Placeholder 2"/>
          <p:cNvSpPr txBox="1">
            <a:spLocks/>
          </p:cNvSpPr>
          <p:nvPr userDrawn="1"/>
        </p:nvSpPr>
        <p:spPr>
          <a:xfrm>
            <a:off x="3747821" y="5489855"/>
            <a:ext cx="6974853" cy="244426"/>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912" indent="0">
              <a:buFont typeface="Arial" pitchFamily="34" charset="0"/>
              <a:buNone/>
            </a:pPr>
            <a:r>
              <a:rPr lang="en-US" sz="1765">
                <a:solidFill>
                  <a:srgbClr val="3F3F3F"/>
                </a:solidFill>
              </a:rPr>
              <a:t>Describes</a:t>
            </a:r>
            <a:r>
              <a:rPr lang="en-US" sz="1765">
                <a:solidFill>
                  <a:srgbClr val="0072C6"/>
                </a:solidFill>
              </a:rPr>
              <a:t> </a:t>
            </a:r>
            <a:r>
              <a:rPr lang="en-US" sz="1765">
                <a:solidFill>
                  <a:srgbClr val="3F3F3F"/>
                </a:solidFill>
              </a:rPr>
              <a:t>the benefit to the organization, group or customer.</a:t>
            </a:r>
          </a:p>
        </p:txBody>
      </p:sp>
      <p:sp>
        <p:nvSpPr>
          <p:cNvPr id="19" name="Content Placeholder 2"/>
          <p:cNvSpPr txBox="1">
            <a:spLocks/>
          </p:cNvSpPr>
          <p:nvPr userDrawn="1"/>
        </p:nvSpPr>
        <p:spPr>
          <a:xfrm>
            <a:off x="3815936" y="1596152"/>
            <a:ext cx="6028521" cy="244426"/>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765">
                <a:solidFill>
                  <a:srgbClr val="3F3F3F"/>
                </a:solidFill>
              </a:rPr>
              <a:t>Describes</a:t>
            </a:r>
            <a:r>
              <a:rPr lang="en-US" sz="1765">
                <a:solidFill>
                  <a:srgbClr val="0072C6"/>
                </a:solidFill>
              </a:rPr>
              <a:t> </a:t>
            </a:r>
            <a:r>
              <a:rPr lang="en-US" sz="1765">
                <a:solidFill>
                  <a:srgbClr val="3F3F3F"/>
                </a:solidFill>
              </a:rPr>
              <a:t>the business problem/issue.</a:t>
            </a:r>
          </a:p>
        </p:txBody>
      </p:sp>
    </p:spTree>
    <p:extLst>
      <p:ext uri="{BB962C8B-B14F-4D97-AF65-F5344CB8AC3E}">
        <p14:creationId xmlns:p14="http://schemas.microsoft.com/office/powerpoint/2010/main" val="340540885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03901" y="289511"/>
            <a:ext cx="11655840" cy="899665"/>
          </a:xfrm>
        </p:spPr>
        <p:txBody>
          <a:bodyPr/>
          <a:lstStyle>
            <a:lvl1pPr>
              <a:defRPr/>
            </a:lvl1pPr>
          </a:lstStyle>
          <a:p>
            <a:r>
              <a:rPr lang="en-US"/>
              <a:t>Agenda – Day One</a:t>
            </a:r>
          </a:p>
        </p:txBody>
      </p:sp>
      <p:graphicFrame>
        <p:nvGraphicFramePr>
          <p:cNvPr id="4" name="Diagram 3"/>
          <p:cNvGraphicFramePr/>
          <p:nvPr userDrawn="1">
            <p:extLst/>
          </p:nvPr>
        </p:nvGraphicFramePr>
        <p:xfrm>
          <a:off x="705384" y="674292"/>
          <a:ext cx="10448492" cy="5419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userDrawn="1"/>
        </p:nvSpPr>
        <p:spPr>
          <a:xfrm>
            <a:off x="1190334" y="1690221"/>
            <a:ext cx="3923696" cy="724246"/>
          </a:xfrm>
          <a:prstGeom prst="rect">
            <a:avLst/>
          </a:prstGeom>
          <a:noFill/>
        </p:spPr>
        <p:txBody>
          <a:bodyPr wrap="square" lIns="179285" tIns="143428" rIns="179285" bIns="143428" rtlCol="0">
            <a:spAutoFit/>
          </a:bodyPr>
          <a:lstStyle/>
          <a:p>
            <a:pPr>
              <a:lnSpc>
                <a:spcPct val="90000"/>
              </a:lnSpc>
              <a:spcAft>
                <a:spcPts val="588"/>
              </a:spcAft>
            </a:pPr>
            <a:r>
              <a:rPr lang="en-US" sz="3137">
                <a:solidFill>
                  <a:srgbClr val="FFFFFF"/>
                </a:solidFill>
              </a:rPr>
              <a:t>Morning</a:t>
            </a:r>
          </a:p>
        </p:txBody>
      </p:sp>
      <p:sp>
        <p:nvSpPr>
          <p:cNvPr id="6" name="TextBox 5"/>
          <p:cNvSpPr txBox="1"/>
          <p:nvPr userDrawn="1"/>
        </p:nvSpPr>
        <p:spPr>
          <a:xfrm>
            <a:off x="6556634" y="1690221"/>
            <a:ext cx="3923696" cy="724246"/>
          </a:xfrm>
          <a:prstGeom prst="rect">
            <a:avLst/>
          </a:prstGeom>
          <a:noFill/>
        </p:spPr>
        <p:txBody>
          <a:bodyPr wrap="square" lIns="179285" tIns="143428" rIns="179285" bIns="143428" rtlCol="0">
            <a:spAutoFit/>
          </a:bodyPr>
          <a:lstStyle/>
          <a:p>
            <a:pPr>
              <a:lnSpc>
                <a:spcPct val="90000"/>
              </a:lnSpc>
              <a:spcAft>
                <a:spcPts val="588"/>
              </a:spcAft>
            </a:pPr>
            <a:r>
              <a:rPr lang="en-US" sz="3137">
                <a:solidFill>
                  <a:srgbClr val="FFFFFF"/>
                </a:solidFill>
              </a:rPr>
              <a:t>Afternoon</a:t>
            </a:r>
          </a:p>
        </p:txBody>
      </p:sp>
      <p:pic>
        <p:nvPicPr>
          <p:cNvPr id="7" name="Picture 6"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10083554" y="4806988"/>
            <a:ext cx="1675287" cy="1749893"/>
          </a:xfrm>
          <a:prstGeom prst="rect">
            <a:avLst/>
          </a:prstGeom>
        </p:spPr>
      </p:pic>
    </p:spTree>
    <p:extLst>
      <p:ext uri="{BB962C8B-B14F-4D97-AF65-F5344CB8AC3E}">
        <p14:creationId xmlns:p14="http://schemas.microsoft.com/office/powerpoint/2010/main" val="103585621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03901" y="289511"/>
            <a:ext cx="11655840" cy="899665"/>
          </a:xfrm>
        </p:spPr>
        <p:txBody>
          <a:bodyPr/>
          <a:lstStyle>
            <a:lvl1pPr>
              <a:defRPr/>
            </a:lvl1pPr>
          </a:lstStyle>
          <a:p>
            <a:r>
              <a:rPr lang="en-US"/>
              <a:t>Agenda – Day Two</a:t>
            </a:r>
          </a:p>
        </p:txBody>
      </p:sp>
      <p:graphicFrame>
        <p:nvGraphicFramePr>
          <p:cNvPr id="4" name="Diagram 3"/>
          <p:cNvGraphicFramePr/>
          <p:nvPr userDrawn="1">
            <p:extLst/>
          </p:nvPr>
        </p:nvGraphicFramePr>
        <p:xfrm>
          <a:off x="705384" y="674292"/>
          <a:ext cx="10448492" cy="5419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userDrawn="1"/>
        </p:nvSpPr>
        <p:spPr>
          <a:xfrm>
            <a:off x="1190334" y="1690221"/>
            <a:ext cx="3923696" cy="724246"/>
          </a:xfrm>
          <a:prstGeom prst="rect">
            <a:avLst/>
          </a:prstGeom>
          <a:noFill/>
        </p:spPr>
        <p:txBody>
          <a:bodyPr wrap="square" lIns="179285" tIns="143428" rIns="179285" bIns="143428" rtlCol="0">
            <a:spAutoFit/>
          </a:bodyPr>
          <a:lstStyle/>
          <a:p>
            <a:pPr>
              <a:lnSpc>
                <a:spcPct val="90000"/>
              </a:lnSpc>
              <a:spcAft>
                <a:spcPts val="588"/>
              </a:spcAft>
            </a:pPr>
            <a:r>
              <a:rPr lang="en-US" sz="3137">
                <a:solidFill>
                  <a:srgbClr val="FFFFFF"/>
                </a:solidFill>
              </a:rPr>
              <a:t>Morning</a:t>
            </a:r>
          </a:p>
        </p:txBody>
      </p:sp>
      <p:sp>
        <p:nvSpPr>
          <p:cNvPr id="6" name="TextBox 5"/>
          <p:cNvSpPr txBox="1"/>
          <p:nvPr userDrawn="1"/>
        </p:nvSpPr>
        <p:spPr>
          <a:xfrm>
            <a:off x="6556634" y="1690221"/>
            <a:ext cx="3923696" cy="724246"/>
          </a:xfrm>
          <a:prstGeom prst="rect">
            <a:avLst/>
          </a:prstGeom>
          <a:noFill/>
        </p:spPr>
        <p:txBody>
          <a:bodyPr wrap="square" lIns="179285" tIns="143428" rIns="179285" bIns="143428" rtlCol="0">
            <a:spAutoFit/>
          </a:bodyPr>
          <a:lstStyle/>
          <a:p>
            <a:pPr>
              <a:lnSpc>
                <a:spcPct val="90000"/>
              </a:lnSpc>
              <a:spcAft>
                <a:spcPts val="588"/>
              </a:spcAft>
            </a:pPr>
            <a:r>
              <a:rPr lang="en-US" sz="3137">
                <a:solidFill>
                  <a:srgbClr val="FFFFFF"/>
                </a:solidFill>
              </a:rPr>
              <a:t>Afternoon</a:t>
            </a:r>
          </a:p>
        </p:txBody>
      </p:sp>
      <p:pic>
        <p:nvPicPr>
          <p:cNvPr id="8" name="Picture 7"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10201118" y="4864897"/>
            <a:ext cx="1572418" cy="1749893"/>
          </a:xfrm>
          <a:prstGeom prst="rect">
            <a:avLst/>
          </a:prstGeom>
        </p:spPr>
      </p:pic>
    </p:spTree>
    <p:extLst>
      <p:ext uri="{BB962C8B-B14F-4D97-AF65-F5344CB8AC3E}">
        <p14:creationId xmlns:p14="http://schemas.microsoft.com/office/powerpoint/2010/main" val="2607545743"/>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03901" y="289511"/>
            <a:ext cx="11655840" cy="899665"/>
          </a:xfrm>
        </p:spPr>
        <p:txBody>
          <a:bodyPr/>
          <a:lstStyle>
            <a:lvl1pPr>
              <a:defRPr/>
            </a:lvl1pPr>
          </a:lstStyle>
          <a:p>
            <a:r>
              <a:rPr lang="en-US"/>
              <a:t>Agenda – Day Two</a:t>
            </a:r>
          </a:p>
        </p:txBody>
      </p:sp>
      <p:graphicFrame>
        <p:nvGraphicFramePr>
          <p:cNvPr id="4" name="Diagram 3"/>
          <p:cNvGraphicFramePr/>
          <p:nvPr userDrawn="1">
            <p:extLst/>
          </p:nvPr>
        </p:nvGraphicFramePr>
        <p:xfrm>
          <a:off x="705384" y="674292"/>
          <a:ext cx="10448492" cy="5419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userDrawn="1"/>
        </p:nvSpPr>
        <p:spPr>
          <a:xfrm>
            <a:off x="1190334" y="1690221"/>
            <a:ext cx="3923696" cy="724246"/>
          </a:xfrm>
          <a:prstGeom prst="rect">
            <a:avLst/>
          </a:prstGeom>
          <a:noFill/>
        </p:spPr>
        <p:txBody>
          <a:bodyPr wrap="square" lIns="179285" tIns="143428" rIns="179285" bIns="143428" rtlCol="0">
            <a:spAutoFit/>
          </a:bodyPr>
          <a:lstStyle/>
          <a:p>
            <a:pPr>
              <a:lnSpc>
                <a:spcPct val="90000"/>
              </a:lnSpc>
              <a:spcAft>
                <a:spcPts val="588"/>
              </a:spcAft>
            </a:pPr>
            <a:r>
              <a:rPr lang="en-US" sz="3137">
                <a:solidFill>
                  <a:srgbClr val="FFFFFF"/>
                </a:solidFill>
              </a:rPr>
              <a:t>Morning</a:t>
            </a:r>
          </a:p>
        </p:txBody>
      </p:sp>
      <p:sp>
        <p:nvSpPr>
          <p:cNvPr id="6" name="TextBox 5"/>
          <p:cNvSpPr txBox="1"/>
          <p:nvPr userDrawn="1"/>
        </p:nvSpPr>
        <p:spPr>
          <a:xfrm>
            <a:off x="6556634" y="1690221"/>
            <a:ext cx="3923696" cy="724246"/>
          </a:xfrm>
          <a:prstGeom prst="rect">
            <a:avLst/>
          </a:prstGeom>
          <a:noFill/>
        </p:spPr>
        <p:txBody>
          <a:bodyPr wrap="square" lIns="179285" tIns="143428" rIns="179285" bIns="143428" rtlCol="0">
            <a:spAutoFit/>
          </a:bodyPr>
          <a:lstStyle/>
          <a:p>
            <a:pPr>
              <a:lnSpc>
                <a:spcPct val="90000"/>
              </a:lnSpc>
              <a:spcAft>
                <a:spcPts val="588"/>
              </a:spcAft>
            </a:pPr>
            <a:r>
              <a:rPr lang="en-US" sz="3137">
                <a:solidFill>
                  <a:srgbClr val="FFFFFF"/>
                </a:solidFill>
              </a:rPr>
              <a:t>Afternoon</a:t>
            </a:r>
          </a:p>
        </p:txBody>
      </p:sp>
      <p:pic>
        <p:nvPicPr>
          <p:cNvPr id="7" name="Picture 6"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9970887" y="4864896"/>
            <a:ext cx="1667938" cy="1749893"/>
          </a:xfrm>
          <a:prstGeom prst="rect">
            <a:avLst/>
          </a:prstGeom>
        </p:spPr>
      </p:pic>
    </p:spTree>
    <p:extLst>
      <p:ext uri="{BB962C8B-B14F-4D97-AF65-F5344CB8AC3E}">
        <p14:creationId xmlns:p14="http://schemas.microsoft.com/office/powerpoint/2010/main" val="1824956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03901" y="289511"/>
            <a:ext cx="11655840" cy="899665"/>
          </a:xfrm>
        </p:spPr>
        <p:txBody>
          <a:bodyPr/>
          <a:lstStyle>
            <a:lvl1pPr>
              <a:defRPr/>
            </a:lvl1pPr>
          </a:lstStyle>
          <a:p>
            <a:r>
              <a:rPr lang="en-US"/>
              <a:t>Action Plan</a:t>
            </a:r>
          </a:p>
        </p:txBody>
      </p:sp>
      <p:graphicFrame>
        <p:nvGraphicFramePr>
          <p:cNvPr id="4" name="Diagram 3"/>
          <p:cNvGraphicFramePr/>
          <p:nvPr userDrawn="1">
            <p:extLst/>
          </p:nvPr>
        </p:nvGraphicFramePr>
        <p:xfrm>
          <a:off x="705384" y="674292"/>
          <a:ext cx="10448492" cy="5419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10201118" y="4864897"/>
            <a:ext cx="1572418" cy="1749893"/>
          </a:xfrm>
          <a:prstGeom prst="rect">
            <a:avLst/>
          </a:prstGeom>
        </p:spPr>
      </p:pic>
    </p:spTree>
    <p:extLst>
      <p:ext uri="{BB962C8B-B14F-4D97-AF65-F5344CB8AC3E}">
        <p14:creationId xmlns:p14="http://schemas.microsoft.com/office/powerpoint/2010/main" val="3443755673"/>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8" name="Picture 2" descr="\\SFP\Users\Staff\brittanyh\My Documents\My Pictures\MS_IT_168.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flipH="1">
            <a:off x="-89022" y="0"/>
            <a:ext cx="12281021"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187620"/>
            <a:ext cx="6274974" cy="4617922"/>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Introductions</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spcAft>
                <a:spcPts val="588"/>
              </a:spcAft>
              <a:buNone/>
              <a:defRPr sz="3137">
                <a:gradFill>
                  <a:gsLst>
                    <a:gs pos="1250">
                      <a:srgbClr val="FFFFFF"/>
                    </a:gs>
                    <a:gs pos="99000">
                      <a:srgbClr val="FFFFFF"/>
                    </a:gs>
                  </a:gsLst>
                  <a:lin ang="5400000" scaled="0"/>
                </a:gradFill>
              </a:defRPr>
            </a:lvl1pPr>
          </a:lstStyle>
          <a:p>
            <a:pPr>
              <a:spcAft>
                <a:spcPts val="600"/>
              </a:spcAft>
            </a:pPr>
            <a:r>
              <a:rPr lang="en-US"/>
              <a:t>Your name and work title</a:t>
            </a:r>
          </a:p>
          <a:p>
            <a:pPr>
              <a:spcAft>
                <a:spcPts val="600"/>
              </a:spcAft>
            </a:pPr>
            <a:r>
              <a:rPr lang="en-US"/>
              <a:t>What you do involving the cloud</a:t>
            </a:r>
          </a:p>
          <a:p>
            <a:pPr>
              <a:spcAft>
                <a:spcPts val="600"/>
              </a:spcAft>
            </a:pPr>
            <a:r>
              <a:rPr lang="en-US"/>
              <a:t>Your course expectations</a:t>
            </a:r>
          </a:p>
          <a:p>
            <a:pPr>
              <a:spcAft>
                <a:spcPts val="600"/>
              </a:spcAft>
            </a:pPr>
            <a:r>
              <a:rPr lang="en-US"/>
              <a:t>If you were to get one thing out of the session, it would be _________.</a:t>
            </a:r>
          </a:p>
        </p:txBody>
      </p:sp>
    </p:spTree>
    <p:extLst>
      <p:ext uri="{BB962C8B-B14F-4D97-AF65-F5344CB8AC3E}">
        <p14:creationId xmlns:p14="http://schemas.microsoft.com/office/powerpoint/2010/main" val="289698414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40865" y="274814"/>
            <a:ext cx="11655840" cy="899665"/>
          </a:xfrm>
        </p:spPr>
        <p:txBody>
          <a:bodyPr/>
          <a:lstStyle>
            <a:lvl1pPr>
              <a:defRPr baseline="0"/>
            </a:lvl1pPr>
          </a:lstStyle>
          <a:p>
            <a:r>
              <a:rPr lang="en-US"/>
              <a:t>Click to edit Master title style</a:t>
            </a:r>
          </a:p>
        </p:txBody>
      </p:sp>
      <p:cxnSp>
        <p:nvCxnSpPr>
          <p:cNvPr id="4" name="Straight Connector 3"/>
          <p:cNvCxnSpPr/>
          <p:nvPr userDrawn="1"/>
        </p:nvCxnSpPr>
        <p:spPr>
          <a:xfrm>
            <a:off x="3997173" y="1543246"/>
            <a:ext cx="0" cy="4570945"/>
          </a:xfrm>
          <a:prstGeom prst="line">
            <a:avLst/>
          </a:prstGeom>
          <a:ln>
            <a:solidFill>
              <a:srgbClr val="EB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7835145" y="1543245"/>
            <a:ext cx="0" cy="4570945"/>
          </a:xfrm>
          <a:prstGeom prst="line">
            <a:avLst/>
          </a:prstGeom>
          <a:ln>
            <a:solidFill>
              <a:srgbClr val="EB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70256" y="1543244"/>
            <a:ext cx="3262399" cy="615609"/>
          </a:xfrm>
          <a:prstGeom prst="rect">
            <a:avLst/>
          </a:prstGeom>
          <a:noFill/>
        </p:spPr>
        <p:txBody>
          <a:bodyPr wrap="square" lIns="179285" tIns="143428" rIns="179285" bIns="143428" rtlCol="0">
            <a:spAutoFit/>
          </a:bodyPr>
          <a:lstStyle/>
          <a:p>
            <a:pPr>
              <a:lnSpc>
                <a:spcPct val="90000"/>
              </a:lnSpc>
              <a:spcAft>
                <a:spcPts val="588"/>
              </a:spcAft>
            </a:pPr>
            <a:r>
              <a:rPr lang="en-US" sz="2353">
                <a:solidFill>
                  <a:srgbClr val="0072C6"/>
                </a:solidFill>
              </a:rPr>
              <a:t>Click to edit</a:t>
            </a:r>
          </a:p>
        </p:txBody>
      </p:sp>
      <p:sp>
        <p:nvSpPr>
          <p:cNvPr id="7" name="TextBox 6"/>
          <p:cNvSpPr txBox="1"/>
          <p:nvPr userDrawn="1"/>
        </p:nvSpPr>
        <p:spPr>
          <a:xfrm>
            <a:off x="646602" y="2042964"/>
            <a:ext cx="3086053" cy="506972"/>
          </a:xfrm>
          <a:prstGeom prst="rect">
            <a:avLst/>
          </a:prstGeom>
          <a:noFill/>
        </p:spPr>
        <p:txBody>
          <a:bodyPr wrap="square" lIns="179285" tIns="143428" rIns="179285" bIns="143428" rtlCol="0">
            <a:spAutoFit/>
          </a:bodyPr>
          <a:lstStyle/>
          <a:p>
            <a:pPr marL="280121" indent="-280121">
              <a:lnSpc>
                <a:spcPct val="90000"/>
              </a:lnSpc>
              <a:spcAft>
                <a:spcPts val="588"/>
              </a:spcAft>
              <a:buFont typeface="Arial" pitchFamily="34" charset="0"/>
              <a:buChar char="•"/>
            </a:pPr>
            <a:r>
              <a:rPr lang="en-US" sz="1568">
                <a:gradFill>
                  <a:gsLst>
                    <a:gs pos="2917">
                      <a:srgbClr val="505050"/>
                    </a:gs>
                    <a:gs pos="30000">
                      <a:srgbClr val="505050"/>
                    </a:gs>
                  </a:gsLst>
                  <a:lin ang="5400000" scaled="0"/>
                </a:gradFill>
              </a:rPr>
              <a:t>Second level</a:t>
            </a:r>
          </a:p>
        </p:txBody>
      </p:sp>
      <p:sp>
        <p:nvSpPr>
          <p:cNvPr id="12" name="TextBox 11"/>
          <p:cNvSpPr txBox="1"/>
          <p:nvPr userDrawn="1"/>
        </p:nvSpPr>
        <p:spPr>
          <a:xfrm>
            <a:off x="4234750" y="1543243"/>
            <a:ext cx="3262399" cy="615609"/>
          </a:xfrm>
          <a:prstGeom prst="rect">
            <a:avLst/>
          </a:prstGeom>
          <a:noFill/>
        </p:spPr>
        <p:txBody>
          <a:bodyPr wrap="square" lIns="179285" tIns="143428" rIns="179285" bIns="143428" rtlCol="0">
            <a:spAutoFit/>
          </a:bodyPr>
          <a:lstStyle/>
          <a:p>
            <a:pPr>
              <a:lnSpc>
                <a:spcPct val="90000"/>
              </a:lnSpc>
              <a:spcAft>
                <a:spcPts val="588"/>
              </a:spcAft>
            </a:pPr>
            <a:r>
              <a:rPr lang="en-US" sz="2353">
                <a:solidFill>
                  <a:srgbClr val="0072C6"/>
                </a:solidFill>
              </a:rPr>
              <a:t>Click to edit</a:t>
            </a:r>
          </a:p>
        </p:txBody>
      </p:sp>
      <p:sp>
        <p:nvSpPr>
          <p:cNvPr id="13" name="TextBox 12"/>
          <p:cNvSpPr txBox="1"/>
          <p:nvPr userDrawn="1"/>
        </p:nvSpPr>
        <p:spPr>
          <a:xfrm>
            <a:off x="4411096" y="2042963"/>
            <a:ext cx="3086053" cy="506972"/>
          </a:xfrm>
          <a:prstGeom prst="rect">
            <a:avLst/>
          </a:prstGeom>
          <a:noFill/>
        </p:spPr>
        <p:txBody>
          <a:bodyPr wrap="square" lIns="179285" tIns="143428" rIns="179285" bIns="143428" rtlCol="0">
            <a:spAutoFit/>
          </a:bodyPr>
          <a:lstStyle/>
          <a:p>
            <a:pPr marL="280121" indent="-280121">
              <a:lnSpc>
                <a:spcPct val="90000"/>
              </a:lnSpc>
              <a:spcAft>
                <a:spcPts val="588"/>
              </a:spcAft>
              <a:buFont typeface="Arial" pitchFamily="34" charset="0"/>
              <a:buChar char="•"/>
            </a:pPr>
            <a:r>
              <a:rPr lang="en-US" sz="1568">
                <a:gradFill>
                  <a:gsLst>
                    <a:gs pos="2917">
                      <a:srgbClr val="505050"/>
                    </a:gs>
                    <a:gs pos="30000">
                      <a:srgbClr val="505050"/>
                    </a:gs>
                  </a:gsLst>
                  <a:lin ang="5400000" scaled="0"/>
                </a:gradFill>
              </a:rPr>
              <a:t>Second level</a:t>
            </a:r>
          </a:p>
        </p:txBody>
      </p:sp>
      <p:sp>
        <p:nvSpPr>
          <p:cNvPr id="14" name="TextBox 13"/>
          <p:cNvSpPr txBox="1"/>
          <p:nvPr userDrawn="1"/>
        </p:nvSpPr>
        <p:spPr>
          <a:xfrm>
            <a:off x="8114359" y="1543244"/>
            <a:ext cx="3262399" cy="615609"/>
          </a:xfrm>
          <a:prstGeom prst="rect">
            <a:avLst/>
          </a:prstGeom>
          <a:noFill/>
        </p:spPr>
        <p:txBody>
          <a:bodyPr wrap="square" lIns="179285" tIns="143428" rIns="179285" bIns="143428" rtlCol="0">
            <a:spAutoFit/>
          </a:bodyPr>
          <a:lstStyle/>
          <a:p>
            <a:pPr>
              <a:lnSpc>
                <a:spcPct val="90000"/>
              </a:lnSpc>
              <a:spcAft>
                <a:spcPts val="588"/>
              </a:spcAft>
            </a:pPr>
            <a:r>
              <a:rPr lang="en-US" sz="2353">
                <a:solidFill>
                  <a:srgbClr val="0072C6"/>
                </a:solidFill>
              </a:rPr>
              <a:t>Click to edit</a:t>
            </a:r>
          </a:p>
        </p:txBody>
      </p:sp>
      <p:sp>
        <p:nvSpPr>
          <p:cNvPr id="15" name="TextBox 14"/>
          <p:cNvSpPr txBox="1"/>
          <p:nvPr userDrawn="1"/>
        </p:nvSpPr>
        <p:spPr>
          <a:xfrm>
            <a:off x="8290705" y="2042964"/>
            <a:ext cx="3086053" cy="506972"/>
          </a:xfrm>
          <a:prstGeom prst="rect">
            <a:avLst/>
          </a:prstGeom>
          <a:noFill/>
        </p:spPr>
        <p:txBody>
          <a:bodyPr wrap="square" lIns="179285" tIns="143428" rIns="179285" bIns="143428" rtlCol="0">
            <a:spAutoFit/>
          </a:bodyPr>
          <a:lstStyle/>
          <a:p>
            <a:pPr marL="280121" indent="-280121">
              <a:lnSpc>
                <a:spcPct val="90000"/>
              </a:lnSpc>
              <a:spcAft>
                <a:spcPts val="588"/>
              </a:spcAft>
              <a:buFont typeface="Arial" pitchFamily="34" charset="0"/>
              <a:buChar char="•"/>
            </a:pPr>
            <a:r>
              <a:rPr lang="en-US" sz="1568">
                <a:gradFill>
                  <a:gsLst>
                    <a:gs pos="2917">
                      <a:srgbClr val="505050"/>
                    </a:gs>
                    <a:gs pos="30000">
                      <a:srgbClr val="505050"/>
                    </a:gs>
                  </a:gsLst>
                  <a:lin ang="5400000" scaled="0"/>
                </a:gradFill>
              </a:rPr>
              <a:t>Second level</a:t>
            </a:r>
          </a:p>
        </p:txBody>
      </p:sp>
    </p:spTree>
    <p:extLst>
      <p:ext uri="{BB962C8B-B14F-4D97-AF65-F5344CB8AC3E}">
        <p14:creationId xmlns:p14="http://schemas.microsoft.com/office/powerpoint/2010/main" val="429113853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p:cNvSpPr/>
          <p:nvPr userDrawn="1"/>
        </p:nvSpPr>
        <p:spPr bwMode="auto">
          <a:xfrm>
            <a:off x="1288363" y="1603029"/>
            <a:ext cx="1740622" cy="1739311"/>
          </a:xfrm>
          <a:prstGeom prst="rect">
            <a:avLst/>
          </a:prstGeom>
          <a:solidFill>
            <a:schemeClr val="accent1"/>
          </a:solidFill>
          <a:effectLst/>
        </p:spPr>
        <p:txBody>
          <a:bodyPr lIns="179285" rIns="134464" bIns="179285" anchor="b"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defTabSz="896386">
              <a:lnSpc>
                <a:spcPct val="90000"/>
              </a:lnSpc>
              <a:spcBef>
                <a:spcPct val="0"/>
              </a:spcBef>
            </a:pPr>
            <a:endParaRPr lang="en-US" sz="3137" b="1" kern="0">
              <a:ln w="3175">
                <a:noFill/>
              </a:ln>
              <a:gradFill flip="none" rotWithShape="1">
                <a:gsLst>
                  <a:gs pos="4583">
                    <a:srgbClr val="FFFFFF"/>
                  </a:gs>
                  <a:gs pos="100000">
                    <a:srgbClr val="FFFFFF"/>
                  </a:gs>
                </a:gsLst>
                <a:lin ang="5400000" scaled="0"/>
                <a:tileRect/>
              </a:gradFill>
              <a:latin typeface="Segoe Light" pitchFamily="34" charset="0"/>
              <a:cs typeface="Arial" charset="0"/>
            </a:endParaRPr>
          </a:p>
        </p:txBody>
      </p:sp>
      <p:sp>
        <p:nvSpPr>
          <p:cNvPr id="4" name="Rectangle 3"/>
          <p:cNvSpPr/>
          <p:nvPr userDrawn="1"/>
        </p:nvSpPr>
        <p:spPr bwMode="auto">
          <a:xfrm>
            <a:off x="3166929" y="1603029"/>
            <a:ext cx="7866191" cy="1739311"/>
          </a:xfrm>
          <a:prstGeom prst="rect">
            <a:avLst/>
          </a:prstGeom>
          <a:solidFill>
            <a:srgbClr val="00BCF2"/>
          </a:solidFill>
          <a:ln w="38100"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353" b="1" kern="0">
              <a:gradFill>
                <a:gsLst>
                  <a:gs pos="0">
                    <a:srgbClr val="FFFFFF"/>
                  </a:gs>
                  <a:gs pos="100000">
                    <a:srgbClr val="FFFFFF"/>
                  </a:gs>
                </a:gsLst>
                <a:lin ang="5400000" scaled="0"/>
              </a:gradFill>
            </a:endParaRPr>
          </a:p>
        </p:txBody>
      </p:sp>
      <p:sp>
        <p:nvSpPr>
          <p:cNvPr id="5" name="Rectangle 4"/>
          <p:cNvSpPr/>
          <p:nvPr userDrawn="1"/>
        </p:nvSpPr>
        <p:spPr bwMode="auto">
          <a:xfrm>
            <a:off x="3166929" y="2011898"/>
            <a:ext cx="7866191" cy="1330442"/>
          </a:xfrm>
          <a:prstGeom prst="rect">
            <a:avLst/>
          </a:prstGeom>
          <a:solidFill>
            <a:srgbClr val="00BCF2"/>
          </a:solidFill>
          <a:ln w="38100"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353" b="1" kern="0">
              <a:gradFill>
                <a:gsLst>
                  <a:gs pos="0">
                    <a:srgbClr val="FFFFFF"/>
                  </a:gs>
                  <a:gs pos="100000">
                    <a:srgbClr val="FFFFFF"/>
                  </a:gs>
                </a:gsLst>
                <a:lin ang="5400000" scaled="0"/>
              </a:gradFill>
            </a:endParaRPr>
          </a:p>
        </p:txBody>
      </p:sp>
      <p:sp>
        <p:nvSpPr>
          <p:cNvPr id="6" name="Rectangle 5"/>
          <p:cNvSpPr/>
          <p:nvPr userDrawn="1"/>
        </p:nvSpPr>
        <p:spPr>
          <a:xfrm>
            <a:off x="1288363" y="2243862"/>
            <a:ext cx="1734969" cy="416442"/>
          </a:xfrm>
          <a:prstGeom prst="rect">
            <a:avLst/>
          </a:prstGeom>
        </p:spPr>
        <p:txBody>
          <a:bodyPr wrap="square" anchor="ctr">
            <a:sp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896386" fontAlgn="base">
              <a:lnSpc>
                <a:spcPct val="90000"/>
              </a:lnSpc>
              <a:spcBef>
                <a:spcPct val="0"/>
              </a:spcBef>
              <a:spcAft>
                <a:spcPct val="0"/>
              </a:spcAft>
              <a:defRPr/>
            </a:pPr>
            <a:r>
              <a:rPr lang="en-US" sz="2353" kern="0">
                <a:ln w="3175">
                  <a:noFill/>
                </a:ln>
                <a:gradFill flip="none" rotWithShape="1">
                  <a:gsLst>
                    <a:gs pos="4583">
                      <a:srgbClr val="FFFFFF"/>
                    </a:gs>
                    <a:gs pos="100000">
                      <a:srgbClr val="FFFFFF"/>
                    </a:gs>
                  </a:gsLst>
                  <a:lin ang="5400000" scaled="0"/>
                  <a:tileRect/>
                </a:gradFill>
                <a:ea typeface="Segoe UI" pitchFamily="34" charset="0"/>
                <a:cs typeface="Segoe UI" pitchFamily="34" charset="0"/>
              </a:rPr>
              <a:t>Public</a:t>
            </a:r>
          </a:p>
        </p:txBody>
      </p:sp>
      <p:pic>
        <p:nvPicPr>
          <p:cNvPr id="7" name="Picture 6"/>
          <p:cNvPicPr>
            <a:picLocks noChangeAspect="1" noChangeArrowheads="1"/>
          </p:cNvPicPr>
          <p:nvPr userDrawn="1"/>
        </p:nvPicPr>
        <p:blipFill>
          <a:blip r:embed="rId2" cstate="print">
            <a:lum bright="100000" contrast="100000"/>
            <a:extLst>
              <a:ext uri="{28A0092B-C50C-407E-A947-70E740481C1C}">
                <a14:useLocalDpi xmlns:a14="http://schemas.microsoft.com/office/drawing/2010/main"/>
              </a:ext>
            </a:extLst>
          </a:blip>
          <a:srcRect/>
          <a:stretch>
            <a:fillRect/>
          </a:stretch>
        </p:blipFill>
        <p:spPr bwMode="auto">
          <a:xfrm>
            <a:off x="4565303" y="2677118"/>
            <a:ext cx="2064611" cy="2689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1268440" y="4406290"/>
            <a:ext cx="1770506" cy="1739311"/>
          </a:xfrm>
          <a:prstGeom prst="rect">
            <a:avLst/>
          </a:prstGeom>
          <a:solidFill>
            <a:schemeClr val="accent1"/>
          </a:solidFill>
          <a:effectLst/>
        </p:spPr>
        <p:txBody>
          <a:bodyPr lIns="179285" rIns="134464" bIns="179285" anchor="b"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defTabSz="896386">
              <a:lnSpc>
                <a:spcPct val="90000"/>
              </a:lnSpc>
              <a:spcBef>
                <a:spcPct val="0"/>
              </a:spcBef>
            </a:pPr>
            <a:endParaRPr lang="en-US" sz="3137" b="1" kern="0">
              <a:ln w="3175">
                <a:noFill/>
              </a:ln>
              <a:gradFill flip="none" rotWithShape="1">
                <a:gsLst>
                  <a:gs pos="4583">
                    <a:srgbClr val="FFFFFF"/>
                  </a:gs>
                  <a:gs pos="100000">
                    <a:srgbClr val="FFFFFF"/>
                  </a:gs>
                </a:gsLst>
                <a:lin ang="5400000" scaled="0"/>
                <a:tileRect/>
              </a:gradFill>
              <a:latin typeface="Segoe Light" pitchFamily="34" charset="0"/>
              <a:cs typeface="Arial" charset="0"/>
            </a:endParaRPr>
          </a:p>
        </p:txBody>
      </p:sp>
      <p:sp>
        <p:nvSpPr>
          <p:cNvPr id="9" name="Rectangle 8"/>
          <p:cNvSpPr/>
          <p:nvPr userDrawn="1"/>
        </p:nvSpPr>
        <p:spPr>
          <a:xfrm>
            <a:off x="1268443" y="5117275"/>
            <a:ext cx="1734969" cy="416442"/>
          </a:xfrm>
          <a:prstGeom prst="rect">
            <a:avLst/>
          </a:prstGeom>
        </p:spPr>
        <p:txBody>
          <a:bodyPr wrap="square">
            <a:sp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896386" fontAlgn="base">
              <a:lnSpc>
                <a:spcPct val="90000"/>
              </a:lnSpc>
              <a:spcBef>
                <a:spcPct val="0"/>
              </a:spcBef>
              <a:spcAft>
                <a:spcPct val="0"/>
              </a:spcAft>
              <a:defRPr/>
            </a:pPr>
            <a:r>
              <a:rPr lang="en-US" sz="2353" kern="0">
                <a:ln w="3175">
                  <a:noFill/>
                </a:ln>
                <a:gradFill flip="none" rotWithShape="1">
                  <a:gsLst>
                    <a:gs pos="4583">
                      <a:srgbClr val="FFFFFF"/>
                    </a:gs>
                    <a:gs pos="100000">
                      <a:srgbClr val="FFFFFF"/>
                    </a:gs>
                  </a:gsLst>
                  <a:lin ang="5400000" scaled="0"/>
                  <a:tileRect/>
                </a:gradFill>
                <a:ea typeface="Segoe UI" pitchFamily="34" charset="0"/>
                <a:cs typeface="Segoe UI" pitchFamily="34" charset="0"/>
              </a:rPr>
              <a:t>Private</a:t>
            </a:r>
          </a:p>
        </p:txBody>
      </p:sp>
      <p:sp>
        <p:nvSpPr>
          <p:cNvPr id="10" name="Rectangle 9"/>
          <p:cNvSpPr/>
          <p:nvPr userDrawn="1"/>
        </p:nvSpPr>
        <p:spPr bwMode="auto">
          <a:xfrm>
            <a:off x="3176889" y="4406290"/>
            <a:ext cx="7836311" cy="1739311"/>
          </a:xfrm>
          <a:prstGeom prst="rect">
            <a:avLst/>
          </a:prstGeom>
          <a:solidFill>
            <a:srgbClr val="00BCF2"/>
          </a:solidFill>
          <a:ln w="38100"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353" b="1" kern="0">
              <a:gradFill>
                <a:gsLst>
                  <a:gs pos="0">
                    <a:srgbClr val="FFFFFF"/>
                  </a:gs>
                  <a:gs pos="100000">
                    <a:srgbClr val="FFFFFF"/>
                  </a:gs>
                </a:gsLst>
                <a:lin ang="5400000" scaled="0"/>
              </a:gradFill>
            </a:endParaRPr>
          </a:p>
        </p:txBody>
      </p:sp>
      <p:sp>
        <p:nvSpPr>
          <p:cNvPr id="11" name="Rectangle 10"/>
          <p:cNvSpPr/>
          <p:nvPr userDrawn="1"/>
        </p:nvSpPr>
        <p:spPr bwMode="auto">
          <a:xfrm>
            <a:off x="3176889" y="4839314"/>
            <a:ext cx="7836311" cy="1326897"/>
          </a:xfrm>
          <a:prstGeom prst="rect">
            <a:avLst/>
          </a:prstGeom>
          <a:solidFill>
            <a:srgbClr val="00BCF2"/>
          </a:solidFill>
          <a:ln w="38100"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353" b="1" kern="0">
              <a:gradFill>
                <a:gsLst>
                  <a:gs pos="0">
                    <a:srgbClr val="FFFFFF"/>
                  </a:gs>
                  <a:gs pos="100000">
                    <a:srgbClr val="FFFFFF"/>
                  </a:gs>
                </a:gsLst>
                <a:lin ang="5400000" scaled="0"/>
              </a:gradFill>
            </a:endParaRPr>
          </a:p>
        </p:txBody>
      </p:sp>
      <p:pic>
        <p:nvPicPr>
          <p:cNvPr id="12" name="Picture 11"/>
          <p:cNvPicPr>
            <a:picLocks noChangeAspect="1" noChangeArrowheads="1"/>
          </p:cNvPicPr>
          <p:nvPr userDrawn="1"/>
        </p:nvPicPr>
        <p:blipFill>
          <a:blip r:embed="rId3" cstate="print">
            <a:lum bright="100000"/>
            <a:extLst>
              <a:ext uri="{28A0092B-C50C-407E-A947-70E740481C1C}">
                <a14:useLocalDpi xmlns:a14="http://schemas.microsoft.com/office/drawing/2010/main"/>
              </a:ext>
            </a:extLst>
          </a:blip>
          <a:srcRect/>
          <a:stretch>
            <a:fillRect/>
          </a:stretch>
        </p:blipFill>
        <p:spPr bwMode="auto">
          <a:xfrm>
            <a:off x="4846756" y="5549177"/>
            <a:ext cx="1621953" cy="284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userDrawn="1"/>
        </p:nvPicPr>
        <p:blipFill>
          <a:blip r:embed="rId4" cstate="print">
            <a:lum bright="100000"/>
            <a:extLst>
              <a:ext uri="{28A0092B-C50C-407E-A947-70E740481C1C}">
                <a14:useLocalDpi xmlns:a14="http://schemas.microsoft.com/office/drawing/2010/main"/>
              </a:ext>
            </a:extLst>
          </a:blip>
          <a:stretch>
            <a:fillRect/>
          </a:stretch>
        </p:blipFill>
        <p:spPr bwMode="auto">
          <a:xfrm>
            <a:off x="7520258" y="5528866"/>
            <a:ext cx="1570804" cy="33237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userDrawn="1"/>
        </p:nvCxnSpPr>
        <p:spPr>
          <a:xfrm flipH="1">
            <a:off x="3494998" y="5318043"/>
            <a:ext cx="7155270" cy="0"/>
          </a:xfrm>
          <a:prstGeom prst="line">
            <a:avLst/>
          </a:prstGeom>
          <a:solidFill>
            <a:srgbClr val="292929">
              <a:alpha val="50000"/>
            </a:srgbClr>
          </a:solidFill>
          <a:ln w="1905" cap="flat" cmpd="sng" algn="ctr">
            <a:solidFill>
              <a:srgbClr val="FFFFFF"/>
            </a:solidFill>
            <a:prstDash val="solid"/>
          </a:ln>
          <a:effectLst/>
        </p:spPr>
      </p:cxnSp>
      <p:grpSp>
        <p:nvGrpSpPr>
          <p:cNvPr id="15" name="Group 14"/>
          <p:cNvGrpSpPr/>
          <p:nvPr userDrawn="1"/>
        </p:nvGrpSpPr>
        <p:grpSpPr>
          <a:xfrm>
            <a:off x="3521142" y="4701105"/>
            <a:ext cx="7050299" cy="459771"/>
            <a:chOff x="3232203" y="4305300"/>
            <a:chExt cx="7191672" cy="468924"/>
          </a:xfrm>
        </p:grpSpPr>
        <p:pic>
          <p:nvPicPr>
            <p:cNvPr id="16" name="Picture 15" descr="C:\DVD\DVD_Art_02-28-11\Logos\Microsoft Lync\Lync h_rgb_r.png"/>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3232203" y="4360377"/>
              <a:ext cx="884774" cy="3986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DVD\DVD_Art_02-28-11\Logos\Exchange\_Exchange (brand)\Exchange brand h r .png"/>
            <p:cNvPicPr>
              <a:picLocks noChangeAspect="1" noChangeArrowheads="1"/>
            </p:cNvPicPr>
            <p:nvPr/>
          </p:nvPicPr>
          <p:blipFill>
            <a:blip r:embed="rId6" cstate="print">
              <a:lum bright="100000" contrast="100000"/>
              <a:extLst>
                <a:ext uri="{28A0092B-C50C-407E-A947-70E740481C1C}">
                  <a14:useLocalDpi xmlns:a14="http://schemas.microsoft.com/office/drawing/2010/main"/>
                </a:ext>
              </a:extLst>
            </a:blip>
            <a:srcRect/>
            <a:stretch>
              <a:fillRect/>
            </a:stretch>
          </p:blipFill>
          <p:spPr bwMode="auto">
            <a:xfrm>
              <a:off x="4273060" y="4368770"/>
              <a:ext cx="1358378" cy="3896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DVD\DVD_Art_08-10-2010\Logos\Sharepoint\_SharePoint Brand\SharePoint_h_r.png"/>
            <p:cNvPicPr>
              <a:picLocks noChangeAspect="1" noChangeArrowheads="1"/>
            </p:cNvPicPr>
            <p:nvPr/>
          </p:nvPicPr>
          <p:blipFill>
            <a:blip r:embed="rId7" cstate="print">
              <a:lum bright="100000" contrast="100000"/>
              <a:extLst>
                <a:ext uri="{28A0092B-C50C-407E-A947-70E740481C1C}">
                  <a14:useLocalDpi xmlns:a14="http://schemas.microsoft.com/office/drawing/2010/main"/>
                </a:ext>
              </a:extLst>
            </a:blip>
            <a:srcRect/>
            <a:stretch>
              <a:fillRect/>
            </a:stretch>
          </p:blipFill>
          <p:spPr bwMode="auto">
            <a:xfrm>
              <a:off x="5787521" y="4365709"/>
              <a:ext cx="1497374" cy="3769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noChangeArrowheads="1"/>
            </p:cNvPicPr>
            <p:nvPr/>
          </p:nvPicPr>
          <p:blipFill>
            <a:blip r:embed="rId8" cstate="print">
              <a:lum bright="100000" contrast="100000"/>
              <a:extLst>
                <a:ext uri="{28A0092B-C50C-407E-A947-70E740481C1C}">
                  <a14:useLocalDpi xmlns:a14="http://schemas.microsoft.com/office/drawing/2010/main"/>
                </a:ext>
              </a:extLst>
            </a:blip>
            <a:stretch>
              <a:fillRect/>
            </a:stretch>
          </p:blipFill>
          <p:spPr bwMode="auto">
            <a:xfrm>
              <a:off x="7440978" y="4362003"/>
              <a:ext cx="1518188" cy="3856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noChangeArrowheads="1"/>
            </p:cNvPicPr>
            <p:nvPr/>
          </p:nvPicPr>
          <p:blipFill>
            <a:blip r:embed="rId9" cstate="print">
              <a:lum bright="100000"/>
              <a:extLst>
                <a:ext uri="{28A0092B-C50C-407E-A947-70E740481C1C}">
                  <a14:useLocalDpi xmlns:a14="http://schemas.microsoft.com/office/drawing/2010/main"/>
                </a:ext>
              </a:extLst>
            </a:blip>
            <a:srcRect/>
            <a:stretch>
              <a:fillRect/>
            </a:stretch>
          </p:blipFill>
          <p:spPr bwMode="auto">
            <a:xfrm>
              <a:off x="9078912" y="4305300"/>
              <a:ext cx="1344963" cy="468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userDrawn="1"/>
        </p:nvGrpSpPr>
        <p:grpSpPr>
          <a:xfrm>
            <a:off x="3796658" y="1865324"/>
            <a:ext cx="6599399" cy="463984"/>
            <a:chOff x="3492923" y="1534985"/>
            <a:chExt cx="6731731" cy="473221"/>
          </a:xfrm>
        </p:grpSpPr>
        <p:pic>
          <p:nvPicPr>
            <p:cNvPr id="22" name="Picture 21" descr="\\eventsql\dvd\Online_ART\DVD_Art_Sept-2-2010\Logos\Microsoft Office 365\Office 365 h_rgb_r.png"/>
            <p:cNvPicPr>
              <a:picLocks noChangeAspect="1" noChangeArrowheads="1"/>
            </p:cNvPicPr>
            <p:nvPr/>
          </p:nvPicPr>
          <p:blipFill rotWithShape="1">
            <a:blip r:embed="rId10" cstate="print">
              <a:lum bright="100000" contrast="100000"/>
              <a:extLst>
                <a:ext uri="{28A0092B-C50C-407E-A947-70E740481C1C}">
                  <a14:useLocalDpi xmlns:a14="http://schemas.microsoft.com/office/drawing/2010/main"/>
                </a:ext>
              </a:extLst>
            </a:blip>
            <a:srcRect r="-2024"/>
            <a:stretch/>
          </p:blipFill>
          <p:spPr bwMode="auto">
            <a:xfrm>
              <a:off x="3492923" y="1635526"/>
              <a:ext cx="1263958" cy="3345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eventsql\dvd\Online_ART\DVD_Art_Sept-2-2010\Logos\Windows Intune\Win-Intune_h_r.png"/>
            <p:cNvPicPr>
              <a:picLocks noChangeAspect="1" noChangeArrowheads="1"/>
            </p:cNvPicPr>
            <p:nvPr/>
          </p:nvPicPr>
          <p:blipFill>
            <a:blip r:embed="rId11" cstate="print">
              <a:lum bright="100000"/>
              <a:extLst>
                <a:ext uri="{28A0092B-C50C-407E-A947-70E740481C1C}">
                  <a14:useLocalDpi xmlns:a14="http://schemas.microsoft.com/office/drawing/2010/main"/>
                </a:ext>
              </a:extLst>
            </a:blip>
            <a:srcRect/>
            <a:stretch>
              <a:fillRect/>
            </a:stretch>
          </p:blipFill>
          <p:spPr bwMode="auto">
            <a:xfrm>
              <a:off x="8477295" y="1716559"/>
              <a:ext cx="1747359" cy="2000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noChangeArrowheads="1"/>
            </p:cNvPicPr>
            <p:nvPr/>
          </p:nvPicPr>
          <p:blipFill>
            <a:blip r:embed="rId12" cstate="print">
              <a:lum bright="100000"/>
              <a:extLst>
                <a:ext uri="{28A0092B-C50C-407E-A947-70E740481C1C}">
                  <a14:useLocalDpi xmlns:a14="http://schemas.microsoft.com/office/drawing/2010/main"/>
                </a:ext>
              </a:extLst>
            </a:blip>
            <a:srcRect/>
            <a:stretch>
              <a:fillRect/>
            </a:stretch>
          </p:blipFill>
          <p:spPr bwMode="auto">
            <a:xfrm>
              <a:off x="5543852" y="1534985"/>
              <a:ext cx="2412157" cy="473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 name="Group 24"/>
          <p:cNvGrpSpPr/>
          <p:nvPr userDrawn="1"/>
        </p:nvGrpSpPr>
        <p:grpSpPr>
          <a:xfrm>
            <a:off x="1268440" y="3533791"/>
            <a:ext cx="9774640" cy="708421"/>
            <a:chOff x="1114870" y="3596168"/>
            <a:chExt cx="9970642" cy="722524"/>
          </a:xfrm>
          <a:solidFill>
            <a:schemeClr val="tx1">
              <a:lumMod val="50000"/>
            </a:schemeClr>
          </a:solidFill>
        </p:grpSpPr>
        <p:sp>
          <p:nvSpPr>
            <p:cNvPr id="26" name="Rectangle 25"/>
            <p:cNvSpPr/>
            <p:nvPr/>
          </p:nvSpPr>
          <p:spPr bwMode="auto">
            <a:xfrm>
              <a:off x="1114870" y="3596168"/>
              <a:ext cx="1806008" cy="722524"/>
            </a:xfrm>
            <a:prstGeom prst="rect">
              <a:avLst/>
            </a:prstGeom>
            <a:solidFill>
              <a:srgbClr val="EB3C00"/>
            </a:solidFill>
          </p:spPr>
          <p:txBody>
            <a:bodyPr lIns="182880" rIns="137160" anchor="ctr"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896091" fontAlgn="base">
                <a:lnSpc>
                  <a:spcPts val="1765"/>
                </a:lnSpc>
                <a:spcBef>
                  <a:spcPct val="0"/>
                </a:spcBef>
                <a:spcAft>
                  <a:spcPct val="0"/>
                </a:spcAft>
                <a:defRPr/>
              </a:pPr>
              <a:r>
                <a:rPr lang="en-US" sz="1470">
                  <a:gradFill>
                    <a:gsLst>
                      <a:gs pos="0">
                        <a:srgbClr val="FFFFFF"/>
                      </a:gs>
                      <a:gs pos="100000">
                        <a:srgbClr val="FFFFFF"/>
                      </a:gs>
                    </a:gsLst>
                    <a:lin ang="5400000" scaled="0"/>
                  </a:gradFill>
                </a:rPr>
                <a:t>Common</a:t>
              </a:r>
              <a:br>
                <a:rPr lang="en-US" sz="1470">
                  <a:gradFill>
                    <a:gsLst>
                      <a:gs pos="0">
                        <a:srgbClr val="FFFFFF"/>
                      </a:gs>
                      <a:gs pos="100000">
                        <a:srgbClr val="FFFFFF"/>
                      </a:gs>
                    </a:gsLst>
                    <a:lin ang="5400000" scaled="0"/>
                  </a:gradFill>
                </a:rPr>
              </a:br>
              <a:r>
                <a:rPr lang="en-US" sz="1470">
                  <a:gradFill>
                    <a:gsLst>
                      <a:gs pos="0">
                        <a:srgbClr val="FFFFFF"/>
                      </a:gs>
                      <a:gs pos="100000">
                        <a:srgbClr val="FFFFFF"/>
                      </a:gs>
                    </a:gsLst>
                    <a:lin ang="5400000" scaled="0"/>
                  </a:gradFill>
                </a:rPr>
                <a:t>Technologies</a:t>
              </a:r>
            </a:p>
          </p:txBody>
        </p:sp>
        <p:grpSp>
          <p:nvGrpSpPr>
            <p:cNvPr id="27" name="Group 26"/>
            <p:cNvGrpSpPr/>
            <p:nvPr/>
          </p:nvGrpSpPr>
          <p:grpSpPr>
            <a:xfrm>
              <a:off x="3061587" y="3596168"/>
              <a:ext cx="8023925" cy="722524"/>
              <a:chOff x="3061587" y="3596168"/>
              <a:chExt cx="8023925" cy="722524"/>
            </a:xfrm>
            <a:grpFill/>
          </p:grpSpPr>
          <p:sp>
            <p:nvSpPr>
              <p:cNvPr id="28" name="Rectangle 27"/>
              <p:cNvSpPr/>
              <p:nvPr/>
            </p:nvSpPr>
            <p:spPr bwMode="auto">
              <a:xfrm>
                <a:off x="3061587" y="3596168"/>
                <a:ext cx="8023925" cy="722524"/>
              </a:xfrm>
              <a:prstGeom prst="rect">
                <a:avLst/>
              </a:prstGeom>
              <a:solidFill>
                <a:srgbClr val="EB3C00"/>
              </a:solidFill>
            </p:spPr>
            <p:txBody>
              <a:bodyPr lIns="274320" rIns="137160" anchor="ctr"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defTabSz="896350">
                  <a:lnSpc>
                    <a:spcPct val="125000"/>
                  </a:lnSpc>
                  <a:buSzPct val="90000"/>
                </a:pPr>
                <a:endParaRPr lang="en-US" sz="2353" spc="-29">
                  <a:ln w="3175">
                    <a:noFill/>
                  </a:ln>
                  <a:gradFill>
                    <a:gsLst>
                      <a:gs pos="1250">
                        <a:srgbClr val="FFFFFF"/>
                      </a:gs>
                      <a:gs pos="6250">
                        <a:srgbClr val="FFFFFF"/>
                      </a:gs>
                    </a:gsLst>
                    <a:lin ang="5400000" scaled="0"/>
                  </a:gradFill>
                </a:endParaRPr>
              </a:p>
            </p:txBody>
          </p:sp>
          <p:sp>
            <p:nvSpPr>
              <p:cNvPr id="29" name="Rectangle 28"/>
              <p:cNvSpPr/>
              <p:nvPr/>
            </p:nvSpPr>
            <p:spPr bwMode="auto">
              <a:xfrm>
                <a:off x="3443223" y="3688478"/>
                <a:ext cx="7260652" cy="537904"/>
              </a:xfrm>
              <a:prstGeom prst="rect">
                <a:avLst/>
              </a:prstGeom>
              <a:solidFill>
                <a:srgbClr val="EB3C00"/>
              </a:solidFill>
              <a:ln w="12700" cap="flat" cmpd="sng" algn="ctr">
                <a:noFill/>
                <a:prstDash val="solid"/>
              </a:ln>
              <a:effectLst/>
            </p:spPr>
            <p:txBody>
              <a:bodyPr vert="horz" wrap="square" lIns="68576" tIns="34288" rIns="68576" bIns="34288"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896091" fontAlgn="base">
                  <a:lnSpc>
                    <a:spcPts val="2157"/>
                  </a:lnSpc>
                  <a:spcBef>
                    <a:spcPct val="0"/>
                  </a:spcBef>
                  <a:spcAft>
                    <a:spcPct val="0"/>
                  </a:spcAft>
                  <a:defRPr/>
                </a:pPr>
                <a:r>
                  <a:rPr lang="en-US" sz="1765">
                    <a:gradFill>
                      <a:gsLst>
                        <a:gs pos="0">
                          <a:srgbClr val="FFFFFF"/>
                        </a:gs>
                        <a:gs pos="100000">
                          <a:srgbClr val="FFFFFF"/>
                        </a:gs>
                      </a:gsLst>
                      <a:lin ang="5400000" scaled="0"/>
                    </a:gradFill>
                  </a:rPr>
                  <a:t>Identity  ▪  Virtualization  ▪  Management  ▪  Development</a:t>
                </a:r>
              </a:p>
            </p:txBody>
          </p:sp>
        </p:grpSp>
      </p:grpSp>
      <p:pic>
        <p:nvPicPr>
          <p:cNvPr id="30" name="Picture 29"/>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7520258" y="2511297"/>
            <a:ext cx="914663" cy="434788"/>
          </a:xfrm>
          <a:prstGeom prst="rect">
            <a:avLst/>
          </a:prstGeom>
        </p:spPr>
      </p:pic>
      <p:pic>
        <p:nvPicPr>
          <p:cNvPr id="31" name="Picture 30"/>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427919" y="2650711"/>
            <a:ext cx="731583" cy="279032"/>
          </a:xfrm>
          <a:prstGeom prst="rect">
            <a:avLst/>
          </a:prstGeom>
        </p:spPr>
      </p:pic>
      <p:sp>
        <p:nvSpPr>
          <p:cNvPr id="32" name="Title 1"/>
          <p:cNvSpPr txBox="1">
            <a:spLocks/>
          </p:cNvSpPr>
          <p:nvPr userDrawn="1"/>
        </p:nvSpPr>
        <p:spPr>
          <a:xfrm>
            <a:off x="640789" y="258788"/>
            <a:ext cx="11655840" cy="89966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94">
                <a:gradFill>
                  <a:gsLst>
                    <a:gs pos="1250">
                      <a:srgbClr val="505050"/>
                    </a:gs>
                    <a:gs pos="100000">
                      <a:srgbClr val="505050"/>
                    </a:gs>
                  </a:gsLst>
                  <a:lin ang="5400000" scaled="0"/>
                </a:gradFill>
              </a:rPr>
              <a:t>Cloud-Based Technologies</a:t>
            </a:r>
          </a:p>
        </p:txBody>
      </p:sp>
    </p:spTree>
    <p:extLst>
      <p:ext uri="{BB962C8B-B14F-4D97-AF65-F5344CB8AC3E}">
        <p14:creationId xmlns:p14="http://schemas.microsoft.com/office/powerpoint/2010/main" val="351353449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4" name="Text Placeholder 7"/>
          <p:cNvSpPr>
            <a:spLocks noGrp="1"/>
          </p:cNvSpPr>
          <p:nvPr userDrawn="1"/>
        </p:nvSpPr>
        <p:spPr>
          <a:xfrm>
            <a:off x="5991032" y="406398"/>
            <a:ext cx="5206404" cy="1195006"/>
          </a:xfrm>
          <a:prstGeom prst="rect">
            <a:avLst/>
          </a:prstGeom>
          <a:solidFill>
            <a:schemeClr val="accent1">
              <a:alpha val="83000"/>
            </a:schemeClr>
          </a:solidFill>
        </p:spPr>
        <p:txBody>
          <a:bodyPr vert="horz" wrap="square" lIns="0" tIns="0" rIns="0" bIns="0" rtlCol="0">
            <a:spAutoFit/>
          </a:bodyPr>
          <a:lstStyle>
            <a:lvl1pPr marL="0" indent="0" algn="l" defTabSz="914186" rtl="0" eaLnBrk="1" latinLnBrk="0" hangingPunct="1">
              <a:lnSpc>
                <a:spcPct val="90000"/>
              </a:lnSpc>
              <a:spcBef>
                <a:spcPct val="20000"/>
              </a:spcBef>
              <a:buSzPct val="90000"/>
              <a:buFont typeface="Arial" pitchFamily="34" charset="0"/>
              <a:buNone/>
              <a:defRPr sz="8800" i="0" kern="1200" spc="-100" baseline="0">
                <a:gradFill>
                  <a:gsLst>
                    <a:gs pos="0">
                      <a:schemeClr val="tx1"/>
                    </a:gs>
                    <a:gs pos="100000">
                      <a:schemeClr val="tx1"/>
                    </a:gs>
                  </a:gsLst>
                  <a:lin ang="5400000" scaled="0"/>
                </a:gradFill>
                <a:latin typeface="Segoe UI Light" pitchFamily="34" charset="0"/>
                <a:ea typeface="+mn-ea"/>
                <a:cs typeface="+mn-cs"/>
              </a:defRPr>
            </a:lvl1pPr>
            <a:lvl2pPr marL="630118" indent="-284109" algn="l" defTabSz="914186" rtl="0" eaLnBrk="1" latinLnBrk="0" hangingPunct="1">
              <a:lnSpc>
                <a:spcPct val="90000"/>
              </a:lnSpc>
              <a:spcBef>
                <a:spcPct val="20000"/>
              </a:spcBef>
              <a:buSzPct val="90000"/>
              <a:buFont typeface="Arial" pitchFamily="34" charset="0"/>
              <a:buChar char="•"/>
              <a:tabLst>
                <a:tab pos="63011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220" indent="-284109" algn="l" defTabSz="914186"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437" indent="-223796" algn="l" defTabSz="914186" rtl="0" eaLnBrk="1" latinLnBrk="0" hangingPunct="1">
              <a:lnSpc>
                <a:spcPct val="90000"/>
              </a:lnSpc>
              <a:spcBef>
                <a:spcPct val="20000"/>
              </a:spcBef>
              <a:buSzPct val="90000"/>
              <a:buFont typeface="Arial" pitchFamily="34" charset="0"/>
              <a:buChar char="•"/>
              <a:tabLst>
                <a:tab pos="914220" algn="l"/>
              </a:tabLst>
              <a:defRPr sz="1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581" indent="-230144" algn="l" defTabSz="914186"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013"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06"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99"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3"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627">
                <a:solidFill>
                  <a:srgbClr val="FFFFFF"/>
                </a:solidFill>
              </a:rPr>
              <a:t>Questions?</a:t>
            </a:r>
          </a:p>
        </p:txBody>
      </p:sp>
    </p:spTree>
    <p:extLst>
      <p:ext uri="{BB962C8B-B14F-4D97-AF65-F5344CB8AC3E}">
        <p14:creationId xmlns:p14="http://schemas.microsoft.com/office/powerpoint/2010/main" val="1174053243"/>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3" y="5960377"/>
            <a:ext cx="10758655"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876113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39847" y="167419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86386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87837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03656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91363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1517775"/>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129755"/>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93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538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662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Color-Blu">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81"/>
            <a:ext cx="11231365" cy="3087098"/>
          </a:xfrm>
        </p:spPr>
        <p:txBody>
          <a:bodyPr/>
          <a:lstStyle>
            <a:lvl1pPr marL="0" indent="0">
              <a:buNone/>
              <a:defRPr sz="10489" i="0" spc="-119" baseline="0">
                <a:gradFill>
                  <a:gsLst>
                    <a:gs pos="0">
                      <a:schemeClr val="tx1"/>
                    </a:gs>
                    <a:gs pos="100000">
                      <a:schemeClr val="tx1"/>
                    </a:gs>
                  </a:gsLst>
                  <a:lin ang="5400000" scaled="0"/>
                </a:gradFill>
                <a:latin typeface="Segoe UI Light" pitchFamily="34" charset="0"/>
              </a:defRPr>
            </a:lvl1pPr>
          </a:lstStyle>
          <a:p>
            <a:pPr lvl="0"/>
            <a:r>
              <a:rPr lang="en-US"/>
              <a:t>Click to edit title style</a:t>
            </a:r>
          </a:p>
        </p:txBody>
      </p:sp>
      <p:sp>
        <p:nvSpPr>
          <p:cNvPr id="4" name="Text Placeholder 8"/>
          <p:cNvSpPr>
            <a:spLocks noGrp="1"/>
          </p:cNvSpPr>
          <p:nvPr>
            <p:ph type="body" sz="quarter" idx="11" hasCustomPrompt="1"/>
          </p:nvPr>
        </p:nvSpPr>
        <p:spPr>
          <a:xfrm>
            <a:off x="512897" y="3219166"/>
            <a:ext cx="7515595" cy="724246"/>
          </a:xfrm>
        </p:spPr>
        <p:txBody>
          <a:bodyPr/>
          <a:lstStyle>
            <a:lvl1pPr marL="0" indent="0">
              <a:buNone/>
              <a:defRPr lang="en-US" sz="3921" kern="1200" spc="-119"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1092165"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846420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9019" y="640085"/>
            <a:ext cx="10993965" cy="5577835"/>
          </a:xfrm>
        </p:spPr>
        <p:txBody>
          <a:bodyPr anchor="ctr" anchorCtr="0">
            <a:normAutofit/>
          </a:bodyPr>
          <a:lstStyle>
            <a:lvl1pPr algn="l">
              <a:defRPr sz="8725" b="0" cap="none"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253574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ue-Title w/NonBullet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61747"/>
          </a:xfrm>
        </p:spPr>
        <p:txBody>
          <a:bodyPr/>
          <a:lstStyle>
            <a:lvl1pPr>
              <a:defRPr>
                <a:solidFill>
                  <a:schemeClr val="accent2"/>
                </a:solidFill>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1122581"/>
          </a:xfrm>
        </p:spPr>
        <p:txBody>
          <a:bodyPr/>
          <a:lstStyle>
            <a:lvl1pPr marL="0" indent="0">
              <a:spcBef>
                <a:spcPts val="1200"/>
              </a:spcBef>
              <a:spcAft>
                <a:spcPts val="900"/>
              </a:spcAft>
              <a:buNone/>
              <a:defRPr sz="4019" spc="-100" baseline="0">
                <a:solidFill>
                  <a:schemeClr val="accent2"/>
                </a:solidFill>
                <a:latin typeface="Segoe UI Light" pitchFamily="34" charset="0"/>
              </a:defRPr>
            </a:lvl1pPr>
            <a:lvl2pPr marL="0" indent="0">
              <a:spcBef>
                <a:spcPts val="0"/>
              </a:spcBef>
              <a:spcAft>
                <a:spcPts val="600"/>
              </a:spcAft>
              <a:buNone/>
              <a:defRPr sz="1961" spc="-51" baseline="0"/>
            </a:lvl2pPr>
            <a:lvl3pPr marL="0" indent="0">
              <a:spcBef>
                <a:spcPts val="0"/>
              </a:spcBef>
              <a:spcAft>
                <a:spcPts val="400"/>
              </a:spcAft>
              <a:buNone/>
              <a:defRPr sz="1961"/>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
        <p:nvSpPr>
          <p:cNvPr id="4" name="Slide Number Placeholder 3"/>
          <p:cNvSpPr>
            <a:spLocks noGrp="1"/>
          </p:cNvSpPr>
          <p:nvPr>
            <p:ph type="sldNum" sz="quarter" idx="11"/>
          </p:nvPr>
        </p:nvSpPr>
        <p:spPr>
          <a:xfrm>
            <a:off x="11106895" y="6455625"/>
            <a:ext cx="687073" cy="292307"/>
          </a:xfrm>
          <a:prstGeom prst="rect">
            <a:avLst/>
          </a:prstGeom>
        </p:spPr>
        <p:txBody>
          <a:bodyPr lIns="93278" tIns="46639" rIns="93278" bIns="46639"/>
          <a:lstStyle/>
          <a:p>
            <a:fld id="{28A904B9-01AE-8B4E-BA0C-6944A1E51A76}" type="slidenum">
              <a:rPr lang="en-US" smtClean="0">
                <a:solidFill>
                  <a:srgbClr val="000000">
                    <a:tint val="75000"/>
                  </a:srgbClr>
                </a:solidFill>
              </a:rPr>
              <a:pPr/>
              <a:t>‹#›</a:t>
            </a:fld>
            <a:endParaRPr lang="en-US">
              <a:solidFill>
                <a:srgbClr val="000000">
                  <a:tint val="75000"/>
                </a:srgbClr>
              </a:solidFill>
            </a:endParaRPr>
          </a:p>
        </p:txBody>
      </p:sp>
      <p:sp>
        <p:nvSpPr>
          <p:cNvPr id="6" name="Footer Placeholder 5"/>
          <p:cNvSpPr>
            <a:spLocks noGrp="1"/>
          </p:cNvSpPr>
          <p:nvPr>
            <p:ph type="ftr" sz="quarter" idx="12"/>
          </p:nvPr>
        </p:nvSpPr>
        <p:spPr>
          <a:xfrm>
            <a:off x="485218" y="6437995"/>
            <a:ext cx="6828225" cy="309945"/>
          </a:xfrm>
          <a:prstGeom prst="rect">
            <a:avLst/>
          </a:prstGeom>
        </p:spPr>
        <p:txBody>
          <a:bodyPr lIns="93278" tIns="46639" rIns="93278" bIns="46639"/>
          <a:lstStyle/>
          <a:p>
            <a:endParaRPr lang="en-US">
              <a:solidFill>
                <a:srgbClr val="000000">
                  <a:tint val="75000"/>
                </a:srgbClr>
              </a:solidFill>
            </a:endParaRPr>
          </a:p>
        </p:txBody>
      </p:sp>
    </p:spTree>
    <p:extLst>
      <p:ext uri="{BB962C8B-B14F-4D97-AF65-F5344CB8AC3E}">
        <p14:creationId xmlns:p14="http://schemas.microsoft.com/office/powerpoint/2010/main" val="160314757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Color-Gr">
    <p:bg>
      <p:bgPr>
        <a:solidFill>
          <a:schemeClr val="accent4"/>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81"/>
            <a:ext cx="11231365" cy="3087098"/>
          </a:xfrm>
        </p:spPr>
        <p:txBody>
          <a:bodyPr/>
          <a:lstStyle>
            <a:lvl1pPr marL="0" indent="0">
              <a:buNone/>
              <a:defRPr lang="en-US" sz="10489" i="0" kern="1200" spc="-119"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1092165"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black">
          <a:xfrm>
            <a:off x="10123384" y="6307017"/>
            <a:ext cx="1870135" cy="314448"/>
          </a:xfrm>
          <a:prstGeom prst="rect">
            <a:avLst/>
          </a:prstGeom>
          <a:noFill/>
          <a:ln>
            <a:noFill/>
          </a:ln>
        </p:spPr>
      </p:pic>
      <p:sp>
        <p:nvSpPr>
          <p:cNvPr id="4" name="Text Placeholder 8"/>
          <p:cNvSpPr>
            <a:spLocks noGrp="1"/>
          </p:cNvSpPr>
          <p:nvPr>
            <p:ph type="body" sz="quarter" idx="11" hasCustomPrompt="1"/>
          </p:nvPr>
        </p:nvSpPr>
        <p:spPr>
          <a:xfrm>
            <a:off x="512897" y="3219166"/>
            <a:ext cx="7515595" cy="724246"/>
          </a:xfrm>
        </p:spPr>
        <p:txBody>
          <a:bodyPr/>
          <a:lstStyle>
            <a:lvl1pPr marL="0" indent="0">
              <a:buNone/>
              <a:defRPr lang="en-US" sz="3921" kern="1200" spc="-119"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1092165"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63195215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Section Header ALT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9019" y="640085"/>
            <a:ext cx="10993965" cy="5577835"/>
          </a:xfrm>
        </p:spPr>
        <p:txBody>
          <a:bodyPr anchor="ctr" anchorCtr="0">
            <a:normAutofit/>
          </a:bodyPr>
          <a:lstStyle>
            <a:lvl1pPr algn="l">
              <a:defRPr sz="8725" b="0" cap="none"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3404682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Section Header ALT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9019" y="640085"/>
            <a:ext cx="10993965" cy="5577835"/>
          </a:xfrm>
        </p:spPr>
        <p:txBody>
          <a:bodyPr anchor="ctr" anchorCtr="0">
            <a:normAutofit/>
          </a:bodyPr>
          <a:lstStyle>
            <a:lvl1pPr algn="l">
              <a:defRPr sz="8725" b="0" cap="none"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315545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accent1"/>
        </a:solidFill>
        <a:effectLst/>
      </p:bgPr>
    </p:bg>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44232" y="2615190"/>
            <a:ext cx="6595351" cy="80317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09226" tIns="54612" rIns="109226" bIns="54612" numCol="1" anchor="t" anchorCtr="0" compatLnSpc="1">
            <a:prstTxWarp prst="textNoShape">
              <a:avLst/>
            </a:prstTxWarp>
          </a:bodyPr>
          <a:lstStyle/>
          <a:p>
            <a:endParaRPr lang="en-US" sz="1765">
              <a:solidFill>
                <a:prstClr val="white"/>
              </a:solidFill>
            </a:endParaRPr>
          </a:p>
        </p:txBody>
      </p:sp>
      <p:sp>
        <p:nvSpPr>
          <p:cNvPr id="17" name="TextBox 16"/>
          <p:cNvSpPr txBox="1"/>
          <p:nvPr userDrawn="1"/>
        </p:nvSpPr>
        <p:spPr bwMode="auto">
          <a:xfrm>
            <a:off x="599020" y="5801790"/>
            <a:ext cx="10993965" cy="956680"/>
          </a:xfrm>
          <a:prstGeom prst="rect">
            <a:avLst/>
          </a:prstGeom>
          <a:noFill/>
          <a:ln w="9525">
            <a:noFill/>
            <a:miter lim="800000"/>
            <a:headEnd/>
            <a:tailEnd/>
          </a:ln>
        </p:spPr>
        <p:txBody>
          <a:bodyPr vert="horz" wrap="square" lIns="109226" tIns="54612" rIns="109226" bIns="54612" numCol="1" rtlCol="0" anchor="ctr" anchorCtr="0" compatLnSpc="1">
            <a:prstTxWarp prst="textNoShape">
              <a:avLst/>
            </a:prstTxWarp>
            <a:spAutoFit/>
          </a:bodyPr>
          <a:lstStyle/>
          <a:p>
            <a:pPr defTabSz="1091850" eaLnBrk="0" hangingPunct="0"/>
            <a:r>
              <a:rPr lang="en-US" sz="1078">
                <a:solidFill>
                  <a:prstClr val="white"/>
                </a:solidFill>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294" kern="0">
              <a:solidFill>
                <a:prstClr val="white"/>
              </a:solidFill>
            </a:endParaRPr>
          </a:p>
        </p:txBody>
      </p:sp>
    </p:spTree>
    <p:extLst>
      <p:ext uri="{BB962C8B-B14F-4D97-AF65-F5344CB8AC3E}">
        <p14:creationId xmlns:p14="http://schemas.microsoft.com/office/powerpoint/2010/main" val="2117102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804"/>
            <a:ext cx="11151917" cy="20528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7" y="6238889"/>
            <a:ext cx="12192001" cy="619125"/>
          </a:xfrm>
          <a:solidFill>
            <a:schemeClr val="accent3">
              <a:lumMod val="60000"/>
              <a:lumOff val="40000"/>
            </a:schemeClr>
          </a:solidFill>
        </p:spPr>
        <p:txBody>
          <a:bodyPr wrap="square" lIns="185686" tIns="92842" rIns="185686" bIns="92842" anchor="b" anchorCtr="0">
            <a:noAutofit/>
          </a:bodyPr>
          <a:lstStyle>
            <a:lvl1pPr algn="r">
              <a:buFont typeface="Arial" pitchFamily="34" charset="0"/>
              <a:buNone/>
              <a:defRPr spc="-6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9302401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60610" y="561894"/>
            <a:ext cx="10746998" cy="609398"/>
          </a:xfrm>
        </p:spPr>
        <p:txBody>
          <a:bodyPr anchor="b" anchorCtr="0">
            <a:noAutofit/>
          </a:bodyPr>
          <a:lstStyle>
            <a:lvl1pPr>
              <a:defRPr sz="4019">
                <a:gradFill flip="none" rotWithShape="1">
                  <a:gsLst>
                    <a:gs pos="37000">
                      <a:schemeClr val="bg2"/>
                    </a:gs>
                    <a:gs pos="99000">
                      <a:schemeClr val="bg2"/>
                    </a:gs>
                  </a:gsLst>
                  <a:lin ang="5400000" scaled="0"/>
                  <a:tileRect/>
                </a:gradFill>
              </a:defRPr>
            </a:lvl1pPr>
          </a:lstStyle>
          <a:p>
            <a:r>
              <a:rPr lang="en-US"/>
              <a:t>Click to edit Master title style</a:t>
            </a:r>
          </a:p>
        </p:txBody>
      </p:sp>
      <p:sp>
        <p:nvSpPr>
          <p:cNvPr id="9" name="Text Placeholder 4"/>
          <p:cNvSpPr>
            <a:spLocks noGrp="1"/>
          </p:cNvSpPr>
          <p:nvPr>
            <p:ph type="body" sz="quarter" idx="10"/>
          </p:nvPr>
        </p:nvSpPr>
        <p:spPr>
          <a:xfrm>
            <a:off x="760611" y="1524000"/>
            <a:ext cx="10746999" cy="1902654"/>
          </a:xfrm>
        </p:spPr>
        <p:txBody>
          <a:bodyPr/>
          <a:lstStyle>
            <a:lvl1pPr marL="406402" indent="-406402">
              <a:defRPr sz="2843">
                <a:gradFill>
                  <a:gsLst>
                    <a:gs pos="0">
                      <a:schemeClr val="tx1"/>
                    </a:gs>
                    <a:gs pos="86000">
                      <a:schemeClr val="tx1"/>
                    </a:gs>
                  </a:gsLst>
                  <a:lin ang="5400000" scaled="0"/>
                </a:gradFill>
                <a:latin typeface="+mn-lt"/>
              </a:defRPr>
            </a:lvl1pPr>
            <a:lvl2pPr>
              <a:defRPr sz="2353">
                <a:gradFill>
                  <a:gsLst>
                    <a:gs pos="0">
                      <a:schemeClr val="tx1"/>
                    </a:gs>
                    <a:gs pos="86000">
                      <a:schemeClr val="tx1"/>
                    </a:gs>
                  </a:gsLst>
                  <a:lin ang="5400000" scaled="0"/>
                </a:gradFill>
                <a:latin typeface="+mn-lt"/>
              </a:defRPr>
            </a:lvl2pPr>
            <a:lvl3pPr marL="1204918" indent="-349251">
              <a:defRPr sz="1961">
                <a:gradFill>
                  <a:gsLst>
                    <a:gs pos="0">
                      <a:schemeClr val="tx1"/>
                    </a:gs>
                    <a:gs pos="86000">
                      <a:schemeClr val="tx1"/>
                    </a:gs>
                  </a:gsLst>
                  <a:lin ang="5400000" scaled="0"/>
                </a:gradFill>
                <a:latin typeface="+mn-lt"/>
              </a:defRPr>
            </a:lvl3pPr>
            <a:lvl4pPr marL="1538295" indent="-279401">
              <a:defRPr sz="1765">
                <a:gradFill>
                  <a:gsLst>
                    <a:gs pos="0">
                      <a:schemeClr val="tx1"/>
                    </a:gs>
                    <a:gs pos="86000">
                      <a:schemeClr val="tx1"/>
                    </a:gs>
                  </a:gsLst>
                  <a:lin ang="5400000" scaled="0"/>
                </a:gradFill>
                <a:latin typeface="+mn-lt"/>
              </a:defRPr>
            </a:lvl4pPr>
            <a:lvl5pPr marL="1887546" indent="-282576">
              <a:defRPr sz="1765">
                <a:gradFill>
                  <a:gsLst>
                    <a:gs pos="0">
                      <a:schemeClr val="tx1"/>
                    </a:gs>
                    <a:gs pos="86000">
                      <a:schemeClr val="tx1"/>
                    </a:gs>
                  </a:gsLst>
                  <a:lin ang="5400000" scaled="0"/>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634093"/>
      </p:ext>
    </p:extLst>
  </p:cSld>
  <p:clrMapOvr>
    <a:masterClrMapping/>
  </p:clrMapOvr>
  <p:transition spd="slow">
    <p:wipe dir="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1_Split - Orange">
    <p:bg>
      <p:bgPr>
        <a:solidFill>
          <a:srgbClr val="262324"/>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62001" y="685801"/>
            <a:ext cx="4572000" cy="2914652"/>
          </a:xfrm>
        </p:spPr>
        <p:txBody>
          <a:bodyPr lIns="0" tIns="0" rIns="0" bIns="0">
            <a:noAutofit/>
          </a:bodyPr>
          <a:lstStyle>
            <a:lvl1pPr algn="l">
              <a:defRPr sz="4499" cap="all" baseline="0">
                <a:solidFill>
                  <a:srgbClr val="D98805"/>
                </a:solidFill>
                <a:latin typeface="Segoe UI Light" pitchFamily="34" charset="0"/>
                <a:ea typeface="Segoe UI" pitchFamily="34" charset="0"/>
                <a:cs typeface="Segoe UI" pitchFamily="34" charset="0"/>
              </a:defRPr>
            </a:lvl1pPr>
          </a:lstStyle>
          <a:p>
            <a:r>
              <a:rPr lang="en-US"/>
              <a:t>&lt;title&gt;</a:t>
            </a:r>
          </a:p>
        </p:txBody>
      </p:sp>
      <p:sp>
        <p:nvSpPr>
          <p:cNvPr id="7" name="Subtitle 2"/>
          <p:cNvSpPr>
            <a:spLocks noGrp="1"/>
          </p:cNvSpPr>
          <p:nvPr>
            <p:ph type="subTitle" idx="1" hasCustomPrompt="1"/>
          </p:nvPr>
        </p:nvSpPr>
        <p:spPr>
          <a:xfrm>
            <a:off x="762001" y="3722079"/>
            <a:ext cx="4572000" cy="2450123"/>
          </a:xfrm>
        </p:spPr>
        <p:txBody>
          <a:bodyPr lIns="0" tIns="0" rIns="0" bIns="0">
            <a:normAutofit/>
          </a:bodyPr>
          <a:lstStyle>
            <a:lvl1pPr marL="0" indent="0" algn="l">
              <a:buNone/>
              <a:defRPr sz="2399" cap="none" baseline="0">
                <a:solidFill>
                  <a:schemeClr val="bg1"/>
                </a:solidFill>
                <a:latin typeface="Segoe UI Light" pitchFamily="34" charset="0"/>
                <a:ea typeface="Segoe UI" pitchFamily="34" charset="0"/>
                <a:cs typeface="Segoe UI" pitchFamily="34" charset="0"/>
              </a:defRPr>
            </a:lvl1pPr>
            <a:lvl2pPr marL="564755" indent="0" algn="ctr">
              <a:buNone/>
              <a:defRPr>
                <a:solidFill>
                  <a:schemeClr val="tx1">
                    <a:tint val="75000"/>
                  </a:schemeClr>
                </a:solidFill>
              </a:defRPr>
            </a:lvl2pPr>
            <a:lvl3pPr marL="1129510" indent="0" algn="ctr">
              <a:buNone/>
              <a:defRPr>
                <a:solidFill>
                  <a:schemeClr val="tx1">
                    <a:tint val="75000"/>
                  </a:schemeClr>
                </a:solidFill>
              </a:defRPr>
            </a:lvl3pPr>
            <a:lvl4pPr marL="1694264" indent="0" algn="ctr">
              <a:buNone/>
              <a:defRPr>
                <a:solidFill>
                  <a:schemeClr val="tx1">
                    <a:tint val="75000"/>
                  </a:schemeClr>
                </a:solidFill>
              </a:defRPr>
            </a:lvl4pPr>
            <a:lvl5pPr marL="2259019" indent="0" algn="ctr">
              <a:buNone/>
              <a:defRPr>
                <a:solidFill>
                  <a:schemeClr val="tx1">
                    <a:tint val="75000"/>
                  </a:schemeClr>
                </a:solidFill>
              </a:defRPr>
            </a:lvl5pPr>
            <a:lvl6pPr marL="2823775" indent="0" algn="ctr">
              <a:buNone/>
              <a:defRPr>
                <a:solidFill>
                  <a:schemeClr val="tx1">
                    <a:tint val="75000"/>
                  </a:schemeClr>
                </a:solidFill>
              </a:defRPr>
            </a:lvl6pPr>
            <a:lvl7pPr marL="3388529" indent="0" algn="ctr">
              <a:buNone/>
              <a:defRPr>
                <a:solidFill>
                  <a:schemeClr val="tx1">
                    <a:tint val="75000"/>
                  </a:schemeClr>
                </a:solidFill>
              </a:defRPr>
            </a:lvl7pPr>
            <a:lvl8pPr marL="3953282" indent="0" algn="ctr">
              <a:buNone/>
              <a:defRPr>
                <a:solidFill>
                  <a:schemeClr val="tx1">
                    <a:tint val="75000"/>
                  </a:schemeClr>
                </a:solidFill>
              </a:defRPr>
            </a:lvl8pPr>
            <a:lvl9pPr marL="4518039" indent="0" algn="ctr">
              <a:buNone/>
              <a:defRPr>
                <a:solidFill>
                  <a:schemeClr val="tx1">
                    <a:tint val="75000"/>
                  </a:schemeClr>
                </a:solidFill>
              </a:defRPr>
            </a:lvl9pPr>
          </a:lstStyle>
          <a:p>
            <a:r>
              <a:rPr lang="en-US"/>
              <a:t>&lt;subtitle&gt;</a:t>
            </a:r>
          </a:p>
        </p:txBody>
      </p:sp>
      <p:sp>
        <p:nvSpPr>
          <p:cNvPr id="8" name="Text Placeholder 5"/>
          <p:cNvSpPr>
            <a:spLocks noGrp="1"/>
          </p:cNvSpPr>
          <p:nvPr>
            <p:ph type="body" sz="quarter" idx="11" hasCustomPrompt="1"/>
          </p:nvPr>
        </p:nvSpPr>
        <p:spPr>
          <a:xfrm>
            <a:off x="6858001" y="685802"/>
            <a:ext cx="4572000" cy="5486401"/>
          </a:xfrm>
        </p:spPr>
        <p:txBody>
          <a:bodyPr anchor="ctr">
            <a:normAutofit/>
          </a:bodyPr>
          <a:lstStyle>
            <a:lvl1pPr marL="0" indent="0">
              <a:spcBef>
                <a:spcPts val="0"/>
              </a:spcBef>
              <a:spcAft>
                <a:spcPts val="1799"/>
              </a:spcAft>
              <a:buNone/>
              <a:defRPr sz="2399"/>
            </a:lvl1pPr>
          </a:lstStyle>
          <a:p>
            <a:pPr lvl="0"/>
            <a:r>
              <a:rPr lang="en-US"/>
              <a:t>&lt;body&gt;</a:t>
            </a:r>
          </a:p>
        </p:txBody>
      </p:sp>
    </p:spTree>
    <p:extLst>
      <p:ext uri="{BB962C8B-B14F-4D97-AF65-F5344CB8AC3E}">
        <p14:creationId xmlns:p14="http://schemas.microsoft.com/office/powerpoint/2010/main" val="37153775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bullets, 1 colum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6271403"/>
            <a:ext cx="12192000" cy="733636"/>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99" y="6393357"/>
            <a:ext cx="1543575" cy="511014"/>
          </a:xfrm>
          <a:prstGeom prst="rect">
            <a:avLst/>
          </a:prstGeom>
        </p:spPr>
      </p:pic>
      <p:sp>
        <p:nvSpPr>
          <p:cNvPr id="2" name="Rectangle 1"/>
          <p:cNvSpPr/>
          <p:nvPr userDrawn="1"/>
        </p:nvSpPr>
        <p:spPr>
          <a:xfrm>
            <a:off x="10791769" y="6503880"/>
            <a:ext cx="362067" cy="252707"/>
          </a:xfrm>
          <a:prstGeom prst="rect">
            <a:avLst/>
          </a:prstGeom>
          <a:solidFill>
            <a:srgbClr val="404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9">
              <a:ln>
                <a:solidFill>
                  <a:srgbClr val="404140"/>
                </a:solidFill>
              </a:ln>
              <a:solidFill>
                <a:srgbClr val="FFFFFF"/>
              </a:solidFill>
            </a:endParaRPr>
          </a:p>
        </p:txBody>
      </p:sp>
      <p:sp>
        <p:nvSpPr>
          <p:cNvPr id="8" name="Slide Number Placeholder 1"/>
          <p:cNvSpPr>
            <a:spLocks noGrp="1"/>
          </p:cNvSpPr>
          <p:nvPr>
            <p:ph type="sldNum" sz="quarter" idx="4"/>
          </p:nvPr>
        </p:nvSpPr>
        <p:spPr>
          <a:xfrm>
            <a:off x="1" y="6515250"/>
            <a:ext cx="12192000" cy="276999"/>
          </a:xfrm>
          <a:prstGeom prst="rect">
            <a:avLst/>
          </a:prstGeom>
        </p:spPr>
        <p:txBody>
          <a:bodyPr vert="horz" lIns="91440" tIns="45720" rIns="91440" bIns="45720" rtlCol="0" anchor="ctr"/>
          <a:lstStyle>
            <a:lvl1pPr algn="ctr">
              <a:defRPr sz="1200">
                <a:solidFill>
                  <a:schemeClr val="bg1">
                    <a:lumMod val="65000"/>
                  </a:schemeClr>
                </a:solidFill>
                <a:latin typeface="Segoe UI" pitchFamily="34" charset="0"/>
                <a:ea typeface="Segoe UI" pitchFamily="34" charset="0"/>
                <a:cs typeface="Segoe UI" pitchFamily="34" charset="0"/>
              </a:defRPr>
            </a:lvl1pPr>
          </a:lstStyle>
          <a:p>
            <a:r>
              <a:rPr lang="en-US">
                <a:solidFill>
                  <a:srgbClr val="FFFFFF">
                    <a:lumMod val="65000"/>
                  </a:srgbClr>
                </a:solidFill>
              </a:rPr>
              <a:t>[ </a:t>
            </a:r>
            <a:fld id="{ACE632D5-A2BD-4F2F-B449-B700FBC13E02}" type="slidenum">
              <a:rPr lang="en-US" smtClean="0">
                <a:solidFill>
                  <a:srgbClr val="FFFFFF">
                    <a:lumMod val="65000"/>
                  </a:srgbClr>
                </a:solidFill>
              </a:rPr>
              <a:pPr/>
              <a:t>‹#›</a:t>
            </a:fld>
            <a:r>
              <a:rPr lang="en-US">
                <a:solidFill>
                  <a:srgbClr val="FFFFFF">
                    <a:lumMod val="65000"/>
                  </a:srgbClr>
                </a:solidFill>
              </a:rPr>
              <a:t> ]</a:t>
            </a:r>
          </a:p>
        </p:txBody>
      </p:sp>
      <p:sp>
        <p:nvSpPr>
          <p:cNvPr id="7" name="Text Placeholder 10"/>
          <p:cNvSpPr>
            <a:spLocks noGrp="1"/>
          </p:cNvSpPr>
          <p:nvPr>
            <p:ph type="body" sz="quarter" idx="11"/>
          </p:nvPr>
        </p:nvSpPr>
        <p:spPr>
          <a:xfrm>
            <a:off x="496529" y="176875"/>
            <a:ext cx="11244272" cy="529562"/>
          </a:xfrm>
          <a:prstGeom prst="rect">
            <a:avLst/>
          </a:prstGeom>
        </p:spPr>
        <p:txBody>
          <a:bodyPr lIns="71433" tIns="35716" rIns="71433" bIns="35716"/>
          <a:lstStyle>
            <a:lvl1pPr marL="0" indent="0">
              <a:buClr>
                <a:schemeClr val="accent1"/>
              </a:buClr>
              <a:buFontTx/>
              <a:buNone/>
              <a:defRPr lang="en-US" sz="3238" kern="1200" dirty="0">
                <a:solidFill>
                  <a:schemeClr val="accent3"/>
                </a:solidFill>
                <a:latin typeface="Segoe UI Light" pitchFamily="34" charset="0"/>
                <a:ea typeface="Segoe UI" pitchFamily="34" charset="0"/>
                <a:cs typeface="Segoe UI" pitchFamily="34" charset="0"/>
              </a:defRPr>
            </a:lvl1pPr>
            <a:lvl2pPr marL="428359" indent="0">
              <a:buClr>
                <a:schemeClr val="accent1"/>
              </a:buClr>
              <a:buFontTx/>
              <a:buNone/>
              <a:defRPr>
                <a:solidFill>
                  <a:schemeClr val="accent3"/>
                </a:solidFill>
                <a:latin typeface="Segoe UI" pitchFamily="34" charset="0"/>
                <a:ea typeface="Segoe UI" pitchFamily="34" charset="0"/>
                <a:cs typeface="Segoe UI" pitchFamily="34" charset="0"/>
              </a:defRPr>
            </a:lvl2pPr>
            <a:lvl3pPr marL="856719" indent="0">
              <a:buClr>
                <a:schemeClr val="accent1"/>
              </a:buClr>
              <a:buFontTx/>
              <a:buNone/>
              <a:defRPr>
                <a:solidFill>
                  <a:schemeClr val="accent3"/>
                </a:solidFill>
                <a:latin typeface="Segoe UI" pitchFamily="34" charset="0"/>
                <a:ea typeface="Segoe UI" pitchFamily="34" charset="0"/>
                <a:cs typeface="Segoe UI" pitchFamily="34" charset="0"/>
              </a:defRPr>
            </a:lvl3pPr>
            <a:lvl4pPr marL="1285077" indent="0">
              <a:buClr>
                <a:schemeClr val="accent1"/>
              </a:buClr>
              <a:buFontTx/>
              <a:buNone/>
              <a:defRPr>
                <a:solidFill>
                  <a:schemeClr val="accent3"/>
                </a:solidFill>
                <a:latin typeface="Segoe UI" pitchFamily="34" charset="0"/>
                <a:ea typeface="Segoe UI" pitchFamily="34" charset="0"/>
                <a:cs typeface="Segoe UI" pitchFamily="34" charset="0"/>
              </a:defRPr>
            </a:lvl4pPr>
            <a:lvl5pPr marL="1713437" indent="0">
              <a:buClr>
                <a:schemeClr val="accent1"/>
              </a:buClr>
              <a:buFontTx/>
              <a:buNone/>
              <a:defRPr>
                <a:solidFill>
                  <a:schemeClr val="accent3"/>
                </a:solidFill>
                <a:latin typeface="Segoe UI" pitchFamily="34" charset="0"/>
                <a:ea typeface="Segoe UI" pitchFamily="34" charset="0"/>
                <a:cs typeface="Segoe UI" pitchFamily="34" charset="0"/>
              </a:defRPr>
            </a:lvl5pPr>
          </a:lstStyle>
          <a:p>
            <a:pPr marL="0" lvl="0" indent="0" algn="l" defTabSz="856718" rtl="0" eaLnBrk="1" latinLnBrk="0" hangingPunct="1">
              <a:spcBef>
                <a:spcPct val="20000"/>
              </a:spcBef>
              <a:buClr>
                <a:schemeClr val="accent1"/>
              </a:buClr>
              <a:buFontTx/>
              <a:buNone/>
            </a:pPr>
            <a:r>
              <a:rPr lang="en-US"/>
              <a:t>Click to edit Master text styles</a:t>
            </a:r>
          </a:p>
        </p:txBody>
      </p:sp>
    </p:spTree>
    <p:extLst>
      <p:ext uri="{BB962C8B-B14F-4D97-AF65-F5344CB8AC3E}">
        <p14:creationId xmlns:p14="http://schemas.microsoft.com/office/powerpoint/2010/main" val="1375112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Blank Color Layout 5">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71334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513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1765">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1" y="1"/>
            <a:ext cx="4100945" cy="1974715"/>
          </a:xfrm>
        </p:spPr>
        <p:txBody>
          <a:bodyPr lIns="393192" tIns="393192" rIns="393192" bIns="91440">
            <a:normAutofit/>
          </a:bodyPr>
          <a:lstStyle>
            <a:lvl1pPr marL="0" indent="0">
              <a:buNone/>
              <a:defRPr sz="4313">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1" y="1974716"/>
            <a:ext cx="4100945" cy="1530484"/>
          </a:xfrm>
        </p:spPr>
        <p:txBody>
          <a:bodyPr lIns="393192" rIns="393192" bIns="91440"/>
          <a:lstStyle>
            <a:lvl1pPr marL="0" indent="0">
              <a:buNone/>
              <a:defRPr>
                <a:solidFill>
                  <a:schemeClr val="bg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267011948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4821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246610" y="975114"/>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246611" y="1794684"/>
            <a:ext cx="11277599" cy="492200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Title Placeholder 2">
            <a:extLst>
              <a:ext uri="{FF2B5EF4-FFF2-40B4-BE49-F238E27FC236}">
                <a16:creationId xmlns:a16="http://schemas.microsoft.com/office/drawing/2014/main" id="{63B430AD-2D98-4CE5-9549-72A5A4EE6C5B}"/>
              </a:ext>
            </a:extLst>
          </p:cNvPr>
          <p:cNvSpPr>
            <a:spLocks noGrp="1"/>
          </p:cNvSpPr>
          <p:nvPr>
            <p:ph type="title"/>
          </p:nvPr>
        </p:nvSpPr>
        <p:spPr>
          <a:xfrm>
            <a:off x="246611" y="201180"/>
            <a:ext cx="11277599" cy="712379"/>
          </a:xfrm>
          <a:prstGeom prst="rect">
            <a:avLst/>
          </a:prstGeom>
        </p:spPr>
        <p:txBody>
          <a:bodyPr vert="horz" lIns="0" tIns="0" rIns="0" bIns="0" rtlCol="0" anchor="t">
            <a:normAutofit/>
          </a:bodyPr>
          <a:lstStyle/>
          <a:p>
            <a:r>
              <a:rPr lang="en-US"/>
              <a:t>Click to edit Master title style</a:t>
            </a:r>
            <a:endParaRPr lang="en-US" dirty="0"/>
          </a:p>
        </p:txBody>
      </p:sp>
    </p:spTree>
    <p:extLst>
      <p:ext uri="{BB962C8B-B14F-4D97-AF65-F5344CB8AC3E}">
        <p14:creationId xmlns:p14="http://schemas.microsoft.com/office/powerpoint/2010/main" val="165571029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3416" y="-312"/>
            <a:ext cx="6857719" cy="6858623"/>
          </a:xfrm>
          <a:prstGeom prst="rect">
            <a:avLst/>
          </a:prstGeom>
        </p:spPr>
      </p:pic>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Box 11"/>
          <p:cNvSpPr txBox="1"/>
          <p:nvPr userDrawn="1"/>
        </p:nvSpPr>
        <p:spPr bwMode="black">
          <a:xfrm>
            <a:off x="459102" y="5946333"/>
            <a:ext cx="3041382" cy="669927"/>
          </a:xfrm>
          <a:prstGeom prst="rect">
            <a:avLst/>
          </a:prstGeom>
          <a:noFill/>
        </p:spPr>
        <p:txBody>
          <a:bodyPr wrap="square" lIns="0" tIns="143428" rIns="179285" bIns="143428" rtlCol="0">
            <a:spAutoFit/>
          </a:bodyPr>
          <a:lstStyle/>
          <a:p>
            <a:pPr>
              <a:lnSpc>
                <a:spcPct val="90000"/>
              </a:lnSpc>
              <a:spcAft>
                <a:spcPts val="588"/>
              </a:spcAft>
            </a:pPr>
            <a:r>
              <a:rPr lang="en-US" sz="2745">
                <a:gradFill>
                  <a:gsLst>
                    <a:gs pos="18584">
                      <a:srgbClr val="FFFFFF"/>
                    </a:gs>
                    <a:gs pos="43000">
                      <a:srgbClr val="FFFFFF"/>
                    </a:gs>
                  </a:gsLst>
                  <a:lin ang="5400000" scaled="1"/>
                </a:gradFill>
                <a:latin typeface="+mj-lt"/>
              </a:rPr>
              <a:t>6–9 February 2017</a:t>
            </a: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459102" y="1623935"/>
            <a:ext cx="2749042" cy="4046446"/>
          </a:xfrm>
          <a:prstGeom prst="rect">
            <a:avLst/>
          </a:prstGeom>
        </p:spPr>
      </p:pic>
    </p:spTree>
    <p:extLst>
      <p:ext uri="{BB962C8B-B14F-4D97-AF65-F5344CB8AC3E}">
        <p14:creationId xmlns:p14="http://schemas.microsoft.com/office/powerpoint/2010/main" val="2997083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 name="Picture 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334349" y="0"/>
            <a:ext cx="6857651" cy="6858000"/>
          </a:xfrm>
          <a:prstGeom prst="rect">
            <a:avLst/>
          </a:prstGeom>
        </p:spPr>
      </p:pic>
    </p:spTree>
    <p:extLst>
      <p:ext uri="{BB962C8B-B14F-4D97-AF65-F5344CB8AC3E}">
        <p14:creationId xmlns:p14="http://schemas.microsoft.com/office/powerpoint/2010/main" val="1977632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62605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5573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1151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69166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4510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39792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08694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11592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2121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7747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6598832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6429755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052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48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34167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6716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88583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5089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0D84A7FD-EFF7-443E-8EB8-1F7FE9EF6B0D}"/>
              </a:ext>
            </a:extLst>
          </p:cNvPr>
          <p:cNvSpPr>
            <a:spLocks noGrp="1"/>
          </p:cNvSpPr>
          <p:nvPr>
            <p:ph type="sldNum" sz="quarter" idx="10"/>
          </p:nvPr>
        </p:nvSpPr>
        <p:spPr/>
        <p:txBody>
          <a:bodyPr/>
          <a:lstStyle/>
          <a:p>
            <a:fld id="{29ADE2E7-8A49-464B-BE66-876BB031F457}" type="slidenum">
              <a:rPr lang="en-US" smtClean="0"/>
              <a:pPr/>
              <a:t>‹#›</a:t>
            </a:fld>
            <a:endParaRPr lang="en-US"/>
          </a:p>
        </p:txBody>
      </p:sp>
    </p:spTree>
    <p:extLst>
      <p:ext uri="{BB962C8B-B14F-4D97-AF65-F5344CB8AC3E}">
        <p14:creationId xmlns:p14="http://schemas.microsoft.com/office/powerpoint/2010/main" val="102549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mod="1">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79643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40836296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9534271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835851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924768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3172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4835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5997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0764818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694612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64650619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18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18828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5003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032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9508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422488319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2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userDrawn="1"/>
        </p:nvPicPr>
        <p:blipFill>
          <a:blip r:embed="rId3"/>
          <a:stretch>
            <a:fillRect/>
          </a:stretch>
        </p:blipFill>
        <p:spPr>
          <a:xfrm>
            <a:off x="9678927" y="434679"/>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spTree>
    <p:extLst>
      <p:ext uri="{BB962C8B-B14F-4D97-AF65-F5344CB8AC3E}">
        <p14:creationId xmlns:p14="http://schemas.microsoft.com/office/powerpoint/2010/main" val="22755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usiness Transformation with Data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7" y="435412"/>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6" name="Rectangle 25"/>
          <p:cNvSpPr/>
          <p:nvPr userDrawn="1"/>
        </p:nvSpPr>
        <p:spPr bwMode="gray">
          <a:xfrm>
            <a:off x="6409944" y="1408176"/>
            <a:ext cx="5340096" cy="2971800"/>
          </a:xfrm>
          <a:prstGeom prst="rect">
            <a:avLst/>
          </a:prstGeom>
          <a:solidFill>
            <a:srgbClr val="BA141A">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28"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spTree>
    <p:extLst>
      <p:ext uri="{BB962C8B-B14F-4D97-AF65-F5344CB8AC3E}">
        <p14:creationId xmlns:p14="http://schemas.microsoft.com/office/powerpoint/2010/main" val="253223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pp Innova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7" y="435412"/>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3" name="Rectangle 22"/>
          <p:cNvSpPr/>
          <p:nvPr userDrawn="1"/>
        </p:nvSpPr>
        <p:spPr bwMode="gray">
          <a:xfrm>
            <a:off x="6409944" y="1408176"/>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spTree>
    <p:extLst>
      <p:ext uri="{BB962C8B-B14F-4D97-AF65-F5344CB8AC3E}">
        <p14:creationId xmlns:p14="http://schemas.microsoft.com/office/powerpoint/2010/main" val="237656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nterprise Mobility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gray">
          <a:xfrm>
            <a:off x="6409944" y="1408176"/>
            <a:ext cx="5340096" cy="2971800"/>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userDrawn="1"/>
        </p:nvGrpSpPr>
        <p:grpSpPr>
          <a:xfrm>
            <a:off x="9676727" y="435412"/>
            <a:ext cx="2085432" cy="446719"/>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nvGrpSpPr>
            <p:cNvPr id="26" name="Group 25"/>
            <p:cNvGrpSpPr/>
            <p:nvPr userDrawn="1"/>
          </p:nvGrpSpPr>
          <p:grpSpPr>
            <a:xfrm>
              <a:off x="10352088" y="552450"/>
              <a:ext cx="1535112" cy="296862"/>
              <a:chOff x="10352088" y="552450"/>
              <a:chExt cx="1535112" cy="296862"/>
            </a:xfrm>
            <a:solidFill>
              <a:schemeClr val="bg1"/>
            </a:solidFill>
          </p:grpSpPr>
          <p:sp>
            <p:nvSpPr>
              <p:cNvPr id="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2"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6"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7"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8"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9"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0"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1"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9"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30"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spTree>
    <p:extLst>
      <p:ext uri="{BB962C8B-B14F-4D97-AF65-F5344CB8AC3E}">
        <p14:creationId xmlns:p14="http://schemas.microsoft.com/office/powerpoint/2010/main" val="377013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nterprise Mobility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409944" y="1408176"/>
            <a:ext cx="5340096" cy="2971800"/>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userDrawn="1"/>
        </p:nvPicPr>
        <p:blipFill>
          <a:blip r:embed="rId3"/>
          <a:stretch>
            <a:fillRect/>
          </a:stretch>
        </p:blipFill>
        <p:spPr>
          <a:xfrm>
            <a:off x="9678927" y="-676770"/>
            <a:ext cx="2091198" cy="449313"/>
          </a:xfrm>
          <a:prstGeom prst="rect">
            <a:avLst/>
          </a:prstGeom>
        </p:spPr>
      </p:pic>
      <p:grpSp>
        <p:nvGrpSpPr>
          <p:cNvPr id="9" name="Group 8"/>
          <p:cNvGrpSpPr/>
          <p:nvPr userDrawn="1"/>
        </p:nvGrpSpPr>
        <p:grpSpPr>
          <a:xfrm>
            <a:off x="9676727" y="435412"/>
            <a:ext cx="2085432" cy="446719"/>
            <a:chOff x="9759951" y="481013"/>
            <a:chExt cx="2127249" cy="455612"/>
          </a:xfrm>
        </p:grpSpPr>
        <p:sp>
          <p:nvSpPr>
            <p:cNvPr id="10"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nvGrpSpPr>
            <p:cNvPr id="11" name="Group 10"/>
            <p:cNvGrpSpPr/>
            <p:nvPr userDrawn="1"/>
          </p:nvGrpSpPr>
          <p:grpSpPr>
            <a:xfrm>
              <a:off x="10352088" y="552450"/>
              <a:ext cx="1535112" cy="296862"/>
              <a:chOff x="10352088" y="552450"/>
              <a:chExt cx="1535112" cy="296862"/>
            </a:xfrm>
            <a:solidFill>
              <a:schemeClr val="bg1"/>
            </a:solidFill>
          </p:grpSpPr>
          <p:sp>
            <p:nvSpPr>
              <p:cNvPr id="16"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7"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8"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9"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0"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1"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2"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7"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8"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1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9"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30"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spTree>
    <p:extLst>
      <p:ext uri="{BB962C8B-B14F-4D97-AF65-F5344CB8AC3E}">
        <p14:creationId xmlns:p14="http://schemas.microsoft.com/office/powerpoint/2010/main" val="237596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5933"/>
            <a:ext cx="12198926" cy="6868303"/>
          </a:xfrm>
          <a:prstGeom prst="rect">
            <a:avLst/>
          </a:prstGeom>
        </p:spPr>
      </p:pic>
      <p:sp>
        <p:nvSpPr>
          <p:cNvPr id="24" name="Rectangle 23"/>
          <p:cNvSpPr/>
          <p:nvPr userDrawn="1"/>
        </p:nvSpPr>
        <p:spPr bwMode="auto">
          <a:xfrm rot="16200000">
            <a:off x="2660672" y="-2673328"/>
            <a:ext cx="6858000" cy="12204656"/>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7" y="435412"/>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3" name="Rectangle 22"/>
          <p:cNvSpPr/>
          <p:nvPr userDrawn="1"/>
        </p:nvSpPr>
        <p:spPr bwMode="gray">
          <a:xfrm>
            <a:off x="6409944" y="1408176"/>
            <a:ext cx="5340096" cy="2971800"/>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409944" y="1413776"/>
            <a:ext cx="5332362" cy="2087516"/>
          </a:xfrm>
          <a:noFill/>
        </p:spPr>
        <p:txBody>
          <a:bodyPr lIns="182880" tIns="182880" rIns="91440" bIns="91440" anchor="t" anchorCtr="0"/>
          <a:lstStyle>
            <a:lvl1pPr>
              <a:defRPr sz="4800" spc="-98"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800">
                <a:solidFill>
                  <a:schemeClr val="bg1"/>
                </a:solidFill>
              </a:defRPr>
            </a:lvl1pPr>
          </a:lstStyle>
          <a:p>
            <a:pPr lvl="0"/>
            <a:r>
              <a:rPr lang="en-US"/>
              <a:t>Subtitle</a:t>
            </a:r>
          </a:p>
        </p:txBody>
      </p:sp>
    </p:spTree>
    <p:extLst>
      <p:ext uri="{BB962C8B-B14F-4D97-AF65-F5344CB8AC3E}">
        <p14:creationId xmlns:p14="http://schemas.microsoft.com/office/powerpoint/2010/main" val="298924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theme" Target="../theme/theme3.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theme" Target="../theme/theme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42" Type="http://schemas.openxmlformats.org/officeDocument/2006/relationships/slideLayout" Target="../slideLayouts/slideLayout135.xml"/><Relationship Id="rId47" Type="http://schemas.openxmlformats.org/officeDocument/2006/relationships/slideLayout" Target="../slideLayouts/slideLayout140.xml"/><Relationship Id="rId63" Type="http://schemas.openxmlformats.org/officeDocument/2006/relationships/slideLayout" Target="../slideLayouts/slideLayout156.xml"/><Relationship Id="rId68" Type="http://schemas.openxmlformats.org/officeDocument/2006/relationships/slideLayout" Target="../slideLayouts/slideLayout161.xml"/><Relationship Id="rId84" Type="http://schemas.openxmlformats.org/officeDocument/2006/relationships/slideLayout" Target="../slideLayouts/slideLayout177.xml"/><Relationship Id="rId16" Type="http://schemas.openxmlformats.org/officeDocument/2006/relationships/slideLayout" Target="../slideLayouts/slideLayout109.xml"/><Relationship Id="rId11" Type="http://schemas.openxmlformats.org/officeDocument/2006/relationships/slideLayout" Target="../slideLayouts/slideLayout104.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53" Type="http://schemas.openxmlformats.org/officeDocument/2006/relationships/slideLayout" Target="../slideLayouts/slideLayout146.xml"/><Relationship Id="rId58" Type="http://schemas.openxmlformats.org/officeDocument/2006/relationships/slideLayout" Target="../slideLayouts/slideLayout151.xml"/><Relationship Id="rId74" Type="http://schemas.openxmlformats.org/officeDocument/2006/relationships/slideLayout" Target="../slideLayouts/slideLayout167.xml"/><Relationship Id="rId79" Type="http://schemas.openxmlformats.org/officeDocument/2006/relationships/slideLayout" Target="../slideLayouts/slideLayout172.xml"/><Relationship Id="rId5" Type="http://schemas.openxmlformats.org/officeDocument/2006/relationships/slideLayout" Target="../slideLayouts/slideLayout98.xml"/><Relationship Id="rId19" Type="http://schemas.openxmlformats.org/officeDocument/2006/relationships/slideLayout" Target="../slideLayouts/slideLayout11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43" Type="http://schemas.openxmlformats.org/officeDocument/2006/relationships/slideLayout" Target="../slideLayouts/slideLayout136.xml"/><Relationship Id="rId48" Type="http://schemas.openxmlformats.org/officeDocument/2006/relationships/slideLayout" Target="../slideLayouts/slideLayout141.xml"/><Relationship Id="rId56" Type="http://schemas.openxmlformats.org/officeDocument/2006/relationships/slideLayout" Target="../slideLayouts/slideLayout149.xml"/><Relationship Id="rId64" Type="http://schemas.openxmlformats.org/officeDocument/2006/relationships/slideLayout" Target="../slideLayouts/slideLayout157.xml"/><Relationship Id="rId69" Type="http://schemas.openxmlformats.org/officeDocument/2006/relationships/slideLayout" Target="../slideLayouts/slideLayout162.xml"/><Relationship Id="rId77" Type="http://schemas.openxmlformats.org/officeDocument/2006/relationships/slideLayout" Target="../slideLayouts/slideLayout170.xml"/><Relationship Id="rId8" Type="http://schemas.openxmlformats.org/officeDocument/2006/relationships/slideLayout" Target="../slideLayouts/slideLayout101.xml"/><Relationship Id="rId51" Type="http://schemas.openxmlformats.org/officeDocument/2006/relationships/slideLayout" Target="../slideLayouts/slideLayout144.xml"/><Relationship Id="rId72" Type="http://schemas.openxmlformats.org/officeDocument/2006/relationships/slideLayout" Target="../slideLayouts/slideLayout165.xml"/><Relationship Id="rId80" Type="http://schemas.openxmlformats.org/officeDocument/2006/relationships/slideLayout" Target="../slideLayouts/slideLayout173.xml"/><Relationship Id="rId85" Type="http://schemas.openxmlformats.org/officeDocument/2006/relationships/slideLayout" Target="../slideLayouts/slideLayout178.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46" Type="http://schemas.openxmlformats.org/officeDocument/2006/relationships/slideLayout" Target="../slideLayouts/slideLayout139.xml"/><Relationship Id="rId59" Type="http://schemas.openxmlformats.org/officeDocument/2006/relationships/slideLayout" Target="../slideLayouts/slideLayout152.xml"/><Relationship Id="rId67" Type="http://schemas.openxmlformats.org/officeDocument/2006/relationships/slideLayout" Target="../slideLayouts/slideLayout160.xml"/><Relationship Id="rId20" Type="http://schemas.openxmlformats.org/officeDocument/2006/relationships/slideLayout" Target="../slideLayouts/slideLayout113.xml"/><Relationship Id="rId41" Type="http://schemas.openxmlformats.org/officeDocument/2006/relationships/slideLayout" Target="../slideLayouts/slideLayout134.xml"/><Relationship Id="rId54" Type="http://schemas.openxmlformats.org/officeDocument/2006/relationships/slideLayout" Target="../slideLayouts/slideLayout147.xml"/><Relationship Id="rId62" Type="http://schemas.openxmlformats.org/officeDocument/2006/relationships/slideLayout" Target="../slideLayouts/slideLayout155.xml"/><Relationship Id="rId70" Type="http://schemas.openxmlformats.org/officeDocument/2006/relationships/slideLayout" Target="../slideLayouts/slideLayout163.xml"/><Relationship Id="rId75" Type="http://schemas.openxmlformats.org/officeDocument/2006/relationships/slideLayout" Target="../slideLayouts/slideLayout168.xml"/><Relationship Id="rId83" Type="http://schemas.openxmlformats.org/officeDocument/2006/relationships/slideLayout" Target="../slideLayouts/slideLayout176.xml"/><Relationship Id="rId88" Type="http://schemas.openxmlformats.org/officeDocument/2006/relationships/theme" Target="../theme/theme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49" Type="http://schemas.openxmlformats.org/officeDocument/2006/relationships/slideLayout" Target="../slideLayouts/slideLayout142.xml"/><Relationship Id="rId57" Type="http://schemas.openxmlformats.org/officeDocument/2006/relationships/slideLayout" Target="../slideLayouts/slideLayout150.xml"/><Relationship Id="rId10" Type="http://schemas.openxmlformats.org/officeDocument/2006/relationships/slideLayout" Target="../slideLayouts/slideLayout103.xml"/><Relationship Id="rId31" Type="http://schemas.openxmlformats.org/officeDocument/2006/relationships/slideLayout" Target="../slideLayouts/slideLayout124.xml"/><Relationship Id="rId44" Type="http://schemas.openxmlformats.org/officeDocument/2006/relationships/slideLayout" Target="../slideLayouts/slideLayout137.xml"/><Relationship Id="rId52" Type="http://schemas.openxmlformats.org/officeDocument/2006/relationships/slideLayout" Target="../slideLayouts/slideLayout145.xml"/><Relationship Id="rId60" Type="http://schemas.openxmlformats.org/officeDocument/2006/relationships/slideLayout" Target="../slideLayouts/slideLayout153.xml"/><Relationship Id="rId65" Type="http://schemas.openxmlformats.org/officeDocument/2006/relationships/slideLayout" Target="../slideLayouts/slideLayout158.xml"/><Relationship Id="rId73" Type="http://schemas.openxmlformats.org/officeDocument/2006/relationships/slideLayout" Target="../slideLayouts/slideLayout166.xml"/><Relationship Id="rId78" Type="http://schemas.openxmlformats.org/officeDocument/2006/relationships/slideLayout" Target="../slideLayouts/slideLayout171.xml"/><Relationship Id="rId81" Type="http://schemas.openxmlformats.org/officeDocument/2006/relationships/slideLayout" Target="../slideLayouts/slideLayout174.xml"/><Relationship Id="rId86" Type="http://schemas.openxmlformats.org/officeDocument/2006/relationships/slideLayout" Target="../slideLayouts/slideLayout179.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9" Type="http://schemas.openxmlformats.org/officeDocument/2006/relationships/slideLayout" Target="../slideLayouts/slideLayout132.xml"/><Relationship Id="rId34" Type="http://schemas.openxmlformats.org/officeDocument/2006/relationships/slideLayout" Target="../slideLayouts/slideLayout127.xml"/><Relationship Id="rId50" Type="http://schemas.openxmlformats.org/officeDocument/2006/relationships/slideLayout" Target="../slideLayouts/slideLayout143.xml"/><Relationship Id="rId55" Type="http://schemas.openxmlformats.org/officeDocument/2006/relationships/slideLayout" Target="../slideLayouts/slideLayout148.xml"/><Relationship Id="rId76" Type="http://schemas.openxmlformats.org/officeDocument/2006/relationships/slideLayout" Target="../slideLayouts/slideLayout169.xml"/><Relationship Id="rId7" Type="http://schemas.openxmlformats.org/officeDocument/2006/relationships/slideLayout" Target="../slideLayouts/slideLayout100.xml"/><Relationship Id="rId71" Type="http://schemas.openxmlformats.org/officeDocument/2006/relationships/slideLayout" Target="../slideLayouts/slideLayout164.xml"/><Relationship Id="rId2" Type="http://schemas.openxmlformats.org/officeDocument/2006/relationships/slideLayout" Target="../slideLayouts/slideLayout95.xml"/><Relationship Id="rId29" Type="http://schemas.openxmlformats.org/officeDocument/2006/relationships/slideLayout" Target="../slideLayouts/slideLayout122.xml"/><Relationship Id="rId24" Type="http://schemas.openxmlformats.org/officeDocument/2006/relationships/slideLayout" Target="../slideLayouts/slideLayout117.xml"/><Relationship Id="rId40" Type="http://schemas.openxmlformats.org/officeDocument/2006/relationships/slideLayout" Target="../slideLayouts/slideLayout133.xml"/><Relationship Id="rId45" Type="http://schemas.openxmlformats.org/officeDocument/2006/relationships/slideLayout" Target="../slideLayouts/slideLayout138.xml"/><Relationship Id="rId66" Type="http://schemas.openxmlformats.org/officeDocument/2006/relationships/slideLayout" Target="../slideLayouts/slideLayout159.xml"/><Relationship Id="rId87" Type="http://schemas.openxmlformats.org/officeDocument/2006/relationships/slideLayout" Target="../slideLayouts/slideLayout180.xml"/><Relationship Id="rId61" Type="http://schemas.openxmlformats.org/officeDocument/2006/relationships/slideLayout" Target="../slideLayouts/slideLayout154.xml"/><Relationship Id="rId82" Type="http://schemas.openxmlformats.org/officeDocument/2006/relationships/slideLayout" Target="../slideLayouts/slideLayout17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7" Type="http://schemas.openxmlformats.org/officeDocument/2006/relationships/slideLayout" Target="../slideLayouts/slideLayout18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45" Type="http://schemas.openxmlformats.org/officeDocument/2006/relationships/theme" Target="../theme/theme6.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 Id="rId8" Type="http://schemas.openxmlformats.org/officeDocument/2006/relationships/slideLayout" Target="../slideLayouts/slideLayout188.xml"/><Relationship Id="rId3" Type="http://schemas.openxmlformats.org/officeDocument/2006/relationships/slideLayout" Target="../slideLayouts/slideLayout183.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20" Type="http://schemas.openxmlformats.org/officeDocument/2006/relationships/slideLayout" Target="../slideLayouts/slideLayout200.xml"/><Relationship Id="rId41" Type="http://schemas.openxmlformats.org/officeDocument/2006/relationships/slideLayout" Target="../slideLayouts/slideLayout2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21" Type="http://schemas.openxmlformats.org/officeDocument/2006/relationships/theme" Target="../theme/theme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image" Target="../media/image5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9"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 id="2147484537" r:id="rId18"/>
    <p:sldLayoutId id="2147484712" r:id="rId1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851068"/>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 id="2147484554" r:id="rId14"/>
    <p:sldLayoutId id="2147484555" r:id="rId15"/>
    <p:sldLayoutId id="2147484556" r:id="rId16"/>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2/25/2019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924653902"/>
      </p:ext>
    </p:extLst>
  </p:cSld>
  <p:clrMap bg1="lt1" tx1="dk1" bg2="lt2" tx2="dk2" accent1="accent1" accent2="accent2" accent3="accent3" accent4="accent4" accent5="accent5" accent6="accent6" hlink="hlink" folHlink="folHlink"/>
  <p:sldLayoutIdLst>
    <p:sldLayoutId id="2147484558"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 id="2147484569" r:id="rId12"/>
    <p:sldLayoutId id="2147484570" r:id="rId13"/>
    <p:sldLayoutId id="2147484571" r:id="rId14"/>
    <p:sldLayoutId id="2147484572" r:id="rId15"/>
    <p:sldLayoutId id="2147484573" r:id="rId16"/>
    <p:sldLayoutId id="2147484574" r:id="rId17"/>
    <p:sldLayoutId id="2147484575" r:id="rId18"/>
    <p:sldLayoutId id="2147484576" r:id="rId19"/>
    <p:sldLayoutId id="2147484577" r:id="rId20"/>
    <p:sldLayoutId id="2147484578" r:id="rId21"/>
    <p:sldLayoutId id="2147484579" r:id="rId22"/>
    <p:sldLayoutId id="2147484580" r:id="rId23"/>
    <p:sldLayoutId id="2147484581" r:id="rId24"/>
    <p:sldLayoutId id="2147484582" r:id="rId25"/>
    <p:sldLayoutId id="2147484583" r:id="rId26"/>
    <p:sldLayoutId id="2147484584" r:id="rId27"/>
    <p:sldLayoutId id="2147484585" r:id="rId28"/>
    <p:sldLayoutId id="2147484586" r:id="rId29"/>
    <p:sldLayoutId id="2147484587" r:id="rId30"/>
    <p:sldLayoutId id="2147484588" r:id="rId31"/>
    <p:sldLayoutId id="2147484589" r:id="rId32"/>
    <p:sldLayoutId id="2147484590" r:id="rId33"/>
    <p:sldLayoutId id="2147484591" r:id="rId34"/>
    <p:sldLayoutId id="2147484592" r:id="rId35"/>
    <p:sldLayoutId id="2147484593" r:id="rId36"/>
    <p:sldLayoutId id="2147484594" r:id="rId37"/>
    <p:sldLayoutId id="2147484595" r:id="rId38"/>
    <p:sldLayoutId id="2147484596" r:id="rId39"/>
    <p:sldLayoutId id="2147484597" r:id="rId40"/>
    <p:sldLayoutId id="2147484598" r:id="rId41"/>
    <p:sldLayoutId id="2147484599" r:id="rId42"/>
    <p:sldLayoutId id="2147484600" r:id="rId43"/>
    <p:sldLayoutId id="2147484601" r:id="rId44"/>
    <p:sldLayoutId id="2147484602" r:id="rId45"/>
    <p:sldLayoutId id="2147484603" r:id="rId46"/>
    <p:sldLayoutId id="2147484604" r:id="rId47"/>
    <p:sldLayoutId id="2147484605" r:id="rId48"/>
    <p:sldLayoutId id="2147484606" r:id="rId49"/>
    <p:sldLayoutId id="2147484607" r:id="rId50"/>
    <p:sldLayoutId id="2147484608" r:id="rId51"/>
    <p:sldLayoutId id="2147484609" r:id="rId52"/>
    <p:sldLayoutId id="2147484610" r:id="rId53"/>
    <p:sldLayoutId id="2147484611" r:id="rId54"/>
    <p:sldLayoutId id="2147484612" r:id="rId55"/>
    <p:sldLayoutId id="2147484613" r:id="rId56"/>
    <p:sldLayoutId id="2147484614" r:id="rId57"/>
    <p:sldLayoutId id="2147484615" r:id="rId58"/>
    <p:sldLayoutId id="2147484616" r:id="rId59"/>
    <p:sldLayoutId id="2147484617" r:id="rId60"/>
    <p:sldLayoutId id="2147484618" r:id="rId61"/>
    <p:sldLayoutId id="2147484619" r:id="rId62"/>
    <p:sldLayoutId id="2147484620" r:id="rId63"/>
    <p:sldLayoutId id="2147484621" r:id="rId64"/>
    <p:sldLayoutId id="2147484622" r:id="rId65"/>
    <p:sldLayoutId id="2147484623" r:id="rId66"/>
    <p:sldLayoutId id="2147484624" r:id="rId67"/>
    <p:sldLayoutId id="2147484625" r:id="rId68"/>
    <p:sldLayoutId id="2147484626" r:id="rId69"/>
    <p:sldLayoutId id="2147484627" r:id="rId70"/>
    <p:sldLayoutId id="2147484628" r:id="rId71"/>
    <p:sldLayoutId id="2147484629" r:id="rId72"/>
    <p:sldLayoutId id="2147484630" r:id="rId73"/>
    <p:sldLayoutId id="2147484631" r:id="rId74"/>
    <p:sldLayoutId id="2147484632" r:id="rId75"/>
    <p:sldLayoutId id="2147484633" r:id="rId76"/>
    <p:sldLayoutId id="2147484634" r:id="rId77"/>
    <p:sldLayoutId id="2147484635" r:id="rId78"/>
    <p:sldLayoutId id="2147484636" r:id="rId79"/>
    <p:sldLayoutId id="2147484637" r:id="rId80"/>
    <p:sldLayoutId id="2147484638" r:id="rId81"/>
    <p:sldLayoutId id="2147484639" r:id="rId82"/>
    <p:sldLayoutId id="2147484640" r:id="rId83"/>
    <p:sldLayoutId id="2147484641" r:id="rId84"/>
    <p:sldLayoutId id="2147484642" r:id="rId85"/>
    <p:sldLayoutId id="2147484643" r:id="rId86"/>
    <p:sldLayoutId id="2147484644" r:id="rId8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600"/>
        </a:spcAft>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110000"/>
        </a:lnSpc>
        <a:spcBef>
          <a:spcPts val="500"/>
        </a:spcBef>
        <a:spcAft>
          <a:spcPts val="600"/>
        </a:spcAft>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110000"/>
        </a:lnSpc>
        <a:spcBef>
          <a:spcPts val="500"/>
        </a:spcBef>
        <a:spcAft>
          <a:spcPts val="6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0047092"/>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 id="2147484671" r:id="rId26"/>
    <p:sldLayoutId id="2147484672" r:id="rId27"/>
    <p:sldLayoutId id="2147484673" r:id="rId28"/>
    <p:sldLayoutId id="2147484674" r:id="rId29"/>
    <p:sldLayoutId id="2147484675" r:id="rId30"/>
    <p:sldLayoutId id="2147484676" r:id="rId31"/>
    <p:sldLayoutId id="2147484677" r:id="rId32"/>
    <p:sldLayoutId id="2147484678" r:id="rId33"/>
    <p:sldLayoutId id="2147484679" r:id="rId34"/>
    <p:sldLayoutId id="2147484680" r:id="rId35"/>
    <p:sldLayoutId id="2147484681" r:id="rId36"/>
    <p:sldLayoutId id="2147484682" r:id="rId37"/>
    <p:sldLayoutId id="2147484683" r:id="rId38"/>
    <p:sldLayoutId id="2147484684" r:id="rId39"/>
    <p:sldLayoutId id="2147484685" r:id="rId40"/>
    <p:sldLayoutId id="2147484686" r:id="rId41"/>
    <p:sldLayoutId id="2147484687" r:id="rId42"/>
    <p:sldLayoutId id="2147484689" r:id="rId43"/>
    <p:sldLayoutId id="2147484711" r:id="rId44"/>
  </p:sldLayoutIdLst>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93020145"/>
      </p:ext>
    </p:extLst>
  </p:cSld>
  <p:clrMap bg1="lt1" tx1="dk1" bg2="lt2" tx2="dk2" accent1="accent1" accent2="accent2" accent3="accent3" accent4="accent4" accent5="accent5" accent6="accent6" hlink="hlink" folHlink="folHlink"/>
  <p:sldLayoutIdLst>
    <p:sldLayoutId id="2147484691" r:id="rId1"/>
    <p:sldLayoutId id="2147484692" r:id="rId2"/>
    <p:sldLayoutId id="2147484693" r:id="rId3"/>
    <p:sldLayoutId id="2147484694" r:id="rId4"/>
    <p:sldLayoutId id="2147484695" r:id="rId5"/>
    <p:sldLayoutId id="2147484696" r:id="rId6"/>
    <p:sldLayoutId id="2147484697" r:id="rId7"/>
    <p:sldLayoutId id="2147484698" r:id="rId8"/>
    <p:sldLayoutId id="2147484699" r:id="rId9"/>
    <p:sldLayoutId id="2147484700" r:id="rId10"/>
    <p:sldLayoutId id="2147484701" r:id="rId11"/>
    <p:sldLayoutId id="2147484702" r:id="rId12"/>
    <p:sldLayoutId id="2147484703" r:id="rId13"/>
    <p:sldLayoutId id="2147484704" r:id="rId14"/>
    <p:sldLayoutId id="2147484705" r:id="rId15"/>
    <p:sldLayoutId id="2147484706" r:id="rId16"/>
    <p:sldLayoutId id="2147484707" r:id="rId17"/>
    <p:sldLayoutId id="2147484708" r:id="rId18"/>
    <p:sldLayoutId id="2147484709" r:id="rId19"/>
    <p:sldLayoutId id="214748471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1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3" Type="http://schemas.openxmlformats.org/officeDocument/2006/relationships/hyperlink" Target="https://www.tco.microsoft.com/" TargetMode="External"/><Relationship Id="rId2" Type="http://schemas.openxmlformats.org/officeDocument/2006/relationships/notesSlide" Target="../notesSlides/notesSlide9.xml"/><Relationship Id="rId1" Type="http://schemas.openxmlformats.org/officeDocument/2006/relationships/slideLayout" Target="../slideLayouts/slideLayout221.xml"/><Relationship Id="rId4" Type="http://schemas.openxmlformats.org/officeDocument/2006/relationships/hyperlink" Target="https://na01.safelinks.protection.outlook.com/?url=https://www.gartner.com/it-glossary/pace-layered-application-strategy/&amp;data=02|01|dowhitta@microsoft.com|af79a128ab0f42dbb30608d538619423|72f988bf86f141af91ab2d7cd011db47|1|0|636476914115791857&amp;sdata=%2BA6Tv%2B6swxwTxCIG6EEgsYIjM11JvH6D8no8bL1SaXg%3D&amp;reserved=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microsoft.com/en-us/download/details.aspx?id=53595" TargetMode="External"/><Relationship Id="rId2" Type="http://schemas.openxmlformats.org/officeDocument/2006/relationships/notesSlide" Target="../notesSlides/notesSlide10.xml"/><Relationship Id="rId1" Type="http://schemas.openxmlformats.org/officeDocument/2006/relationships/slideLayout" Target="../slideLayouts/slideLayout2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15.xml.rels><?xml version="1.0" encoding="UTF-8" standalone="yes"?>
<Relationships xmlns="http://schemas.openxmlformats.org/package/2006/relationships"><Relationship Id="rId3" Type="http://schemas.openxmlformats.org/officeDocument/2006/relationships/hyperlink" Target="https://na01.safelinks.protection.outlook.com/?url=https://www.gartner.com/it-glossary/pace-layered-application-strategy/&amp;data=02|01|dowhitta@microsoft.com|af79a128ab0f42dbb30608d538619423|72f988bf86f141af91ab2d7cd011db47|1|0|636476914115791857&amp;sdata=%2BA6Tv%2B6swxwTxCIG6EEgsYIjM11JvH6D8no8bL1SaXg%3D&amp;reserved=0" TargetMode="External"/><Relationship Id="rId2" Type="http://schemas.openxmlformats.org/officeDocument/2006/relationships/notesSlide" Target="../notesSlides/notesSlide11.xml"/><Relationship Id="rId1" Type="http://schemas.openxmlformats.org/officeDocument/2006/relationships/slideLayout" Target="../slideLayouts/slideLayout22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4.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13.xml"/><Relationship Id="rId7" Type="http://schemas.openxmlformats.org/officeDocument/2006/relationships/image" Target="../media/image69.png"/><Relationship Id="rId12" Type="http://schemas.openxmlformats.org/officeDocument/2006/relationships/image" Target="../media/image74.emf"/><Relationship Id="rId2" Type="http://schemas.openxmlformats.org/officeDocument/2006/relationships/slideLayout" Target="../slideLayouts/slideLayout224.xml"/><Relationship Id="rId1" Type="http://schemas.openxmlformats.org/officeDocument/2006/relationships/tags" Target="../tags/tag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emf"/><Relationship Id="rId4" Type="http://schemas.openxmlformats.org/officeDocument/2006/relationships/image" Target="../media/image66.png"/><Relationship Id="rId9" Type="http://schemas.openxmlformats.org/officeDocument/2006/relationships/image" Target="../media/image71.emf"/></Relationships>
</file>

<file path=ppt/slides/_rels/slide1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14.xml"/><Relationship Id="rId7" Type="http://schemas.openxmlformats.org/officeDocument/2006/relationships/image" Target="../media/image78.png"/><Relationship Id="rId2" Type="http://schemas.openxmlformats.org/officeDocument/2006/relationships/slideLayout" Target="../slideLayouts/slideLayout224.xml"/><Relationship Id="rId1" Type="http://schemas.openxmlformats.org/officeDocument/2006/relationships/tags" Target="../tags/tag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77.png"/><Relationship Id="rId2" Type="http://schemas.openxmlformats.org/officeDocument/2006/relationships/slideLayout" Target="../slideLayouts/slideLayout224.xml"/><Relationship Id="rId1" Type="http://schemas.openxmlformats.org/officeDocument/2006/relationships/tags" Target="../tags/tag6.xml"/><Relationship Id="rId6" Type="http://schemas.openxmlformats.org/officeDocument/2006/relationships/image" Target="../media/image80.png"/><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hyperlink" Target="http://www.cloudsimplified.io/" TargetMode="External"/><Relationship Id="rId2" Type="http://schemas.openxmlformats.org/officeDocument/2006/relationships/hyperlink" Target="https://askazure.io/" TargetMode="Externa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84.png"/><Relationship Id="rId2" Type="http://schemas.openxmlformats.org/officeDocument/2006/relationships/slideLayout" Target="../slideLayouts/slideLayout224.xml"/><Relationship Id="rId1" Type="http://schemas.openxmlformats.org/officeDocument/2006/relationships/tags" Target="../tags/tag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2.xml.rels><?xml version="1.0" encoding="UTF-8" standalone="yes"?>
<Relationships xmlns="http://schemas.openxmlformats.org/package/2006/relationships"><Relationship Id="rId3" Type="http://schemas.openxmlformats.org/officeDocument/2006/relationships/hyperlink" Target="https://na01.safelinks.protection.outlook.com/?url=https://www.gartner.com/it-glossary/pace-layered-application-strategy/&amp;data=02|01|dowhitta@microsoft.com|af79a128ab0f42dbb30608d538619423|72f988bf86f141af91ab2d7cd011db47|1|0|636476914115791857&amp;sdata=%2BA6Tv%2B6swxwTxCIG6EEgsYIjM11JvH6D8no8bL1SaXg%3D&amp;reserved=0" TargetMode="External"/><Relationship Id="rId2" Type="http://schemas.openxmlformats.org/officeDocument/2006/relationships/notesSlide" Target="../notesSlides/notesSlide17.xml"/><Relationship Id="rId1" Type="http://schemas.openxmlformats.org/officeDocument/2006/relationships/slideLayout" Target="../slideLayouts/slideLayout2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2.xml"/></Relationships>
</file>

<file path=ppt/slides/_rels/slide28.xml.rels><?xml version="1.0" encoding="UTF-8" standalone="yes"?>
<Relationships xmlns="http://schemas.openxmlformats.org/package/2006/relationships"><Relationship Id="rId3" Type="http://schemas.openxmlformats.org/officeDocument/2006/relationships/hyperlink" Target="https://na01.safelinks.protection.outlook.com/?url=https://www.gartner.com/it-glossary/pace-layered-application-strategy/&amp;data=02|01|dowhitta@microsoft.com|af79a128ab0f42dbb30608d538619423|72f988bf86f141af91ab2d7cd011db47|1|0|636476914115791857&amp;sdata=%2BA6Tv%2B6swxwTxCIG6EEgsYIjM11JvH6D8no8bL1SaXg%3D&amp;reserved=0" TargetMode="External"/><Relationship Id="rId2" Type="http://schemas.openxmlformats.org/officeDocument/2006/relationships/notesSlide" Target="../notesSlides/notesSlide23.xml"/><Relationship Id="rId1" Type="http://schemas.openxmlformats.org/officeDocument/2006/relationships/slideLayout" Target="../slideLayouts/slideLayout2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89.png"/><Relationship Id="rId3" Type="http://schemas.openxmlformats.org/officeDocument/2006/relationships/hyperlink" Target="https://azure.microsoft.com/en-us/services/cosmos-db/" TargetMode="External"/><Relationship Id="rId7" Type="http://schemas.openxmlformats.org/officeDocument/2006/relationships/image" Target="../media/image86.png"/><Relationship Id="rId12" Type="http://schemas.openxmlformats.org/officeDocument/2006/relationships/hyperlink" Target="https://azure.microsoft.com/en-us/services/event-grid/" TargetMode="External"/><Relationship Id="rId17" Type="http://schemas.openxmlformats.org/officeDocument/2006/relationships/image" Target="../media/image92.png"/><Relationship Id="rId2" Type="http://schemas.openxmlformats.org/officeDocument/2006/relationships/notesSlide" Target="../notesSlides/notesSlide25.xml"/><Relationship Id="rId16" Type="http://schemas.openxmlformats.org/officeDocument/2006/relationships/image" Target="../media/image91.png"/><Relationship Id="rId1" Type="http://schemas.openxmlformats.org/officeDocument/2006/relationships/slideLayout" Target="../slideLayouts/slideLayout232.xml"/><Relationship Id="rId6" Type="http://schemas.openxmlformats.org/officeDocument/2006/relationships/hyperlink" Target="https://azure.microsoft.com/en-us/services/storage/?v=16.50" TargetMode="External"/><Relationship Id="rId11" Type="http://schemas.openxmlformats.org/officeDocument/2006/relationships/image" Target="../media/image88.png"/><Relationship Id="rId5" Type="http://schemas.microsoft.com/office/2007/relationships/hdphoto" Target="../media/hdphoto1.wdp"/><Relationship Id="rId15" Type="http://schemas.openxmlformats.org/officeDocument/2006/relationships/image" Target="../media/image90.png"/><Relationship Id="rId10" Type="http://schemas.openxmlformats.org/officeDocument/2006/relationships/hyperlink" Target="https://azure.microsoft.com/en-us/services/stream-analytics/" TargetMode="External"/><Relationship Id="rId4" Type="http://schemas.openxmlformats.org/officeDocument/2006/relationships/image" Target="../media/image85.png"/><Relationship Id="rId9" Type="http://schemas.openxmlformats.org/officeDocument/2006/relationships/image" Target="../media/image87.png"/><Relationship Id="rId14" Type="http://schemas.openxmlformats.org/officeDocument/2006/relationships/hyperlink" Target="https://azure.microsoft.com/en-us/services/active-directory/"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2.xml"/></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239.xml"/><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hyperlink" Target="https://info.microsoft.com/visual-studio-enterprise-2015-trial.html" TargetMode="External"/><Relationship Id="rId2" Type="http://schemas.openxmlformats.org/officeDocument/2006/relationships/hyperlink" Target="https://azure.microsoft.com/free" TargetMode="External"/><Relationship Id="rId1" Type="http://schemas.openxmlformats.org/officeDocument/2006/relationships/slideLayout" Target="../slideLayouts/slideLayout76.xml"/><Relationship Id="rId4" Type="http://schemas.openxmlformats.org/officeDocument/2006/relationships/hyperlink" Target="https://developer.microsoft.com/en-us/windows/downloads/virtual-machin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4.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t>Application Modernization</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Ryan Berry</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200" y="5851065"/>
            <a:ext cx="3543300" cy="321314"/>
          </a:xfrm>
        </p:spPr>
        <p:txBody>
          <a:bodyPr/>
          <a:lstStyle/>
          <a:p>
            <a:r>
              <a:rPr lang="en-US" dirty="0"/>
              <a:t>Cloud Solution Architect</a:t>
            </a:r>
          </a:p>
        </p:txBody>
      </p:sp>
      <p:sp>
        <p:nvSpPr>
          <p:cNvPr id="3" name="Text Placeholder 2">
            <a:extLst>
              <a:ext uri="{FF2B5EF4-FFF2-40B4-BE49-F238E27FC236}">
                <a16:creationId xmlns:a16="http://schemas.microsoft.com/office/drawing/2014/main" id="{47955420-76B3-43BE-947F-D965EDE44EA7}"/>
              </a:ext>
            </a:extLst>
          </p:cNvPr>
          <p:cNvSpPr>
            <a:spLocks noGrp="1"/>
          </p:cNvSpPr>
          <p:nvPr>
            <p:ph type="body" idx="7"/>
          </p:nvPr>
        </p:nvSpPr>
        <p:spPr>
          <a:xfrm>
            <a:off x="819150" y="4551339"/>
            <a:ext cx="10553700" cy="679384"/>
          </a:xfrm>
        </p:spPr>
        <p:txBody>
          <a:bodyPr/>
          <a:lstStyle/>
          <a:p>
            <a:r>
              <a:rPr lang="en-US" dirty="0"/>
              <a:t>Content: http://aka.ms/CleAppModernization</a:t>
            </a:r>
          </a:p>
        </p:txBody>
      </p:sp>
      <p:sp>
        <p:nvSpPr>
          <p:cNvPr id="6" name="Text Placeholder 2">
            <a:extLst>
              <a:ext uri="{FF2B5EF4-FFF2-40B4-BE49-F238E27FC236}">
                <a16:creationId xmlns:a16="http://schemas.microsoft.com/office/drawing/2014/main" id="{A6C64BEE-25B0-426F-8FB0-A5FE20BA4E1D}"/>
              </a:ext>
            </a:extLst>
          </p:cNvPr>
          <p:cNvSpPr txBox="1">
            <a:spLocks/>
          </p:cNvSpPr>
          <p:nvPr/>
        </p:nvSpPr>
        <p:spPr>
          <a:xfrm>
            <a:off x="819150" y="3930998"/>
            <a:ext cx="10553700" cy="679384"/>
          </a:xfrm>
          <a:prstGeom prst="rect">
            <a:avLst/>
          </a:prstGeom>
        </p:spPr>
        <p:txBody>
          <a:bodyPr vert="horz" lIns="0" tIns="91440" rIns="0" bIns="0" rtlCol="0" anchor="t" anchorCtr="0">
            <a:noAutofit/>
          </a:bodyPr>
          <a:lstStyle>
            <a:lvl1pPr marL="457114" indent="-457114" algn="l" defTabSz="914132" rtl="0" eaLnBrk="1" latinLnBrk="0" hangingPunct="1">
              <a:lnSpc>
                <a:spcPct val="110000"/>
              </a:lnSpc>
              <a:spcBef>
                <a:spcPts val="1200"/>
              </a:spcBef>
              <a:spcAft>
                <a:spcPts val="600"/>
              </a:spcAft>
              <a:buClr>
                <a:schemeClr val="bg1"/>
              </a:buClr>
              <a:buSzPct val="120000"/>
              <a:buFont typeface="+mj-lt"/>
              <a:buNone/>
              <a:tabLst>
                <a:tab pos="1828800" algn="l"/>
              </a:tabLst>
              <a:defRPr lang="en-US" sz="3200" b="1" i="0" kern="1200" dirty="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Wireless: </a:t>
            </a:r>
            <a:r>
              <a:rPr lang="en-US" dirty="0" err="1"/>
              <a:t>xxxx</a:t>
            </a:r>
            <a:r>
              <a:rPr lang="en-US" dirty="0"/>
              <a:t>  </a:t>
            </a:r>
            <a:r>
              <a:rPr lang="en-US" dirty="0">
                <a:sym typeface="Wingdings" panose="05000000000000000000" pitchFamily="2" charset="2"/>
              </a:rPr>
              <a:t> MSFTGUEST</a:t>
            </a:r>
            <a:endParaRPr lang="en-US" dirty="0"/>
          </a:p>
        </p:txBody>
      </p:sp>
    </p:spTree>
    <p:extLst>
      <p:ext uri="{BB962C8B-B14F-4D97-AF65-F5344CB8AC3E}">
        <p14:creationId xmlns:p14="http://schemas.microsoft.com/office/powerpoint/2010/main" val="221032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5310E1-2E47-4BD7-9618-A3DC06FECF40}"/>
              </a:ext>
            </a:extLst>
          </p:cNvPr>
          <p:cNvSpPr>
            <a:spLocks noGrp="1"/>
          </p:cNvSpPr>
          <p:nvPr>
            <p:ph type="body" sz="quarter" idx="10"/>
          </p:nvPr>
        </p:nvSpPr>
        <p:spPr>
          <a:xfrm>
            <a:off x="0" y="-69522"/>
            <a:ext cx="12192000" cy="1232898"/>
          </a:xfrm>
        </p:spPr>
        <p:txBody>
          <a:bodyPr vert="horz" wrap="square" lIns="146304" tIns="91440" rIns="146304" bIns="91440" rtlCol="0" anchor="t">
            <a:noAutofit/>
          </a:bodyPr>
          <a:lstStyle/>
          <a:p>
            <a:pPr defTabSz="914016">
              <a:lnSpc>
                <a:spcPct val="90000"/>
              </a:lnSpc>
              <a:spcBef>
                <a:spcPct val="0"/>
              </a:spcBef>
            </a:pPr>
            <a:r>
              <a:rPr lang="en-US" sz="4703" spc="-100">
                <a:ln w="3175">
                  <a:noFill/>
                </a:ln>
                <a:gradFill>
                  <a:gsLst>
                    <a:gs pos="1250">
                      <a:schemeClr val="tx1"/>
                    </a:gs>
                    <a:gs pos="100000">
                      <a:schemeClr val="tx1"/>
                    </a:gs>
                  </a:gsLst>
                  <a:lin ang="5400000" scaled="0"/>
                </a:gradFill>
                <a:cs typeface="Segoe UI" pitchFamily="34" charset="0"/>
              </a:rPr>
              <a:t>Choosing migration strategy and technology</a:t>
            </a:r>
          </a:p>
        </p:txBody>
      </p:sp>
      <p:graphicFrame>
        <p:nvGraphicFramePr>
          <p:cNvPr id="29" name="Table Placeholder 4">
            <a:extLst>
              <a:ext uri="{FF2B5EF4-FFF2-40B4-BE49-F238E27FC236}">
                <a16:creationId xmlns:a16="http://schemas.microsoft.com/office/drawing/2014/main" id="{3F52E7CC-9130-4F10-AA6E-EABA54F5D01B}"/>
              </a:ext>
            </a:extLst>
          </p:cNvPr>
          <p:cNvGraphicFramePr>
            <a:graphicFrameLocks noGrp="1"/>
          </p:cNvGraphicFramePr>
          <p:nvPr>
            <p:ph type="tbl" sz="quarter" idx="12"/>
            <p:extLst/>
          </p:nvPr>
        </p:nvGraphicFramePr>
        <p:xfrm>
          <a:off x="446125" y="770178"/>
          <a:ext cx="10803225" cy="5255563"/>
        </p:xfrm>
        <a:graphic>
          <a:graphicData uri="http://schemas.openxmlformats.org/drawingml/2006/table">
            <a:tbl>
              <a:tblPr/>
              <a:tblGrid>
                <a:gridCol w="315045">
                  <a:extLst>
                    <a:ext uri="{9D8B030D-6E8A-4147-A177-3AD203B41FA5}">
                      <a16:colId xmlns:a16="http://schemas.microsoft.com/office/drawing/2014/main" val="1695128729"/>
                    </a:ext>
                  </a:extLst>
                </a:gridCol>
                <a:gridCol w="5884820">
                  <a:extLst>
                    <a:ext uri="{9D8B030D-6E8A-4147-A177-3AD203B41FA5}">
                      <a16:colId xmlns:a16="http://schemas.microsoft.com/office/drawing/2014/main" val="3214123204"/>
                    </a:ext>
                  </a:extLst>
                </a:gridCol>
                <a:gridCol w="830535">
                  <a:extLst>
                    <a:ext uri="{9D8B030D-6E8A-4147-A177-3AD203B41FA5}">
                      <a16:colId xmlns:a16="http://schemas.microsoft.com/office/drawing/2014/main" val="3423068837"/>
                    </a:ext>
                  </a:extLst>
                </a:gridCol>
                <a:gridCol w="830535">
                  <a:extLst>
                    <a:ext uri="{9D8B030D-6E8A-4147-A177-3AD203B41FA5}">
                      <a16:colId xmlns:a16="http://schemas.microsoft.com/office/drawing/2014/main" val="2788382447"/>
                    </a:ext>
                  </a:extLst>
                </a:gridCol>
                <a:gridCol w="830535">
                  <a:extLst>
                    <a:ext uri="{9D8B030D-6E8A-4147-A177-3AD203B41FA5}">
                      <a16:colId xmlns:a16="http://schemas.microsoft.com/office/drawing/2014/main" val="2411302100"/>
                    </a:ext>
                  </a:extLst>
                </a:gridCol>
                <a:gridCol w="830535">
                  <a:extLst>
                    <a:ext uri="{9D8B030D-6E8A-4147-A177-3AD203B41FA5}">
                      <a16:colId xmlns:a16="http://schemas.microsoft.com/office/drawing/2014/main" val="2435653875"/>
                    </a:ext>
                  </a:extLst>
                </a:gridCol>
                <a:gridCol w="1281220">
                  <a:extLst>
                    <a:ext uri="{9D8B030D-6E8A-4147-A177-3AD203B41FA5}">
                      <a16:colId xmlns:a16="http://schemas.microsoft.com/office/drawing/2014/main" val="2758738574"/>
                    </a:ext>
                  </a:extLst>
                </a:gridCol>
              </a:tblGrid>
              <a:tr h="242268">
                <a:tc rowSpan="2" gridSpan="2">
                  <a:txBody>
                    <a:bodyPr/>
                    <a:lstStyle/>
                    <a:p>
                      <a:pPr algn="ctr" rtl="0" fontAlgn="b"/>
                      <a:r>
                        <a:rPr lang="en-US" sz="1500" b="1" i="0" u="none" strike="noStrike">
                          <a:solidFill>
                            <a:schemeClr val="bg1"/>
                          </a:solidFill>
                          <a:effectLst/>
                          <a:latin typeface="Segoe UI" panose="020B0502040204020203" pitchFamily="34" charset="0"/>
                        </a:rPr>
                        <a:t>Objectives</a:t>
                      </a:r>
                    </a:p>
                  </a:txBody>
                  <a:tcPr marL="3145" marR="3145" marT="3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rowSpan="2" hMerge="1">
                  <a:txBody>
                    <a:bodyPr/>
                    <a:lstStyle/>
                    <a:p>
                      <a:pPr algn="ctr" rtl="0" fontAlgn="b"/>
                      <a:endParaRPr lang="en-US" sz="1300" b="1" i="0" u="none" strike="noStrike">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4">
                  <a:txBody>
                    <a:bodyPr/>
                    <a:lstStyle/>
                    <a:p>
                      <a:pPr algn="ctr" rtl="0" fontAlgn="b"/>
                      <a:endParaRPr lang="en-US" sz="1300" b="1" i="0" u="none" strike="noStrike">
                        <a:solidFill>
                          <a:schemeClr val="bg1"/>
                        </a:solidFill>
                        <a:effectLst/>
                        <a:latin typeface="Segoe UI" panose="020B0502040204020203" pitchFamily="34" charset="0"/>
                      </a:endParaRPr>
                    </a:p>
                  </a:txBody>
                  <a:tcPr marL="3145" marR="3145" marT="3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rowSpan="2">
                  <a:txBody>
                    <a:bodyPr/>
                    <a:lstStyle/>
                    <a:p>
                      <a:pPr algn="ctr" rtl="0" fontAlgn="b"/>
                      <a:r>
                        <a:rPr lang="en-US" sz="1300" b="1" i="0" u="none" strike="noStrike">
                          <a:solidFill>
                            <a:schemeClr val="bg1"/>
                          </a:solidFill>
                          <a:effectLst/>
                          <a:latin typeface="Segoe UI" panose="020B0502040204020203" pitchFamily="34" charset="0"/>
                        </a:rPr>
                        <a:t>Options to consider</a:t>
                      </a:r>
                    </a:p>
                  </a:txBody>
                  <a:tcPr marL="3145" marR="3145" marT="3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938164874"/>
                  </a:ext>
                </a:extLst>
              </a:tr>
              <a:tr h="303613">
                <a:tc gridSpan="2" vMerge="1">
                  <a:txBody>
                    <a:bodyPr/>
                    <a:lstStyle/>
                    <a:p>
                      <a:pPr algn="ctr" rtl="0" fontAlgn="b"/>
                      <a:endParaRPr lang="en-US" sz="1300" b="1" i="0" u="none" strike="noStrike">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vMerge="1">
                  <a:txBody>
                    <a:bodyPr/>
                    <a:lstStyle/>
                    <a:p>
                      <a:pPr algn="ctr" rtl="0" fontAlgn="b"/>
                      <a:endParaRPr lang="en-US" sz="1300" b="1" i="0" u="none" strike="noStrike">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rtl="0" fontAlgn="b"/>
                      <a:r>
                        <a:rPr lang="en-US" sz="1150" b="1" i="0" u="none" strike="noStrike" err="1">
                          <a:solidFill>
                            <a:schemeClr val="tx1"/>
                          </a:solidFill>
                          <a:effectLst/>
                          <a:latin typeface="Segoe UI" panose="020B0502040204020203" pitchFamily="34" charset="0"/>
                        </a:rPr>
                        <a:t>Rehost</a:t>
                      </a:r>
                      <a:r>
                        <a:rPr lang="en-US" sz="1150" b="1" i="0" u="none" strike="noStrike">
                          <a:solidFill>
                            <a:schemeClr val="tx1"/>
                          </a:solidFill>
                          <a:effectLst/>
                          <a:latin typeface="Segoe UI" panose="020B0502040204020203" pitchFamily="34" charset="0"/>
                        </a:rPr>
                        <a:t> </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150" b="1" i="0" u="none" strike="noStrike">
                          <a:solidFill>
                            <a:schemeClr val="tx1"/>
                          </a:solidFill>
                          <a:effectLst/>
                          <a:latin typeface="Segoe UI" panose="020B0502040204020203" pitchFamily="34" charset="0"/>
                        </a:rPr>
                        <a:t>Refactor</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150" b="1" i="0" u="none" strike="noStrike">
                          <a:solidFill>
                            <a:schemeClr val="tx1"/>
                          </a:solidFill>
                          <a:effectLst/>
                          <a:latin typeface="Segoe UI" panose="020B0502040204020203" pitchFamily="34" charset="0"/>
                        </a:rPr>
                        <a:t>Rearchitect </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150" b="1" i="0" u="none" strike="noStrike">
                          <a:solidFill>
                            <a:schemeClr val="tx1"/>
                          </a:solidFill>
                          <a:effectLst/>
                          <a:latin typeface="Segoe UI" panose="020B0502040204020203" pitchFamily="34" charset="0"/>
                        </a:rPr>
                        <a:t>Re-build</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rtl="0" fontAlgn="b"/>
                      <a:endParaRPr lang="en-US" sz="1300" b="1" i="0" u="none" strike="noStrike">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617530855"/>
                  </a:ext>
                </a:extLst>
              </a:tr>
              <a:tr h="265201">
                <a:tc rowSpan="2">
                  <a:txBody>
                    <a:bodyPr/>
                    <a:lstStyle/>
                    <a:p>
                      <a:pPr algn="ctr" rtl="0" fontAlgn="b"/>
                      <a:r>
                        <a:rPr lang="en-US" sz="1500" b="1" i="0" u="none" strike="noStrike">
                          <a:solidFill>
                            <a:srgbClr val="000000"/>
                          </a:solidFill>
                          <a:effectLst/>
                          <a:latin typeface="Segoe UI" panose="020B0502040204020203" pitchFamily="34" charset="0"/>
                        </a:rPr>
                        <a:t>1</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a:solidFill>
                            <a:srgbClr val="000000"/>
                          </a:solidFill>
                          <a:effectLst/>
                          <a:latin typeface="Segoe UI" panose="020B0502040204020203" pitchFamily="34" charset="0"/>
                        </a:rPr>
                        <a:t>Deliver new and breakthrough capabilities faster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a:solidFill>
                            <a:srgbClr val="000000"/>
                          </a:solidFill>
                          <a:effectLst/>
                          <a:latin typeface="Segoe UI" panose="020B0502040204020203" pitchFamily="34" charset="0"/>
                        </a:rPr>
                        <a:t>PaaS, Serverless </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2440566"/>
                  </a:ext>
                </a:extLst>
              </a:tr>
              <a:tr h="265201">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a:solidFill>
                            <a:srgbClr val="000000"/>
                          </a:solidFill>
                          <a:effectLst/>
                          <a:latin typeface="Segoe UI" panose="020B0502040204020203" pitchFamily="34" charset="0"/>
                        </a:rPr>
                        <a:t>Optimize for developer productivity, build apps faster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3095251"/>
                  </a:ext>
                </a:extLst>
              </a:tr>
              <a:tr h="265201">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2</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a:solidFill>
                            <a:srgbClr val="000000"/>
                          </a:solidFill>
                          <a:effectLst/>
                          <a:latin typeface="Segoe UI" panose="020B0502040204020203" pitchFamily="34" charset="0"/>
                        </a:rPr>
                        <a:t>Provide multichannel access, including mobile and IoT</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a:solidFill>
                            <a:srgbClr val="000000"/>
                          </a:solidFill>
                          <a:effectLst/>
                          <a:latin typeface="Segoe UI" panose="020B0502040204020203" pitchFamily="34" charset="0"/>
                        </a:rPr>
                        <a:t>PaaS, </a:t>
                      </a:r>
                      <a:r>
                        <a:rPr lang="en-US" sz="1500" b="0" i="0" u="none" strike="noStrike" err="1">
                          <a:solidFill>
                            <a:srgbClr val="000000"/>
                          </a:solidFill>
                          <a:effectLst/>
                          <a:latin typeface="Segoe UI" panose="020B0502040204020203" pitchFamily="34" charset="0"/>
                        </a:rPr>
                        <a:t>Serverless</a:t>
                      </a:r>
                      <a:endParaRPr lang="en-US" sz="1500" b="0" i="0" u="none" strike="noStrike">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3313973"/>
                  </a:ext>
                </a:extLst>
              </a:tr>
              <a:tr h="265201">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a:solidFill>
                            <a:srgbClr val="000000"/>
                          </a:solidFill>
                          <a:effectLst/>
                          <a:latin typeface="Segoe UI" panose="020B0502040204020203" pitchFamily="34" charset="0"/>
                        </a:rPr>
                        <a:t>Enable wider, secure access to applications, support range of devices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681910"/>
                  </a:ext>
                </a:extLst>
              </a:tr>
              <a:tr h="265201">
                <a:tc rowSpan="2">
                  <a:txBody>
                    <a:bodyPr/>
                    <a:lstStyle/>
                    <a:p>
                      <a:pPr algn="ctr" rtl="0" fontAlgn="b"/>
                      <a:r>
                        <a:rPr lang="en-US" sz="1500" b="1" i="0" u="none" strike="noStrike">
                          <a:solidFill>
                            <a:srgbClr val="000000"/>
                          </a:solidFill>
                          <a:effectLst/>
                          <a:latin typeface="Segoe UI" panose="020B0502040204020203" pitchFamily="34" charset="0"/>
                        </a:rPr>
                        <a:t>3</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a:solidFill>
                            <a:srgbClr val="000000"/>
                          </a:solidFill>
                          <a:effectLst/>
                          <a:latin typeface="Segoe UI" panose="020B0502040204020203" pitchFamily="34" charset="0"/>
                        </a:rPr>
                        <a:t>More easily integrate with other web and cloud apps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a:solidFill>
                            <a:srgbClr val="000000"/>
                          </a:solidFill>
                          <a:effectLst/>
                          <a:latin typeface="Segoe UI" panose="020B0502040204020203" pitchFamily="34" charset="0"/>
                        </a:rPr>
                        <a:t>PaaS, </a:t>
                      </a:r>
                    </a:p>
                    <a:p>
                      <a:pPr algn="l" rtl="0" fontAlgn="b"/>
                      <a:r>
                        <a:rPr lang="en-US" sz="1500" b="0" i="0" u="none" strike="noStrike" err="1">
                          <a:solidFill>
                            <a:srgbClr val="000000"/>
                          </a:solidFill>
                          <a:effectLst/>
                          <a:latin typeface="Segoe UI" panose="020B0502040204020203" pitchFamily="34" charset="0"/>
                        </a:rPr>
                        <a:t>Serverless</a:t>
                      </a:r>
                      <a:endParaRPr lang="en-US" sz="1500" b="0" i="0" u="none" strike="noStrike">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2142527"/>
                  </a:ext>
                </a:extLst>
              </a:tr>
              <a:tr h="265201">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a:solidFill>
                            <a:srgbClr val="000000"/>
                          </a:solidFill>
                          <a:effectLst/>
                          <a:latin typeface="Segoe UI" panose="020B0502040204020203" pitchFamily="34" charset="0"/>
                        </a:rPr>
                        <a:t>Leverage PaaS, increase productivity with </a:t>
                      </a:r>
                      <a:r>
                        <a:rPr lang="en-US" sz="1300" b="0" i="1" u="none" strike="noStrike" err="1">
                          <a:solidFill>
                            <a:srgbClr val="000000"/>
                          </a:solidFill>
                          <a:effectLst/>
                          <a:latin typeface="Segoe UI" panose="020B0502040204020203" pitchFamily="34" charset="0"/>
                        </a:rPr>
                        <a:t>Serverless</a:t>
                      </a:r>
                      <a:r>
                        <a:rPr lang="en-US" sz="1300" b="0" i="1" u="none" strike="noStrike">
                          <a:solidFill>
                            <a:srgbClr val="000000"/>
                          </a:solidFill>
                          <a:effectLst/>
                          <a:latin typeface="Segoe UI" panose="020B0502040204020203" pitchFamily="34" charset="0"/>
                        </a:rPr>
                        <a:t>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559719"/>
                  </a:ext>
                </a:extLst>
              </a:tr>
              <a:tr h="265201">
                <a:tc rowSpan="2">
                  <a:txBody>
                    <a:bodyPr/>
                    <a:lstStyle/>
                    <a:p>
                      <a:pPr algn="ctr" rtl="0" fontAlgn="b"/>
                      <a:r>
                        <a:rPr lang="en-US" sz="1500" b="1" i="0" u="none" strike="noStrike">
                          <a:solidFill>
                            <a:srgbClr val="000000"/>
                          </a:solidFill>
                          <a:effectLst/>
                          <a:latin typeface="Segoe UI" panose="020B0502040204020203" pitchFamily="34" charset="0"/>
                        </a:rPr>
                        <a:t>4</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a:solidFill>
                            <a:srgbClr val="000000"/>
                          </a:solidFill>
                          <a:effectLst/>
                          <a:latin typeface="Segoe UI" panose="020B0502040204020203" pitchFamily="34" charset="0"/>
                        </a:rPr>
                        <a:t>Enable business agility with continuous innovation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a:solidFill>
                            <a:srgbClr val="000000"/>
                          </a:solidFill>
                          <a:effectLst/>
                          <a:latin typeface="Segoe UI" panose="020B0502040204020203" pitchFamily="34" charset="0"/>
                        </a:rPr>
                        <a:t>PaaS, Containers </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2666700"/>
                  </a:ext>
                </a:extLst>
              </a:tr>
              <a:tr h="265201">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a:solidFill>
                            <a:srgbClr val="000000"/>
                          </a:solidFill>
                          <a:effectLst/>
                          <a:latin typeface="Segoe UI" panose="020B0502040204020203" pitchFamily="34" charset="0"/>
                        </a:rPr>
                        <a:t>Increase DevOps agility across teams</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4807170"/>
                  </a:ext>
                </a:extLst>
              </a:tr>
              <a:tr h="265201">
                <a:tc rowSpan="2">
                  <a:txBody>
                    <a:bodyPr/>
                    <a:lstStyle/>
                    <a:p>
                      <a:pPr algn="ctr" rtl="0" fontAlgn="b"/>
                      <a:r>
                        <a:rPr lang="en-US" sz="1500" b="1" i="0" u="none" strike="noStrike">
                          <a:solidFill>
                            <a:srgbClr val="000000"/>
                          </a:solidFill>
                          <a:effectLst/>
                          <a:latin typeface="Segoe UI" panose="020B0502040204020203" pitchFamily="34" charset="0"/>
                        </a:rPr>
                        <a:t>5</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a:solidFill>
                            <a:srgbClr val="000000"/>
                          </a:solidFill>
                          <a:effectLst/>
                          <a:latin typeface="Segoe UI" panose="020B0502040204020203" pitchFamily="34" charset="0"/>
                        </a:rPr>
                        <a:t>Meet scalability requirements of existing apps more cost effectively</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a:solidFill>
                            <a:srgbClr val="000000"/>
                          </a:solidFill>
                          <a:effectLst/>
                          <a:latin typeface="Segoe UI" panose="020B0502040204020203" pitchFamily="34" charset="0"/>
                        </a:rPr>
                        <a:t>PaaS, Containers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220843"/>
                  </a:ext>
                </a:extLst>
              </a:tr>
              <a:tr h="0">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a:solidFill>
                            <a:srgbClr val="000000"/>
                          </a:solidFill>
                          <a:effectLst/>
                          <a:latin typeface="Segoe UI" panose="020B0502040204020203" pitchFamily="34" charset="0"/>
                        </a:rPr>
                        <a:t>Optimize application architecture for cloud scale</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7616935"/>
                  </a:ext>
                </a:extLst>
              </a:tr>
              <a:tr h="265201">
                <a:tc rowSpan="2">
                  <a:txBody>
                    <a:bodyPr/>
                    <a:lstStyle/>
                    <a:p>
                      <a:pPr algn="ctr" rtl="0" fontAlgn="b"/>
                      <a:r>
                        <a:rPr lang="en-US" sz="1500" b="1" i="0" u="none" strike="noStrike">
                          <a:solidFill>
                            <a:srgbClr val="000000"/>
                          </a:solidFill>
                          <a:effectLst/>
                          <a:latin typeface="Segoe UI" panose="020B0502040204020203" pitchFamily="34" charset="0"/>
                        </a:rPr>
                        <a:t>6</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a:solidFill>
                            <a:srgbClr val="000000"/>
                          </a:solidFill>
                          <a:effectLst/>
                          <a:latin typeface="Segoe UI" panose="020B0502040204020203" pitchFamily="34" charset="0"/>
                        </a:rPr>
                        <a:t>Leveraging existing investments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a:solidFill>
                            <a:srgbClr val="000000"/>
                          </a:solidFill>
                          <a:effectLst/>
                          <a:latin typeface="Segoe UI" panose="020B0502040204020203" pitchFamily="34" charset="0"/>
                        </a:rPr>
                        <a:t>PaaS, Containers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2905237"/>
                  </a:ext>
                </a:extLst>
              </a:tr>
              <a:tr h="265201">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a:solidFill>
                            <a:srgbClr val="000000"/>
                          </a:solidFill>
                          <a:effectLst/>
                          <a:latin typeface="Segoe UI" panose="020B0502040204020203" pitchFamily="34" charset="0"/>
                        </a:rPr>
                        <a:t>Across dev/ops, developer experience, tooling, infrastructure and deployed apps</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7621516"/>
                  </a:ext>
                </a:extLst>
              </a:tr>
              <a:tr h="265201">
                <a:tc rowSpan="2">
                  <a:txBody>
                    <a:bodyPr/>
                    <a:lstStyle/>
                    <a:p>
                      <a:pPr algn="ctr" rtl="0" fontAlgn="b"/>
                      <a:r>
                        <a:rPr lang="en-US" sz="1500" b="1" i="0" u="none" strike="noStrike">
                          <a:solidFill>
                            <a:srgbClr val="000000"/>
                          </a:solidFill>
                          <a:effectLst/>
                          <a:latin typeface="Segoe UI" panose="020B0502040204020203" pitchFamily="34" charset="0"/>
                        </a:rPr>
                        <a:t>7</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a:solidFill>
                            <a:srgbClr val="000000"/>
                          </a:solidFill>
                          <a:effectLst/>
                          <a:latin typeface="Segoe UI" panose="020B0502040204020203" pitchFamily="34" charset="0"/>
                        </a:rPr>
                        <a:t>Free up data center space quickly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500" b="0" i="0" u="none" strike="noStrike">
                          <a:solidFill>
                            <a:srgbClr val="000000"/>
                          </a:solidFill>
                          <a:effectLst/>
                          <a:latin typeface="Segoe UI" panose="020B0502040204020203" pitchFamily="34" charset="0"/>
                        </a:rPr>
                        <a:t>IaaS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83517592"/>
                  </a:ext>
                </a:extLst>
              </a:tr>
              <a:tr h="265201">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a:solidFill>
                            <a:srgbClr val="000000"/>
                          </a:solidFill>
                          <a:effectLst/>
                          <a:latin typeface="Segoe UI" panose="020B0502040204020203" pitchFamily="34" charset="0"/>
                        </a:rPr>
                        <a:t>Free up or consolidate resources for apps that must reside on-premises</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652634"/>
                  </a:ext>
                </a:extLst>
              </a:tr>
              <a:tr h="265201">
                <a:tc rowSpan="2">
                  <a:txBody>
                    <a:bodyPr/>
                    <a:lstStyle/>
                    <a:p>
                      <a:pPr algn="ctr" rtl="0" fontAlgn="b"/>
                      <a:r>
                        <a:rPr lang="en-US" sz="1500" b="1" i="0" u="none" strike="noStrike">
                          <a:solidFill>
                            <a:srgbClr val="000000"/>
                          </a:solidFill>
                          <a:effectLst/>
                          <a:latin typeface="Segoe UI" panose="020B0502040204020203" pitchFamily="34" charset="0"/>
                        </a:rPr>
                        <a:t>8</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a:solidFill>
                            <a:srgbClr val="000000"/>
                          </a:solidFill>
                          <a:effectLst/>
                          <a:latin typeface="Segoe UI" panose="020B0502040204020203" pitchFamily="34" charset="0"/>
                        </a:rPr>
                        <a:t>Reduce capital expenditure of existing applications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500" b="0" i="0" u="none" strike="noStrike">
                          <a:solidFill>
                            <a:srgbClr val="000000"/>
                          </a:solidFill>
                          <a:effectLst/>
                          <a:latin typeface="Segoe UI" panose="020B0502040204020203" pitchFamily="34" charset="0"/>
                        </a:rPr>
                        <a:t>IaaS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80610218"/>
                  </a:ext>
                </a:extLst>
              </a:tr>
              <a:tr h="265201">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a:solidFill>
                            <a:srgbClr val="000000"/>
                          </a:solidFill>
                          <a:effectLst/>
                          <a:latin typeface="Segoe UI" panose="020B0502040204020203" pitchFamily="34" charset="0"/>
                        </a:rPr>
                        <a:t>Switch to pay-as-you-go model, realize better budget forecasting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4065954"/>
                  </a:ext>
                </a:extLst>
              </a:tr>
              <a:tr h="265201">
                <a:tc rowSpan="2">
                  <a:txBody>
                    <a:bodyPr/>
                    <a:lstStyle/>
                    <a:p>
                      <a:pPr algn="ctr" rtl="0" fontAlgn="b"/>
                      <a:r>
                        <a:rPr lang="en-US" sz="1500" b="1" i="0" u="none" strike="noStrike">
                          <a:solidFill>
                            <a:srgbClr val="000000"/>
                          </a:solidFill>
                          <a:effectLst/>
                          <a:latin typeface="Segoe UI" panose="020B0502040204020203" pitchFamily="34" charset="0"/>
                        </a:rPr>
                        <a:t>9</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a:solidFill>
                            <a:srgbClr val="000000"/>
                          </a:solidFill>
                          <a:effectLst/>
                          <a:latin typeface="Segoe UI" panose="020B0502040204020203" pitchFamily="34" charset="0"/>
                        </a:rPr>
                        <a:t>Achieve rapid time to cloud</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a:solidFill>
                            <a:srgbClr val="000000"/>
                          </a:solidFill>
                          <a:effectLst/>
                          <a:latin typeface="Segoe UI" panose="020B0502040204020203" pitchFamily="34" charset="0"/>
                        </a:rPr>
                        <a:t>IaaS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3428864"/>
                  </a:ext>
                </a:extLst>
              </a:tr>
              <a:tr h="265201">
                <a:tc vMerge="1">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a:solidFill>
                            <a:srgbClr val="000000"/>
                          </a:solidFill>
                          <a:effectLst/>
                          <a:latin typeface="Segoe UI" panose="020B0502040204020203" pitchFamily="34" charset="0"/>
                        </a:rPr>
                        <a:t>Allow migration with minimal architectural impact</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7247706"/>
                  </a:ext>
                </a:extLst>
              </a:tr>
            </a:tbl>
          </a:graphicData>
        </a:graphic>
      </p:graphicFrame>
      <p:sp>
        <p:nvSpPr>
          <p:cNvPr id="30" name="TextBox 29">
            <a:extLst>
              <a:ext uri="{FF2B5EF4-FFF2-40B4-BE49-F238E27FC236}">
                <a16:creationId xmlns:a16="http://schemas.microsoft.com/office/drawing/2014/main" id="{585366FA-042D-4C22-97F6-03E60C1EB605}"/>
              </a:ext>
            </a:extLst>
          </p:cNvPr>
          <p:cNvSpPr txBox="1"/>
          <p:nvPr/>
        </p:nvSpPr>
        <p:spPr>
          <a:xfrm>
            <a:off x="407694" y="6462936"/>
            <a:ext cx="67868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505050"/>
                </a:solidFill>
                <a:effectLst/>
                <a:uLnTx/>
                <a:uFillTx/>
                <a:latin typeface="Segoe UI"/>
                <a:ea typeface="+mn-ea"/>
                <a:cs typeface="+mn-cs"/>
              </a:rPr>
              <a:t>Note: Some of the objective might apply to more than one category of applications</a:t>
            </a:r>
          </a:p>
        </p:txBody>
      </p:sp>
      <p:pic>
        <p:nvPicPr>
          <p:cNvPr id="31" name="Picture 30">
            <a:extLst>
              <a:ext uri="{FF2B5EF4-FFF2-40B4-BE49-F238E27FC236}">
                <a16:creationId xmlns:a16="http://schemas.microsoft.com/office/drawing/2014/main" id="{D3CF55EA-DC4E-4515-8222-C219277EDD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2510" y="1474686"/>
            <a:ext cx="264160" cy="264160"/>
          </a:xfrm>
          <a:prstGeom prst="rect">
            <a:avLst/>
          </a:prstGeom>
        </p:spPr>
      </p:pic>
      <p:pic>
        <p:nvPicPr>
          <p:cNvPr id="33" name="Picture 32">
            <a:extLst>
              <a:ext uri="{FF2B5EF4-FFF2-40B4-BE49-F238E27FC236}">
                <a16:creationId xmlns:a16="http://schemas.microsoft.com/office/drawing/2014/main" id="{73CB8636-5C78-4A80-BB2F-A73A80CECE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2510" y="2003076"/>
            <a:ext cx="264160" cy="264160"/>
          </a:xfrm>
          <a:prstGeom prst="rect">
            <a:avLst/>
          </a:prstGeom>
        </p:spPr>
      </p:pic>
      <p:pic>
        <p:nvPicPr>
          <p:cNvPr id="37" name="Picture 36">
            <a:extLst>
              <a:ext uri="{FF2B5EF4-FFF2-40B4-BE49-F238E27FC236}">
                <a16:creationId xmlns:a16="http://schemas.microsoft.com/office/drawing/2014/main" id="{53D3811D-54B5-4A33-8505-D1DECBA02E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2430" y="3072961"/>
            <a:ext cx="264160" cy="264160"/>
          </a:xfrm>
          <a:prstGeom prst="rect">
            <a:avLst/>
          </a:prstGeom>
        </p:spPr>
      </p:pic>
      <p:pic>
        <p:nvPicPr>
          <p:cNvPr id="39" name="Picture 38">
            <a:extLst>
              <a:ext uri="{FF2B5EF4-FFF2-40B4-BE49-F238E27FC236}">
                <a16:creationId xmlns:a16="http://schemas.microsoft.com/office/drawing/2014/main" id="{B04215B2-8677-43C8-9B2D-928CB0B6DA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4823" y="2550093"/>
            <a:ext cx="264160" cy="264160"/>
          </a:xfrm>
          <a:prstGeom prst="rect">
            <a:avLst/>
          </a:prstGeom>
        </p:spPr>
      </p:pic>
      <p:pic>
        <p:nvPicPr>
          <p:cNvPr id="41" name="Picture 40">
            <a:extLst>
              <a:ext uri="{FF2B5EF4-FFF2-40B4-BE49-F238E27FC236}">
                <a16:creationId xmlns:a16="http://schemas.microsoft.com/office/drawing/2014/main" id="{FE24E002-7A0E-49E5-A159-93772D3CBF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5951" y="4035484"/>
            <a:ext cx="264160" cy="264160"/>
          </a:xfrm>
          <a:prstGeom prst="rect">
            <a:avLst/>
          </a:prstGeom>
        </p:spPr>
      </p:pic>
      <p:pic>
        <p:nvPicPr>
          <p:cNvPr id="43" name="Picture 42">
            <a:extLst>
              <a:ext uri="{FF2B5EF4-FFF2-40B4-BE49-F238E27FC236}">
                <a16:creationId xmlns:a16="http://schemas.microsoft.com/office/drawing/2014/main" id="{F155E043-ED48-4C29-AE58-A911E5F5FF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2510" y="3072961"/>
            <a:ext cx="264160" cy="264160"/>
          </a:xfrm>
          <a:prstGeom prst="rect">
            <a:avLst/>
          </a:prstGeom>
        </p:spPr>
      </p:pic>
      <p:pic>
        <p:nvPicPr>
          <p:cNvPr id="45" name="Picture 44">
            <a:extLst>
              <a:ext uri="{FF2B5EF4-FFF2-40B4-BE49-F238E27FC236}">
                <a16:creationId xmlns:a16="http://schemas.microsoft.com/office/drawing/2014/main" id="{66A13789-7BD4-48B8-BB34-6AB1DA5479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3073" y="3072961"/>
            <a:ext cx="264160" cy="264160"/>
          </a:xfrm>
          <a:prstGeom prst="rect">
            <a:avLst/>
          </a:prstGeom>
        </p:spPr>
      </p:pic>
      <p:pic>
        <p:nvPicPr>
          <p:cNvPr id="47" name="Picture 46">
            <a:extLst>
              <a:ext uri="{FF2B5EF4-FFF2-40B4-BE49-F238E27FC236}">
                <a16:creationId xmlns:a16="http://schemas.microsoft.com/office/drawing/2014/main" id="{BAEA6AB6-A3FB-4C4F-A359-AAA0569C6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9603" y="3572069"/>
            <a:ext cx="264160" cy="264160"/>
          </a:xfrm>
          <a:prstGeom prst="rect">
            <a:avLst/>
          </a:prstGeom>
        </p:spPr>
      </p:pic>
      <p:pic>
        <p:nvPicPr>
          <p:cNvPr id="49" name="Picture 48">
            <a:extLst>
              <a:ext uri="{FF2B5EF4-FFF2-40B4-BE49-F238E27FC236}">
                <a16:creationId xmlns:a16="http://schemas.microsoft.com/office/drawing/2014/main" id="{97DAE484-86E9-4151-8FB1-74D108753E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2430" y="3548806"/>
            <a:ext cx="264160" cy="264160"/>
          </a:xfrm>
          <a:prstGeom prst="rect">
            <a:avLst/>
          </a:prstGeom>
        </p:spPr>
      </p:pic>
      <p:pic>
        <p:nvPicPr>
          <p:cNvPr id="50" name="Picture 49">
            <a:extLst>
              <a:ext uri="{FF2B5EF4-FFF2-40B4-BE49-F238E27FC236}">
                <a16:creationId xmlns:a16="http://schemas.microsoft.com/office/drawing/2014/main" id="{F1F78059-4FC1-46D8-BEF3-128D05853B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9756" y="4584825"/>
            <a:ext cx="264160" cy="264160"/>
          </a:xfrm>
          <a:prstGeom prst="rect">
            <a:avLst/>
          </a:prstGeom>
        </p:spPr>
      </p:pic>
      <p:pic>
        <p:nvPicPr>
          <p:cNvPr id="52" name="Picture 51">
            <a:extLst>
              <a:ext uri="{FF2B5EF4-FFF2-40B4-BE49-F238E27FC236}">
                <a16:creationId xmlns:a16="http://schemas.microsoft.com/office/drawing/2014/main" id="{5F41B5B6-C0AC-4877-8235-E8C34A604A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9756" y="5131842"/>
            <a:ext cx="264160" cy="264160"/>
          </a:xfrm>
          <a:prstGeom prst="rect">
            <a:avLst/>
          </a:prstGeom>
        </p:spPr>
      </p:pic>
      <p:pic>
        <p:nvPicPr>
          <p:cNvPr id="54" name="Picture 53">
            <a:extLst>
              <a:ext uri="{FF2B5EF4-FFF2-40B4-BE49-F238E27FC236}">
                <a16:creationId xmlns:a16="http://schemas.microsoft.com/office/drawing/2014/main" id="{77597312-3295-4B2E-AD4C-1FE64359D0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9756" y="5619162"/>
            <a:ext cx="264160" cy="264160"/>
          </a:xfrm>
          <a:prstGeom prst="rect">
            <a:avLst/>
          </a:prstGeom>
        </p:spPr>
      </p:pic>
      <p:pic>
        <p:nvPicPr>
          <p:cNvPr id="27" name="Picture 26">
            <a:extLst>
              <a:ext uri="{FF2B5EF4-FFF2-40B4-BE49-F238E27FC236}">
                <a16:creationId xmlns:a16="http://schemas.microsoft.com/office/drawing/2014/main" id="{C2361AE1-5D18-43CD-8DE4-9D7262B824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9890" y="4035484"/>
            <a:ext cx="264160" cy="264160"/>
          </a:xfrm>
          <a:prstGeom prst="rect">
            <a:avLst/>
          </a:prstGeom>
        </p:spPr>
      </p:pic>
      <p:pic>
        <p:nvPicPr>
          <p:cNvPr id="28" name="Picture 27">
            <a:extLst>
              <a:ext uri="{FF2B5EF4-FFF2-40B4-BE49-F238E27FC236}">
                <a16:creationId xmlns:a16="http://schemas.microsoft.com/office/drawing/2014/main" id="{0BF3F265-1EE6-4B94-8675-A0090E1815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2510" y="2551175"/>
            <a:ext cx="264160" cy="264160"/>
          </a:xfrm>
          <a:prstGeom prst="rect">
            <a:avLst/>
          </a:prstGeom>
        </p:spPr>
      </p:pic>
      <p:sp>
        <p:nvSpPr>
          <p:cNvPr id="3" name="Rectangle 2">
            <a:extLst>
              <a:ext uri="{FF2B5EF4-FFF2-40B4-BE49-F238E27FC236}">
                <a16:creationId xmlns:a16="http://schemas.microsoft.com/office/drawing/2014/main" id="{063297C2-391D-4118-B4A7-CE1A6F8D0141}"/>
              </a:ext>
            </a:extLst>
          </p:cNvPr>
          <p:cNvSpPr/>
          <p:nvPr/>
        </p:nvSpPr>
        <p:spPr>
          <a:xfrm>
            <a:off x="6646139" y="770178"/>
            <a:ext cx="1213252" cy="237892"/>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05050"/>
                </a:solidFill>
                <a:effectLst/>
                <a:uLnTx/>
                <a:uFillTx/>
                <a:latin typeface="Segoe UI"/>
                <a:ea typeface="+mn-ea"/>
                <a:cs typeface="+mn-cs"/>
              </a:rPr>
              <a:t>Migrate</a:t>
            </a:r>
          </a:p>
        </p:txBody>
      </p:sp>
      <p:sp>
        <p:nvSpPr>
          <p:cNvPr id="32" name="Rectangle 31">
            <a:extLst>
              <a:ext uri="{FF2B5EF4-FFF2-40B4-BE49-F238E27FC236}">
                <a16:creationId xmlns:a16="http://schemas.microsoft.com/office/drawing/2014/main" id="{AE8CEE85-BDFD-4AAD-B71B-F213FE92026E}"/>
              </a:ext>
            </a:extLst>
          </p:cNvPr>
          <p:cNvSpPr/>
          <p:nvPr/>
        </p:nvSpPr>
        <p:spPr>
          <a:xfrm>
            <a:off x="7861468" y="771665"/>
            <a:ext cx="2112183" cy="237892"/>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lumMod val="95000"/>
                  </a:srgbClr>
                </a:solidFill>
                <a:effectLst/>
                <a:uLnTx/>
                <a:uFillTx/>
                <a:latin typeface="Segoe UI"/>
                <a:ea typeface="+mn-ea"/>
                <a:cs typeface="+mn-cs"/>
              </a:rPr>
              <a:t>Modernize</a:t>
            </a:r>
          </a:p>
        </p:txBody>
      </p:sp>
      <p:pic>
        <p:nvPicPr>
          <p:cNvPr id="34" name="Picture 33">
            <a:extLst>
              <a:ext uri="{FF2B5EF4-FFF2-40B4-BE49-F238E27FC236}">
                <a16:creationId xmlns:a16="http://schemas.microsoft.com/office/drawing/2014/main" id="{D9C10FCD-F574-46B3-B723-5E7086BF9C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9756" y="4035484"/>
            <a:ext cx="264160" cy="264160"/>
          </a:xfrm>
          <a:prstGeom prst="rect">
            <a:avLst/>
          </a:prstGeom>
        </p:spPr>
      </p:pic>
    </p:spTree>
    <p:extLst>
      <p:ext uri="{BB962C8B-B14F-4D97-AF65-F5344CB8AC3E}">
        <p14:creationId xmlns:p14="http://schemas.microsoft.com/office/powerpoint/2010/main" val="3382816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7" name="Group 116"/>
          <p:cNvGrpSpPr/>
          <p:nvPr/>
        </p:nvGrpSpPr>
        <p:grpSpPr>
          <a:xfrm>
            <a:off x="699675" y="1768372"/>
            <a:ext cx="11159819" cy="2310682"/>
            <a:chOff x="524182" y="1326102"/>
            <a:chExt cx="8371052" cy="1733257"/>
          </a:xfrm>
        </p:grpSpPr>
        <p:sp>
          <p:nvSpPr>
            <p:cNvPr id="118" name="Rectangle 117"/>
            <p:cNvSpPr/>
            <p:nvPr/>
          </p:nvSpPr>
          <p:spPr>
            <a:xfrm>
              <a:off x="5745634" y="1326102"/>
              <a:ext cx="3149600" cy="1733257"/>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Segoe UI"/>
                <a:ea typeface="+mn-ea"/>
                <a:cs typeface="+mn-cs"/>
              </a:endParaRPr>
            </a:p>
          </p:txBody>
        </p:sp>
        <p:sp>
          <p:nvSpPr>
            <p:cNvPr id="119" name="Right Arrow 118"/>
            <p:cNvSpPr/>
            <p:nvPr/>
          </p:nvSpPr>
          <p:spPr>
            <a:xfrm>
              <a:off x="3981814" y="1769407"/>
              <a:ext cx="1733845" cy="851820"/>
            </a:xfrm>
            <a:prstGeom prst="rightArrow">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Rectangle 119"/>
            <p:cNvSpPr/>
            <p:nvPr/>
          </p:nvSpPr>
          <p:spPr>
            <a:xfrm>
              <a:off x="7442354" y="1447134"/>
              <a:ext cx="1412377" cy="1382818"/>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1414" tIns="91414" rIns="91414" bIns="91414" numCol="1" spcCol="127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…To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Office 365</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SharePoint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CRM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VSO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ADL + PowerBI</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Best 3</a:t>
              </a:r>
              <a:r>
                <a:rPr kumimoji="0" lang="en-US" sz="1200" b="0" i="0" u="none" strike="noStrike" kern="1200" cap="none" spc="0" normalizeH="0" baseline="30000" noProof="0">
                  <a:ln>
                    <a:noFill/>
                  </a:ln>
                  <a:solidFill>
                    <a:srgbClr val="FFFFFF"/>
                  </a:solidFill>
                  <a:effectLst/>
                  <a:uLnTx/>
                  <a:uFillTx/>
                  <a:latin typeface="Segoe UI"/>
                  <a:ea typeface="+mn-ea"/>
                  <a:cs typeface="+mn-cs"/>
                </a:rPr>
                <a:t>rd</a:t>
              </a:r>
              <a:r>
                <a:rPr kumimoji="0" lang="en-US" sz="1200" b="0" i="0" u="none" strike="noStrike" kern="1200" cap="none" spc="0" normalizeH="0" baseline="0" noProof="0">
                  <a:ln>
                    <a:noFill/>
                  </a:ln>
                  <a:solidFill>
                    <a:srgbClr val="FFFFFF"/>
                  </a:solidFill>
                  <a:effectLst/>
                  <a:uLnTx/>
                  <a:uFillTx/>
                  <a:latin typeface="Segoe UI"/>
                  <a:ea typeface="+mn-ea"/>
                  <a:cs typeface="+mn-cs"/>
                </a:rPr>
                <a:t>-party SaaS</a:t>
              </a:r>
            </a:p>
          </p:txBody>
        </p:sp>
        <p:sp>
          <p:nvSpPr>
            <p:cNvPr id="121" name="TextBox 120"/>
            <p:cNvSpPr txBox="1"/>
            <p:nvPr/>
          </p:nvSpPr>
          <p:spPr>
            <a:xfrm>
              <a:off x="5857394" y="1447134"/>
              <a:ext cx="1584960" cy="1491192"/>
            </a:xfrm>
            <a:prstGeom prst="rect">
              <a:avLst/>
            </a:prstGeom>
            <a:solidFill>
              <a:schemeClr val="bg1">
                <a:lumMod val="85000"/>
              </a:schemeClr>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From…</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Office servers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Portals and SPS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Any relationship mgmt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Active Source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Control &amp; WIT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Data warehouses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Industry standard verticals</a:t>
              </a:r>
            </a:p>
          </p:txBody>
        </p:sp>
        <p:grpSp>
          <p:nvGrpSpPr>
            <p:cNvPr id="122" name="Group 121"/>
            <p:cNvGrpSpPr/>
            <p:nvPr/>
          </p:nvGrpSpPr>
          <p:grpSpPr>
            <a:xfrm>
              <a:off x="524182" y="1980420"/>
              <a:ext cx="4157520" cy="437297"/>
              <a:chOff x="524182" y="1980420"/>
              <a:chExt cx="4157520" cy="437297"/>
            </a:xfrm>
          </p:grpSpPr>
          <p:sp>
            <p:nvSpPr>
              <p:cNvPr id="123" name="Trapezoid 122"/>
              <p:cNvSpPr/>
              <p:nvPr/>
            </p:nvSpPr>
            <p:spPr bwMode="auto">
              <a:xfrm rot="10800000">
                <a:off x="524182" y="1980420"/>
                <a:ext cx="4157520" cy="437297"/>
              </a:xfrm>
              <a:prstGeom prst="trapezoid">
                <a:avLst>
                  <a:gd name="adj" fmla="val 74936"/>
                </a:avLst>
              </a:prstGeom>
              <a:solidFill>
                <a:srgbClr val="BFBFBF"/>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TextBox 123"/>
              <p:cNvSpPr txBox="1"/>
              <p:nvPr/>
            </p:nvSpPr>
            <p:spPr>
              <a:xfrm>
                <a:off x="1770155" y="1991315"/>
                <a:ext cx="1671963"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or convert to a SaaS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(1</a:t>
                </a:r>
                <a:r>
                  <a:rPr kumimoji="0" lang="en-US" sz="1400" b="0" i="0" u="none" strike="noStrike" kern="1200" cap="none" spc="0" normalizeH="0" baseline="30000" noProof="0">
                    <a:ln>
                      <a:noFill/>
                    </a:ln>
                    <a:solidFill>
                      <a:srgbClr val="FFFFFF"/>
                    </a:solidFill>
                    <a:effectLst/>
                    <a:uLnTx/>
                    <a:uFillTx/>
                    <a:latin typeface="Segoe UI"/>
                    <a:ea typeface="+mn-ea"/>
                    <a:cs typeface="+mn-cs"/>
                  </a:rPr>
                  <a:t>st</a:t>
                </a:r>
                <a:r>
                  <a:rPr kumimoji="0" lang="en-US" sz="1400" b="0" i="0" u="none" strike="noStrike" kern="1200" cap="none" spc="0" normalizeH="0" baseline="0" noProof="0">
                    <a:ln>
                      <a:noFill/>
                    </a:ln>
                    <a:solidFill>
                      <a:srgbClr val="FFFFFF"/>
                    </a:solidFill>
                    <a:effectLst/>
                    <a:uLnTx/>
                    <a:uFillTx/>
                    <a:latin typeface="Segoe UI"/>
                    <a:ea typeface="+mn-ea"/>
                    <a:cs typeface="+mn-cs"/>
                  </a:rPr>
                  <a:t> or 3</a:t>
                </a:r>
                <a:r>
                  <a:rPr kumimoji="0" lang="en-US" sz="1400" b="0" i="0" u="none" strike="noStrike" kern="1200" cap="none" spc="0" normalizeH="0" baseline="30000" noProof="0">
                    <a:ln>
                      <a:noFill/>
                    </a:ln>
                    <a:solidFill>
                      <a:srgbClr val="FFFFFF"/>
                    </a:solidFill>
                    <a:effectLst/>
                    <a:uLnTx/>
                    <a:uFillTx/>
                    <a:latin typeface="Segoe UI"/>
                    <a:ea typeface="+mn-ea"/>
                    <a:cs typeface="+mn-cs"/>
                  </a:rPr>
                  <a:t>rd </a:t>
                </a:r>
                <a:r>
                  <a:rPr kumimoji="0" lang="en-US" sz="1400" b="0" i="0" u="none" strike="noStrike" kern="1200" cap="none" spc="0" normalizeH="0" baseline="0" noProof="0">
                    <a:ln>
                      <a:noFill/>
                    </a:ln>
                    <a:solidFill>
                      <a:srgbClr val="FFFFFF"/>
                    </a:solidFill>
                    <a:effectLst/>
                    <a:uLnTx/>
                    <a:uFillTx/>
                    <a:latin typeface="Segoe UI"/>
                    <a:ea typeface="+mn-ea"/>
                    <a:cs typeface="+mn-cs"/>
                  </a:rPr>
                  <a:t>party) solution</a:t>
                </a:r>
              </a:p>
            </p:txBody>
          </p:sp>
        </p:grpSp>
      </p:grpSp>
      <p:grpSp>
        <p:nvGrpSpPr>
          <p:cNvPr id="18" name="Group 17"/>
          <p:cNvGrpSpPr/>
          <p:nvPr/>
        </p:nvGrpSpPr>
        <p:grpSpPr>
          <a:xfrm>
            <a:off x="232470" y="2036927"/>
            <a:ext cx="6476987" cy="582980"/>
            <a:chOff x="98482" y="2716284"/>
            <a:chExt cx="4858429" cy="437297"/>
          </a:xfrm>
        </p:grpSpPr>
        <p:sp>
          <p:nvSpPr>
            <p:cNvPr id="79" name="Trapezoid 78"/>
            <p:cNvSpPr/>
            <p:nvPr/>
          </p:nvSpPr>
          <p:spPr bwMode="auto">
            <a:xfrm rot="10800000">
              <a:off x="98482" y="2716284"/>
              <a:ext cx="4858429" cy="437297"/>
            </a:xfrm>
            <a:prstGeom prst="trapezoid">
              <a:avLst>
                <a:gd name="adj" fmla="val 74936"/>
              </a:avLst>
            </a:prstGeom>
            <a:solidFill>
              <a:schemeClr val="bg1">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TextBox 79"/>
            <p:cNvSpPr txBox="1"/>
            <p:nvPr/>
          </p:nvSpPr>
          <p:spPr>
            <a:xfrm>
              <a:off x="1167873" y="2816059"/>
              <a:ext cx="2726033" cy="237749"/>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Retire it, right-size, eliminate environments</a:t>
              </a: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Title 1"/>
          <p:cNvSpPr>
            <a:spLocks noGrp="1"/>
          </p:cNvSpPr>
          <p:nvPr>
            <p:ph type="title"/>
          </p:nvPr>
        </p:nvSpPr>
        <p:spPr>
          <a:xfrm>
            <a:off x="298219" y="221516"/>
            <a:ext cx="11655840" cy="899665"/>
          </a:xfrm>
        </p:spPr>
        <p:txBody>
          <a:bodyPr>
            <a:noAutofit/>
          </a:bodyPr>
          <a:lstStyle/>
          <a:p>
            <a:pPr defTabSz="1243209"/>
            <a:r>
              <a:rPr lang="en-US" sz="4000"/>
              <a:t>Microsoft’s Own Journey to the Cloud</a:t>
            </a:r>
            <a:endParaRPr lang="en-US" sz="4000">
              <a:ln w="3175">
                <a:noFill/>
              </a:ln>
              <a:solidFill>
                <a:schemeClr val="tx1"/>
              </a:solidFill>
              <a:ea typeface="+mn-ea"/>
            </a:endParaRPr>
          </a:p>
        </p:txBody>
      </p:sp>
      <p:sp>
        <p:nvSpPr>
          <p:cNvPr id="9" name="Text Placeholder 8"/>
          <p:cNvSpPr>
            <a:spLocks noGrp="1"/>
          </p:cNvSpPr>
          <p:nvPr>
            <p:ph type="body" sz="quarter" idx="10"/>
          </p:nvPr>
        </p:nvSpPr>
        <p:spPr>
          <a:xfrm>
            <a:off x="270066" y="1189496"/>
            <a:ext cx="11651870" cy="724143"/>
          </a:xfrm>
        </p:spPr>
        <p:txBody>
          <a:bodyPr/>
          <a:lstStyle/>
          <a:p>
            <a:r>
              <a:rPr lang="en-US"/>
              <a:t>Roadmap planning</a:t>
            </a:r>
          </a:p>
        </p:txBody>
      </p:sp>
      <p:grpSp>
        <p:nvGrpSpPr>
          <p:cNvPr id="5" name="Group 4"/>
          <p:cNvGrpSpPr/>
          <p:nvPr/>
        </p:nvGrpSpPr>
        <p:grpSpPr>
          <a:xfrm>
            <a:off x="739637" y="1768372"/>
            <a:ext cx="11119859" cy="2310682"/>
            <a:chOff x="554157" y="1326102"/>
            <a:chExt cx="8341077" cy="1733257"/>
          </a:xfrm>
        </p:grpSpPr>
        <p:sp>
          <p:nvSpPr>
            <p:cNvPr id="48" name="Rectangle 47"/>
            <p:cNvSpPr/>
            <p:nvPr/>
          </p:nvSpPr>
          <p:spPr>
            <a:xfrm>
              <a:off x="5745634" y="1326102"/>
              <a:ext cx="3149600" cy="1733257"/>
            </a:xfrm>
            <a:prstGeom prst="rect">
              <a:avLst/>
            </a:prstGeom>
            <a:solidFill>
              <a:srgbClr val="0E7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Segoe UI"/>
                <a:ea typeface="+mn-ea"/>
                <a:cs typeface="+mn-cs"/>
              </a:endParaRPr>
            </a:p>
          </p:txBody>
        </p:sp>
        <p:sp>
          <p:nvSpPr>
            <p:cNvPr id="50" name="Right Arrow 49"/>
            <p:cNvSpPr/>
            <p:nvPr/>
          </p:nvSpPr>
          <p:spPr>
            <a:xfrm>
              <a:off x="3981814" y="1769407"/>
              <a:ext cx="1733845" cy="851820"/>
            </a:xfrm>
            <a:prstGeom prst="rightArrow">
              <a:avLst/>
            </a:prstGeom>
            <a:solidFill>
              <a:srgbClr val="0E7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~15%</a:t>
              </a:r>
            </a:p>
          </p:txBody>
        </p:sp>
        <p:sp>
          <p:nvSpPr>
            <p:cNvPr id="54" name="Rectangle 53"/>
            <p:cNvSpPr/>
            <p:nvPr/>
          </p:nvSpPr>
          <p:spPr>
            <a:xfrm>
              <a:off x="7442354" y="1447134"/>
              <a:ext cx="1412377" cy="1382818"/>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1414" tIns="91414" rIns="91414" bIns="91414" numCol="1" spcCol="127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…To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Office 365</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SharePoint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CRM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VSO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ADL + PowerBI</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Best 3</a:t>
              </a:r>
              <a:r>
                <a:rPr kumimoji="0" lang="en-US" sz="1200" b="0" i="0" u="none" strike="noStrike" kern="1200" cap="none" spc="0" normalizeH="0" baseline="30000" noProof="0">
                  <a:ln>
                    <a:noFill/>
                  </a:ln>
                  <a:solidFill>
                    <a:srgbClr val="FFFFFF"/>
                  </a:solidFill>
                  <a:effectLst/>
                  <a:uLnTx/>
                  <a:uFillTx/>
                  <a:latin typeface="Segoe UI"/>
                  <a:ea typeface="+mn-ea"/>
                  <a:cs typeface="+mn-cs"/>
                </a:rPr>
                <a:t>rd</a:t>
              </a:r>
              <a:r>
                <a:rPr kumimoji="0" lang="en-US" sz="1200" b="0" i="0" u="none" strike="noStrike" kern="1200" cap="none" spc="0" normalizeH="0" baseline="0" noProof="0">
                  <a:ln>
                    <a:noFill/>
                  </a:ln>
                  <a:solidFill>
                    <a:srgbClr val="FFFFFF"/>
                  </a:solidFill>
                  <a:effectLst/>
                  <a:uLnTx/>
                  <a:uFillTx/>
                  <a:latin typeface="Segoe UI"/>
                  <a:ea typeface="+mn-ea"/>
                  <a:cs typeface="+mn-cs"/>
                </a:rPr>
                <a:t>-party SaaS</a:t>
              </a:r>
            </a:p>
          </p:txBody>
        </p:sp>
        <p:sp>
          <p:nvSpPr>
            <p:cNvPr id="77" name="TextBox 76"/>
            <p:cNvSpPr txBox="1"/>
            <p:nvPr/>
          </p:nvSpPr>
          <p:spPr>
            <a:xfrm>
              <a:off x="5857394" y="1447134"/>
              <a:ext cx="1584960" cy="1491192"/>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a:ea typeface="+mn-ea"/>
                  <a:cs typeface="+mn-cs"/>
                </a:rPr>
                <a:t>From…</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Office servers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Portals and SPS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Any relationship mgmt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Active Source </a:t>
              </a:r>
              <a:br>
                <a:rPr kumimoji="0" lang="en-US" sz="1200" b="0" i="0" u="none" strike="noStrike" kern="1200" cap="none" spc="0" normalizeH="0" baseline="0" noProof="0">
                  <a:ln>
                    <a:noFill/>
                  </a:ln>
                  <a:solidFill>
                    <a:srgbClr val="505050"/>
                  </a:solidFill>
                  <a:effectLst/>
                  <a:uLnTx/>
                  <a:uFillTx/>
                  <a:latin typeface="Segoe UI"/>
                  <a:ea typeface="+mn-ea"/>
                  <a:cs typeface="+mn-cs"/>
                </a:rPr>
              </a:br>
              <a:r>
                <a:rPr kumimoji="0" lang="en-US" sz="1200" b="0" i="0" u="none" strike="noStrike" kern="1200" cap="none" spc="0" normalizeH="0" baseline="0" noProof="0">
                  <a:ln>
                    <a:noFill/>
                  </a:ln>
                  <a:solidFill>
                    <a:srgbClr val="505050"/>
                  </a:solidFill>
                  <a:effectLst/>
                  <a:uLnTx/>
                  <a:uFillTx/>
                  <a:latin typeface="Segoe UI"/>
                  <a:ea typeface="+mn-ea"/>
                  <a:cs typeface="+mn-cs"/>
                </a:rPr>
                <a:t>Control &amp; WIT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Data warehouses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Industry standard verticals</a:t>
              </a:r>
            </a:p>
          </p:txBody>
        </p:sp>
        <p:grpSp>
          <p:nvGrpSpPr>
            <p:cNvPr id="11" name="Group 10"/>
            <p:cNvGrpSpPr/>
            <p:nvPr/>
          </p:nvGrpSpPr>
          <p:grpSpPr>
            <a:xfrm>
              <a:off x="554157" y="1974104"/>
              <a:ext cx="4157520" cy="437297"/>
              <a:chOff x="554157" y="1974104"/>
              <a:chExt cx="4157520" cy="437297"/>
            </a:xfrm>
          </p:grpSpPr>
          <p:sp>
            <p:nvSpPr>
              <p:cNvPr id="42" name="Trapezoid 41"/>
              <p:cNvSpPr/>
              <p:nvPr/>
            </p:nvSpPr>
            <p:spPr bwMode="auto">
              <a:xfrm rot="10800000">
                <a:off x="554157" y="1974104"/>
                <a:ext cx="4157520" cy="437297"/>
              </a:xfrm>
              <a:prstGeom prst="trapezoid">
                <a:avLst>
                  <a:gd name="adj" fmla="val 74936"/>
                </a:avLst>
              </a:prstGeom>
              <a:solidFill>
                <a:schemeClr val="accent5"/>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TextBox 33"/>
              <p:cNvSpPr txBox="1"/>
              <p:nvPr/>
            </p:nvSpPr>
            <p:spPr>
              <a:xfrm>
                <a:off x="1770155" y="1991315"/>
                <a:ext cx="1671963"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or convert to a SaaS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(1</a:t>
                </a:r>
                <a:r>
                  <a:rPr kumimoji="0" lang="en-US" sz="1400" b="0" i="0" u="none" strike="noStrike" kern="1200" cap="none" spc="0" normalizeH="0" baseline="30000" noProof="0">
                    <a:ln>
                      <a:noFill/>
                    </a:ln>
                    <a:solidFill>
                      <a:srgbClr val="FFFFFF"/>
                    </a:solidFill>
                    <a:effectLst/>
                    <a:uLnTx/>
                    <a:uFillTx/>
                    <a:latin typeface="Segoe UI"/>
                    <a:ea typeface="+mn-ea"/>
                    <a:cs typeface="+mn-cs"/>
                  </a:rPr>
                  <a:t>st</a:t>
                </a:r>
                <a:r>
                  <a:rPr kumimoji="0" lang="en-US" sz="1400" b="0" i="0" u="none" strike="noStrike" kern="1200" cap="none" spc="0" normalizeH="0" baseline="0" noProof="0">
                    <a:ln>
                      <a:noFill/>
                    </a:ln>
                    <a:solidFill>
                      <a:srgbClr val="FFFFFF"/>
                    </a:solidFill>
                    <a:effectLst/>
                    <a:uLnTx/>
                    <a:uFillTx/>
                    <a:latin typeface="Segoe UI"/>
                    <a:ea typeface="+mn-ea"/>
                    <a:cs typeface="+mn-cs"/>
                  </a:rPr>
                  <a:t> or 3</a:t>
                </a:r>
                <a:r>
                  <a:rPr kumimoji="0" lang="en-US" sz="1400" b="0" i="0" u="none" strike="noStrike" kern="1200" cap="none" spc="0" normalizeH="0" baseline="30000" noProof="0">
                    <a:ln>
                      <a:noFill/>
                    </a:ln>
                    <a:solidFill>
                      <a:srgbClr val="FFFFFF"/>
                    </a:solidFill>
                    <a:effectLst/>
                    <a:uLnTx/>
                    <a:uFillTx/>
                    <a:latin typeface="Segoe UI"/>
                    <a:ea typeface="+mn-ea"/>
                    <a:cs typeface="+mn-cs"/>
                  </a:rPr>
                  <a:t>rd </a:t>
                </a:r>
                <a:r>
                  <a:rPr kumimoji="0" lang="en-US" sz="1400" b="0" i="0" u="none" strike="noStrike" kern="1200" cap="none" spc="0" normalizeH="0" baseline="0" noProof="0">
                    <a:ln>
                      <a:noFill/>
                    </a:ln>
                    <a:solidFill>
                      <a:srgbClr val="FFFFFF"/>
                    </a:solidFill>
                    <a:effectLst/>
                    <a:uLnTx/>
                    <a:uFillTx/>
                    <a:latin typeface="Segoe UI"/>
                    <a:ea typeface="+mn-ea"/>
                    <a:cs typeface="+mn-cs"/>
                  </a:rPr>
                  <a:t>party) solution</a:t>
                </a:r>
              </a:p>
            </p:txBody>
          </p:sp>
        </p:grpSp>
      </p:grpSp>
      <p:grpSp>
        <p:nvGrpSpPr>
          <p:cNvPr id="20" name="Group 19"/>
          <p:cNvGrpSpPr/>
          <p:nvPr/>
        </p:nvGrpSpPr>
        <p:grpSpPr>
          <a:xfrm>
            <a:off x="4890518" y="4726421"/>
            <a:ext cx="7110991" cy="2032894"/>
            <a:chOff x="3667760" y="3544953"/>
            <a:chExt cx="5334000" cy="1524887"/>
          </a:xfrm>
        </p:grpSpPr>
        <p:sp>
          <p:nvSpPr>
            <p:cNvPr id="49" name="Rectangle 48"/>
            <p:cNvSpPr/>
            <p:nvPr/>
          </p:nvSpPr>
          <p:spPr>
            <a:xfrm>
              <a:off x="3667760" y="3544953"/>
              <a:ext cx="5120640" cy="1524887"/>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Segoe UI"/>
                <a:ea typeface="+mn-ea"/>
                <a:cs typeface="+mn-cs"/>
              </a:endParaRPr>
            </a:p>
          </p:txBody>
        </p:sp>
        <p:sp>
          <p:nvSpPr>
            <p:cNvPr id="64" name="TextBox 63"/>
            <p:cNvSpPr txBox="1"/>
            <p:nvPr/>
          </p:nvSpPr>
          <p:spPr>
            <a:xfrm>
              <a:off x="3749040" y="3647440"/>
              <a:ext cx="1463040" cy="1097280"/>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a:ea typeface="+mn-ea"/>
                  <a:cs typeface="+mn-cs"/>
                </a:rPr>
                <a:t>First to move</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Basic web apps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Advanced portals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Any new solutions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Any re-architected solutions</a:t>
              </a:r>
            </a:p>
          </p:txBody>
        </p:sp>
        <p:sp>
          <p:nvSpPr>
            <p:cNvPr id="65" name="TextBox 64"/>
            <p:cNvSpPr txBox="1"/>
            <p:nvPr/>
          </p:nvSpPr>
          <p:spPr>
            <a:xfrm>
              <a:off x="5491480" y="3647440"/>
              <a:ext cx="1463040" cy="1097280"/>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a:ea typeface="+mn-ea"/>
                  <a:cs typeface="+mn-cs"/>
                </a:rPr>
                <a:t>Next to move</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High I/O OLTP</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Regulatory and</a:t>
              </a:r>
              <a:br>
                <a:rPr kumimoji="0" lang="en-US" sz="1200" b="0" i="0" u="none" strike="noStrike" kern="1200" cap="none" spc="0" normalizeH="0" baseline="0" noProof="0">
                  <a:ln>
                    <a:noFill/>
                  </a:ln>
                  <a:solidFill>
                    <a:srgbClr val="505050"/>
                  </a:solidFill>
                  <a:effectLst/>
                  <a:uLnTx/>
                  <a:uFillTx/>
                  <a:latin typeface="Segoe UI"/>
                  <a:ea typeface="+mn-ea"/>
                  <a:cs typeface="+mn-cs"/>
                </a:rPr>
              </a:br>
              <a:r>
                <a:rPr kumimoji="0" lang="en-US" sz="1200" b="0" i="0" u="none" strike="noStrike" kern="1200" cap="none" spc="0" normalizeH="0" baseline="0" noProof="0">
                  <a:ln>
                    <a:noFill/>
                  </a:ln>
                  <a:solidFill>
                    <a:srgbClr val="505050"/>
                  </a:solidFill>
                  <a:effectLst/>
                  <a:uLnTx/>
                  <a:uFillTx/>
                  <a:latin typeface="Segoe UI"/>
                  <a:ea typeface="+mn-ea"/>
                  <a:cs typeface="+mn-cs"/>
                </a:rPr>
                <a:t>high business impact</a:t>
              </a:r>
            </a:p>
          </p:txBody>
        </p:sp>
        <p:sp>
          <p:nvSpPr>
            <p:cNvPr id="66" name="TextBox 65"/>
            <p:cNvSpPr txBox="1"/>
            <p:nvPr/>
          </p:nvSpPr>
          <p:spPr>
            <a:xfrm>
              <a:off x="7233920" y="3647440"/>
              <a:ext cx="1463040" cy="1097280"/>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a:ea typeface="+mn-ea"/>
                  <a:cs typeface="+mn-cs"/>
                </a:rPr>
                <a:t>Hard or costly </a:t>
              </a:r>
              <a:br>
                <a:rPr kumimoji="0" lang="en-US" sz="1600" b="1" i="0" u="none" strike="noStrike" kern="1200" cap="none" spc="0" normalizeH="0" baseline="0" noProof="0">
                  <a:ln>
                    <a:noFill/>
                  </a:ln>
                  <a:solidFill>
                    <a:srgbClr val="505050"/>
                  </a:solidFill>
                  <a:effectLst/>
                  <a:uLnTx/>
                  <a:uFillTx/>
                  <a:latin typeface="Segoe UI"/>
                  <a:ea typeface="+mn-ea"/>
                  <a:cs typeface="+mn-cs"/>
                </a:rPr>
              </a:br>
              <a:r>
                <a:rPr kumimoji="0" lang="en-US" sz="1600" b="1" i="0" u="none" strike="noStrike" kern="1200" cap="none" spc="0" normalizeH="0" baseline="0" noProof="0">
                  <a:ln>
                    <a:noFill/>
                  </a:ln>
                  <a:solidFill>
                    <a:srgbClr val="505050"/>
                  </a:solidFill>
                  <a:effectLst/>
                  <a:uLnTx/>
                  <a:uFillTx/>
                  <a:latin typeface="Segoe UI"/>
                  <a:ea typeface="+mn-ea"/>
                  <a:cs typeface="+mn-cs"/>
                </a:rPr>
                <a:t>to Move</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HVA Systems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PKI Systems </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Legacy source control</a:t>
              </a:r>
            </a:p>
          </p:txBody>
        </p:sp>
        <p:sp>
          <p:nvSpPr>
            <p:cNvPr id="76" name="Right Arrow 75"/>
            <p:cNvSpPr/>
            <p:nvPr/>
          </p:nvSpPr>
          <p:spPr>
            <a:xfrm>
              <a:off x="3671456" y="4572415"/>
              <a:ext cx="5330304" cy="488525"/>
            </a:xfrm>
            <a:prstGeom prst="rightArrow">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mn-ea"/>
                  <a:cs typeface="+mn-cs"/>
                </a:rPr>
                <a:t>Azure IT Roadmap</a:t>
              </a:r>
            </a:p>
          </p:txBody>
        </p:sp>
      </p:grpSp>
      <p:grpSp>
        <p:nvGrpSpPr>
          <p:cNvPr id="3" name="Group 2"/>
          <p:cNvGrpSpPr/>
          <p:nvPr/>
        </p:nvGrpSpPr>
        <p:grpSpPr>
          <a:xfrm>
            <a:off x="1158893" y="3003091"/>
            <a:ext cx="4624136" cy="3712491"/>
            <a:chOff x="868645" y="2252273"/>
            <a:chExt cx="3468594" cy="2784763"/>
          </a:xfrm>
        </p:grpSpPr>
        <p:sp>
          <p:nvSpPr>
            <p:cNvPr id="46" name="Trapezoid 45"/>
            <p:cNvSpPr/>
            <p:nvPr/>
          </p:nvSpPr>
          <p:spPr bwMode="auto">
            <a:xfrm rot="10800000">
              <a:off x="1890499" y="3795650"/>
              <a:ext cx="1424888"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 name="Group 20"/>
            <p:cNvGrpSpPr/>
            <p:nvPr/>
          </p:nvGrpSpPr>
          <p:grpSpPr>
            <a:xfrm>
              <a:off x="868645" y="2252273"/>
              <a:ext cx="3468594" cy="2784763"/>
              <a:chOff x="868645" y="2252273"/>
              <a:chExt cx="3468594" cy="2784763"/>
            </a:xfrm>
          </p:grpSpPr>
          <p:sp>
            <p:nvSpPr>
              <p:cNvPr id="53" name="Rectangle 52"/>
              <p:cNvSpPr/>
              <p:nvPr/>
            </p:nvSpPr>
            <p:spPr>
              <a:xfrm>
                <a:off x="2222536" y="4248023"/>
                <a:ext cx="760815" cy="78901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Segoe UI"/>
                    <a:ea typeface="+mn-ea"/>
                    <a:cs typeface="+mn-cs"/>
                  </a:rPr>
                  <a:t>Remain on-premise</a:t>
                </a:r>
              </a:p>
            </p:txBody>
          </p:sp>
          <p:sp>
            <p:nvSpPr>
              <p:cNvPr id="55" name="Right Brace 54"/>
              <p:cNvSpPr/>
              <p:nvPr/>
            </p:nvSpPr>
            <p:spPr>
              <a:xfrm rot="2280000">
                <a:off x="3574955" y="2252273"/>
                <a:ext cx="346792" cy="2305222"/>
              </a:xfrm>
              <a:prstGeom prst="rightBrac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0" name="Group 9"/>
              <p:cNvGrpSpPr/>
              <p:nvPr/>
            </p:nvGrpSpPr>
            <p:grpSpPr>
              <a:xfrm>
                <a:off x="868645" y="2433292"/>
                <a:ext cx="3468594" cy="437297"/>
                <a:chOff x="868645" y="2433292"/>
                <a:chExt cx="3468594" cy="437297"/>
              </a:xfrm>
            </p:grpSpPr>
            <p:sp>
              <p:nvSpPr>
                <p:cNvPr id="43" name="Trapezoid 42"/>
                <p:cNvSpPr/>
                <p:nvPr/>
              </p:nvSpPr>
              <p:spPr bwMode="auto">
                <a:xfrm rot="10800000">
                  <a:off x="868645" y="2433292"/>
                  <a:ext cx="3468594"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TextBox 35"/>
                <p:cNvSpPr txBox="1"/>
                <p:nvPr/>
              </p:nvSpPr>
              <p:spPr>
                <a:xfrm>
                  <a:off x="1702610" y="2444188"/>
                  <a:ext cx="1807052"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Expose functionality in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existing SaaS/PaaS solution</a:t>
                  </a:r>
                </a:p>
              </p:txBody>
            </p:sp>
          </p:grpSp>
          <p:grpSp>
            <p:nvGrpSpPr>
              <p:cNvPr id="8" name="Group 7"/>
              <p:cNvGrpSpPr/>
              <p:nvPr/>
            </p:nvGrpSpPr>
            <p:grpSpPr>
              <a:xfrm>
                <a:off x="1214590" y="2886166"/>
                <a:ext cx="2776705" cy="437297"/>
                <a:chOff x="1214590" y="2886166"/>
                <a:chExt cx="2776705" cy="437297"/>
              </a:xfrm>
            </p:grpSpPr>
            <p:sp>
              <p:nvSpPr>
                <p:cNvPr id="44" name="Trapezoid 43"/>
                <p:cNvSpPr/>
                <p:nvPr/>
              </p:nvSpPr>
              <p:spPr bwMode="auto">
                <a:xfrm rot="10800000">
                  <a:off x="1214590" y="2886166"/>
                  <a:ext cx="2776705"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TextBox 36"/>
                <p:cNvSpPr txBox="1"/>
                <p:nvPr/>
              </p:nvSpPr>
              <p:spPr>
                <a:xfrm>
                  <a:off x="1592866" y="2985941"/>
                  <a:ext cx="2026542" cy="237749"/>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Convert to Azure PaaS solution</a:t>
                  </a:r>
                </a:p>
              </p:txBody>
            </p:sp>
          </p:grpSp>
          <p:grpSp>
            <p:nvGrpSpPr>
              <p:cNvPr id="7" name="Group 6"/>
              <p:cNvGrpSpPr/>
              <p:nvPr/>
            </p:nvGrpSpPr>
            <p:grpSpPr>
              <a:xfrm>
                <a:off x="1551581" y="3339038"/>
                <a:ext cx="2102722" cy="437297"/>
                <a:chOff x="1551581" y="3339038"/>
                <a:chExt cx="2102722" cy="437297"/>
              </a:xfrm>
            </p:grpSpPr>
            <p:sp>
              <p:nvSpPr>
                <p:cNvPr id="45" name="Trapezoid 44"/>
                <p:cNvSpPr/>
                <p:nvPr/>
              </p:nvSpPr>
              <p:spPr bwMode="auto">
                <a:xfrm rot="10800000">
                  <a:off x="1551581" y="3339038"/>
                  <a:ext cx="2102722"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TextBox 37"/>
                <p:cNvSpPr txBox="1"/>
                <p:nvPr/>
              </p:nvSpPr>
              <p:spPr>
                <a:xfrm>
                  <a:off x="1809879" y="3349933"/>
                  <a:ext cx="1592513"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Optimize for and move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Azure IaaS</a:t>
                  </a:r>
                </a:p>
              </p:txBody>
            </p:sp>
          </p:grpSp>
          <p:sp>
            <p:nvSpPr>
              <p:cNvPr id="39" name="TextBox 38"/>
              <p:cNvSpPr txBox="1"/>
              <p:nvPr/>
            </p:nvSpPr>
            <p:spPr>
              <a:xfrm>
                <a:off x="2012254" y="3814229"/>
                <a:ext cx="1187765" cy="400138"/>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Segoe UI"/>
                    <a:ea typeface="+mn-ea"/>
                    <a:cs typeface="+mn-cs"/>
                  </a:rPr>
                  <a:t>No change, lift ‘n </a:t>
                </a:r>
                <a:br>
                  <a:rPr kumimoji="0" lang="en-US" sz="1333" b="0" i="0" u="none" strike="noStrike" kern="1200" cap="none" spc="0" normalizeH="0" baseline="0" noProof="0">
                    <a:ln>
                      <a:noFill/>
                    </a:ln>
                    <a:solidFill>
                      <a:srgbClr val="FFFFFF"/>
                    </a:solidFill>
                    <a:effectLst/>
                    <a:uLnTx/>
                    <a:uFillTx/>
                    <a:latin typeface="Segoe UI"/>
                    <a:ea typeface="+mn-ea"/>
                    <a:cs typeface="+mn-cs"/>
                  </a:rPr>
                </a:br>
                <a:r>
                  <a:rPr kumimoji="0" lang="en-US" sz="1333" b="0" i="0" u="none" strike="noStrike" kern="1200" cap="none" spc="0" normalizeH="0" baseline="0" noProof="0">
                    <a:ln>
                      <a:noFill/>
                    </a:ln>
                    <a:solidFill>
                      <a:srgbClr val="FFFFFF"/>
                    </a:solidFill>
                    <a:effectLst/>
                    <a:uLnTx/>
                    <a:uFillTx/>
                    <a:latin typeface="Segoe UI"/>
                    <a:ea typeface="+mn-ea"/>
                    <a:cs typeface="+mn-cs"/>
                  </a:rPr>
                  <a:t>shift to IaaS</a:t>
                </a:r>
              </a:p>
            </p:txBody>
          </p:sp>
        </p:grpSp>
      </p:grpSp>
      <p:grpSp>
        <p:nvGrpSpPr>
          <p:cNvPr id="16" name="Group 15"/>
          <p:cNvGrpSpPr/>
          <p:nvPr/>
        </p:nvGrpSpPr>
        <p:grpSpPr>
          <a:xfrm>
            <a:off x="3898806" y="5662939"/>
            <a:ext cx="898118" cy="790869"/>
            <a:chOff x="2923870" y="4247442"/>
            <a:chExt cx="673684" cy="593236"/>
          </a:xfrm>
        </p:grpSpPr>
        <p:sp>
          <p:nvSpPr>
            <p:cNvPr id="62" name="Oval 61"/>
            <p:cNvSpPr/>
            <p:nvPr/>
          </p:nvSpPr>
          <p:spPr>
            <a:xfrm>
              <a:off x="2977075" y="424744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Segoe UI"/>
                <a:ea typeface="+mn-ea"/>
                <a:cs typeface="+mn-cs"/>
              </a:endParaRPr>
            </a:p>
          </p:txBody>
        </p:sp>
        <p:sp>
          <p:nvSpPr>
            <p:cNvPr id="63" name="TextBox 62"/>
            <p:cNvSpPr txBox="1"/>
            <p:nvPr/>
          </p:nvSpPr>
          <p:spPr>
            <a:xfrm>
              <a:off x="2923870" y="441507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white"/>
                  </a:solidFill>
                  <a:effectLst/>
                  <a:uLnTx/>
                  <a:uFillTx/>
                  <a:latin typeface="Segoe UI"/>
                  <a:ea typeface="+mn-ea"/>
                  <a:cs typeface="+mn-cs"/>
                </a:rPr>
                <a:t>&lt;5%</a:t>
              </a:r>
            </a:p>
          </p:txBody>
        </p:sp>
      </p:grpSp>
      <p:grpSp>
        <p:nvGrpSpPr>
          <p:cNvPr id="13" name="Group 12"/>
          <p:cNvGrpSpPr/>
          <p:nvPr/>
        </p:nvGrpSpPr>
        <p:grpSpPr>
          <a:xfrm>
            <a:off x="6498986" y="4294920"/>
            <a:ext cx="898118" cy="790869"/>
            <a:chOff x="4874282" y="3221282"/>
            <a:chExt cx="673684" cy="593236"/>
          </a:xfrm>
        </p:grpSpPr>
        <p:sp>
          <p:nvSpPr>
            <p:cNvPr id="68" name="Oval 67"/>
            <p:cNvSpPr/>
            <p:nvPr/>
          </p:nvSpPr>
          <p:spPr>
            <a:xfrm>
              <a:off x="4923202" y="322128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Segoe UI"/>
                <a:ea typeface="+mn-ea"/>
                <a:cs typeface="+mn-cs"/>
              </a:endParaRPr>
            </a:p>
          </p:txBody>
        </p:sp>
        <p:sp>
          <p:nvSpPr>
            <p:cNvPr id="69" name="TextBox 68"/>
            <p:cNvSpPr txBox="1"/>
            <p:nvPr/>
          </p:nvSpPr>
          <p:spPr>
            <a:xfrm>
              <a:off x="4874282" y="338891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white"/>
                  </a:solidFill>
                  <a:effectLst/>
                  <a:uLnTx/>
                  <a:uFillTx/>
                  <a:latin typeface="Segoe UI"/>
                  <a:ea typeface="+mn-ea"/>
                  <a:cs typeface="+mn-cs"/>
                </a:rPr>
                <a:t>~35%</a:t>
              </a:r>
            </a:p>
          </p:txBody>
        </p:sp>
      </p:grpSp>
      <p:grpSp>
        <p:nvGrpSpPr>
          <p:cNvPr id="14" name="Group 13"/>
          <p:cNvGrpSpPr/>
          <p:nvPr/>
        </p:nvGrpSpPr>
        <p:grpSpPr>
          <a:xfrm>
            <a:off x="8828682" y="4294920"/>
            <a:ext cx="898118" cy="790869"/>
            <a:chOff x="6621802" y="3221282"/>
            <a:chExt cx="673684" cy="593236"/>
          </a:xfrm>
        </p:grpSpPr>
        <p:sp>
          <p:nvSpPr>
            <p:cNvPr id="71" name="Oval 70"/>
            <p:cNvSpPr/>
            <p:nvPr/>
          </p:nvSpPr>
          <p:spPr>
            <a:xfrm>
              <a:off x="6670722" y="322128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Segoe UI"/>
                <a:ea typeface="+mn-ea"/>
                <a:cs typeface="+mn-cs"/>
              </a:endParaRPr>
            </a:p>
          </p:txBody>
        </p:sp>
        <p:sp>
          <p:nvSpPr>
            <p:cNvPr id="72" name="TextBox 71"/>
            <p:cNvSpPr txBox="1"/>
            <p:nvPr/>
          </p:nvSpPr>
          <p:spPr>
            <a:xfrm>
              <a:off x="6621802" y="338891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white"/>
                  </a:solidFill>
                  <a:effectLst/>
                  <a:uLnTx/>
                  <a:uFillTx/>
                  <a:latin typeface="Segoe UI"/>
                  <a:ea typeface="+mn-ea"/>
                  <a:cs typeface="+mn-cs"/>
                </a:rPr>
                <a:t>~10%</a:t>
              </a:r>
            </a:p>
          </p:txBody>
        </p:sp>
      </p:grpSp>
      <p:grpSp>
        <p:nvGrpSpPr>
          <p:cNvPr id="15" name="Group 14"/>
          <p:cNvGrpSpPr/>
          <p:nvPr/>
        </p:nvGrpSpPr>
        <p:grpSpPr>
          <a:xfrm>
            <a:off x="11144026" y="4294920"/>
            <a:ext cx="898118" cy="790869"/>
            <a:chOff x="8358556" y="3221282"/>
            <a:chExt cx="673684" cy="593236"/>
          </a:xfrm>
        </p:grpSpPr>
        <p:sp>
          <p:nvSpPr>
            <p:cNvPr id="74" name="Oval 73"/>
            <p:cNvSpPr/>
            <p:nvPr/>
          </p:nvSpPr>
          <p:spPr>
            <a:xfrm>
              <a:off x="8407476" y="322128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Segoe UI"/>
                <a:ea typeface="+mn-ea"/>
                <a:cs typeface="+mn-cs"/>
              </a:endParaRPr>
            </a:p>
          </p:txBody>
        </p:sp>
        <p:sp>
          <p:nvSpPr>
            <p:cNvPr id="75" name="TextBox 74"/>
            <p:cNvSpPr txBox="1"/>
            <p:nvPr/>
          </p:nvSpPr>
          <p:spPr>
            <a:xfrm>
              <a:off x="8358556" y="338891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white"/>
                  </a:solidFill>
                  <a:effectLst/>
                  <a:uLnTx/>
                  <a:uFillTx/>
                  <a:latin typeface="Segoe UI"/>
                  <a:ea typeface="+mn-ea"/>
                  <a:cs typeface="+mn-cs"/>
                </a:rPr>
                <a:t>~5%</a:t>
              </a:r>
            </a:p>
          </p:txBody>
        </p:sp>
      </p:grpSp>
      <p:grpSp>
        <p:nvGrpSpPr>
          <p:cNvPr id="4" name="Group 3"/>
          <p:cNvGrpSpPr/>
          <p:nvPr/>
        </p:nvGrpSpPr>
        <p:grpSpPr>
          <a:xfrm>
            <a:off x="232469" y="1744962"/>
            <a:ext cx="6934373" cy="874946"/>
            <a:chOff x="173728" y="1308542"/>
            <a:chExt cx="5201518" cy="656302"/>
          </a:xfrm>
        </p:grpSpPr>
        <p:grpSp>
          <p:nvGrpSpPr>
            <p:cNvPr id="12" name="Group 11"/>
            <p:cNvGrpSpPr/>
            <p:nvPr/>
          </p:nvGrpSpPr>
          <p:grpSpPr>
            <a:xfrm>
              <a:off x="173728" y="1527547"/>
              <a:ext cx="4858429" cy="437297"/>
              <a:chOff x="173728" y="1527547"/>
              <a:chExt cx="4858429" cy="437297"/>
            </a:xfrm>
          </p:grpSpPr>
          <p:sp>
            <p:nvSpPr>
              <p:cNvPr id="6" name="Trapezoid 5"/>
              <p:cNvSpPr/>
              <p:nvPr/>
            </p:nvSpPr>
            <p:spPr bwMode="auto">
              <a:xfrm rot="10800000">
                <a:off x="173728" y="1527547"/>
                <a:ext cx="4858429" cy="437297"/>
              </a:xfrm>
              <a:prstGeom prst="trapezoid">
                <a:avLst>
                  <a:gd name="adj" fmla="val 74936"/>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extBox 1"/>
              <p:cNvSpPr txBox="1"/>
              <p:nvPr/>
            </p:nvSpPr>
            <p:spPr>
              <a:xfrm>
                <a:off x="1243119" y="1627322"/>
                <a:ext cx="2726034" cy="237749"/>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Retire it, right-size, eliminate environments</a:t>
                </a: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2" name="Group 51"/>
            <p:cNvGrpSpPr/>
            <p:nvPr/>
          </p:nvGrpSpPr>
          <p:grpSpPr>
            <a:xfrm>
              <a:off x="4701562" y="1308542"/>
              <a:ext cx="673684" cy="593236"/>
              <a:chOff x="4701562" y="1308542"/>
              <a:chExt cx="673684" cy="593236"/>
            </a:xfrm>
          </p:grpSpPr>
          <p:sp>
            <p:nvSpPr>
              <p:cNvPr id="56" name="Oval 55"/>
              <p:cNvSpPr/>
              <p:nvPr/>
            </p:nvSpPr>
            <p:spPr>
              <a:xfrm>
                <a:off x="4750482" y="130854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Segoe UI"/>
                  <a:ea typeface="+mn-ea"/>
                  <a:cs typeface="+mn-cs"/>
                </a:endParaRPr>
              </a:p>
            </p:txBody>
          </p:sp>
          <p:sp>
            <p:nvSpPr>
              <p:cNvPr id="57" name="TextBox 56"/>
              <p:cNvSpPr txBox="1"/>
              <p:nvPr/>
            </p:nvSpPr>
            <p:spPr>
              <a:xfrm>
                <a:off x="4701562" y="147617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white"/>
                    </a:solidFill>
                    <a:effectLst/>
                    <a:uLnTx/>
                    <a:uFillTx/>
                    <a:latin typeface="Segoe UI"/>
                    <a:ea typeface="+mn-ea"/>
                    <a:cs typeface="+mn-cs"/>
                  </a:rPr>
                  <a:t>~30%</a:t>
                </a:r>
              </a:p>
            </p:txBody>
          </p:sp>
        </p:grpSp>
      </p:grpSp>
    </p:spTree>
    <p:extLst>
      <p:ext uri="{BB962C8B-B14F-4D97-AF65-F5344CB8AC3E}">
        <p14:creationId xmlns:p14="http://schemas.microsoft.com/office/powerpoint/2010/main" val="2909533762"/>
      </p:ext>
    </p:extLst>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FE4511-AD6A-4E44-9359-96B01B4248BE}"/>
              </a:ext>
            </a:extLst>
          </p:cNvPr>
          <p:cNvSpPr/>
          <p:nvPr/>
        </p:nvSpPr>
        <p:spPr bwMode="auto">
          <a:xfrm>
            <a:off x="2" y="4182798"/>
            <a:ext cx="6054052" cy="2675202"/>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Rectangle 117"/>
          <p:cNvSpPr>
            <a:spLocks noChangeArrowheads="1"/>
          </p:cNvSpPr>
          <p:nvPr/>
        </p:nvSpPr>
        <p:spPr bwMode="auto">
          <a:xfrm>
            <a:off x="5430383" y="4182798"/>
            <a:ext cx="665618" cy="2670824"/>
          </a:xfrm>
          <a:prstGeom prst="rect">
            <a:avLst/>
          </a:prstGeom>
          <a:solidFill>
            <a:srgbClr val="045BA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6" name="Isosceles Triangle 175"/>
          <p:cNvSpPr/>
          <p:nvPr/>
        </p:nvSpPr>
        <p:spPr bwMode="auto">
          <a:xfrm rot="10800000" flipH="1">
            <a:off x="4811883" y="5275961"/>
            <a:ext cx="536431" cy="630738"/>
          </a:xfrm>
          <a:prstGeom prst="triangle">
            <a:avLst>
              <a:gd name="adj" fmla="val 0"/>
            </a:avLst>
          </a:prstGeom>
          <a:solidFill>
            <a:srgbClr val="2274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42"/>
          <p:cNvSpPr>
            <a:spLocks noChangeArrowheads="1"/>
          </p:cNvSpPr>
          <p:nvPr/>
        </p:nvSpPr>
        <p:spPr bwMode="auto">
          <a:xfrm>
            <a:off x="4445528" y="5607031"/>
            <a:ext cx="647327" cy="1246591"/>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46"/>
          <p:cNvSpPr>
            <a:spLocks/>
          </p:cNvSpPr>
          <p:nvPr/>
        </p:nvSpPr>
        <p:spPr bwMode="auto">
          <a:xfrm>
            <a:off x="4810491" y="4961207"/>
            <a:ext cx="624798" cy="1892415"/>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100"/>
          <p:cNvSpPr>
            <a:spLocks noChangeArrowheads="1"/>
          </p:cNvSpPr>
          <p:nvPr/>
        </p:nvSpPr>
        <p:spPr bwMode="auto">
          <a:xfrm>
            <a:off x="4749800" y="4660900"/>
            <a:ext cx="81017" cy="12615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102"/>
          <p:cNvSpPr>
            <a:spLocks noChangeArrowheads="1"/>
          </p:cNvSpPr>
          <p:nvPr/>
        </p:nvSpPr>
        <p:spPr bwMode="auto">
          <a:xfrm>
            <a:off x="5074829" y="5676121"/>
            <a:ext cx="88613" cy="19374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103"/>
          <p:cNvSpPr>
            <a:spLocks noChangeArrowheads="1"/>
          </p:cNvSpPr>
          <p:nvPr/>
        </p:nvSpPr>
        <p:spPr bwMode="auto">
          <a:xfrm>
            <a:off x="5271580" y="5676121"/>
            <a:ext cx="93119" cy="19374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04"/>
          <p:cNvSpPr>
            <a:spLocks noChangeArrowheads="1"/>
          </p:cNvSpPr>
          <p:nvPr/>
        </p:nvSpPr>
        <p:spPr bwMode="auto">
          <a:xfrm>
            <a:off x="4873572" y="5944963"/>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05"/>
          <p:cNvSpPr>
            <a:spLocks noChangeArrowheads="1"/>
          </p:cNvSpPr>
          <p:nvPr/>
        </p:nvSpPr>
        <p:spPr bwMode="auto">
          <a:xfrm>
            <a:off x="5074829" y="5944963"/>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06"/>
          <p:cNvSpPr>
            <a:spLocks noChangeArrowheads="1"/>
          </p:cNvSpPr>
          <p:nvPr/>
        </p:nvSpPr>
        <p:spPr bwMode="auto">
          <a:xfrm>
            <a:off x="5271580" y="5944963"/>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07"/>
          <p:cNvSpPr>
            <a:spLocks noChangeArrowheads="1"/>
          </p:cNvSpPr>
          <p:nvPr/>
        </p:nvSpPr>
        <p:spPr bwMode="auto">
          <a:xfrm>
            <a:off x="4873572" y="621230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108"/>
          <p:cNvSpPr>
            <a:spLocks noChangeArrowheads="1"/>
          </p:cNvSpPr>
          <p:nvPr/>
        </p:nvSpPr>
        <p:spPr bwMode="auto">
          <a:xfrm>
            <a:off x="5074829" y="6212305"/>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109"/>
          <p:cNvSpPr>
            <a:spLocks noChangeArrowheads="1"/>
          </p:cNvSpPr>
          <p:nvPr/>
        </p:nvSpPr>
        <p:spPr bwMode="auto">
          <a:xfrm>
            <a:off x="5271580" y="621230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Rectangle 110"/>
          <p:cNvSpPr>
            <a:spLocks noChangeArrowheads="1"/>
          </p:cNvSpPr>
          <p:nvPr/>
        </p:nvSpPr>
        <p:spPr bwMode="auto">
          <a:xfrm>
            <a:off x="4873572" y="647964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111"/>
          <p:cNvSpPr>
            <a:spLocks noChangeArrowheads="1"/>
          </p:cNvSpPr>
          <p:nvPr/>
        </p:nvSpPr>
        <p:spPr bwMode="auto">
          <a:xfrm>
            <a:off x="5074829" y="6479645"/>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112"/>
          <p:cNvSpPr>
            <a:spLocks noChangeArrowheads="1"/>
          </p:cNvSpPr>
          <p:nvPr/>
        </p:nvSpPr>
        <p:spPr bwMode="auto">
          <a:xfrm>
            <a:off x="5271580" y="647964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116"/>
          <p:cNvSpPr>
            <a:spLocks noChangeArrowheads="1"/>
          </p:cNvSpPr>
          <p:nvPr/>
        </p:nvSpPr>
        <p:spPr bwMode="auto">
          <a:xfrm>
            <a:off x="3640170" y="5607032"/>
            <a:ext cx="556952" cy="1246592"/>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117"/>
          <p:cNvSpPr>
            <a:spLocks noChangeArrowheads="1"/>
          </p:cNvSpPr>
          <p:nvPr/>
        </p:nvSpPr>
        <p:spPr bwMode="auto">
          <a:xfrm>
            <a:off x="4025845" y="5387881"/>
            <a:ext cx="665618" cy="1465744"/>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31" name="Group 230"/>
          <p:cNvGrpSpPr/>
          <p:nvPr/>
        </p:nvGrpSpPr>
        <p:grpSpPr>
          <a:xfrm>
            <a:off x="5540391" y="4182798"/>
            <a:ext cx="445601" cy="2670825"/>
            <a:chOff x="8546306" y="746197"/>
            <a:chExt cx="424695" cy="2545519"/>
          </a:xfrm>
        </p:grpSpPr>
        <p:sp>
          <p:nvSpPr>
            <p:cNvPr id="232" name="Line 160"/>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3" name="Line 161"/>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4" name="Line 162"/>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5" name="Line 163"/>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6" name="Line 164"/>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Freeform 5"/>
          <p:cNvSpPr>
            <a:spLocks/>
          </p:cNvSpPr>
          <p:nvPr/>
        </p:nvSpPr>
        <p:spPr bwMode="auto">
          <a:xfrm>
            <a:off x="2" y="4009993"/>
            <a:ext cx="3640170" cy="2843632"/>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14"/>
          <p:cNvSpPr>
            <a:spLocks noChangeArrowheads="1"/>
          </p:cNvSpPr>
          <p:nvPr/>
        </p:nvSpPr>
        <p:spPr bwMode="auto">
          <a:xfrm>
            <a:off x="446659"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15"/>
          <p:cNvSpPr>
            <a:spLocks noChangeArrowheads="1"/>
          </p:cNvSpPr>
          <p:nvPr/>
        </p:nvSpPr>
        <p:spPr bwMode="auto">
          <a:xfrm>
            <a:off x="317487"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16"/>
          <p:cNvSpPr>
            <a:spLocks noChangeArrowheads="1"/>
          </p:cNvSpPr>
          <p:nvPr/>
        </p:nvSpPr>
        <p:spPr bwMode="auto">
          <a:xfrm>
            <a:off x="188314"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17"/>
          <p:cNvSpPr>
            <a:spLocks noChangeArrowheads="1"/>
          </p:cNvSpPr>
          <p:nvPr/>
        </p:nvSpPr>
        <p:spPr bwMode="auto">
          <a:xfrm>
            <a:off x="57586"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18"/>
          <p:cNvSpPr>
            <a:spLocks noChangeArrowheads="1"/>
          </p:cNvSpPr>
          <p:nvPr/>
        </p:nvSpPr>
        <p:spPr bwMode="auto">
          <a:xfrm>
            <a:off x="446659"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19"/>
          <p:cNvSpPr>
            <a:spLocks noChangeArrowheads="1"/>
          </p:cNvSpPr>
          <p:nvPr/>
        </p:nvSpPr>
        <p:spPr bwMode="auto">
          <a:xfrm>
            <a:off x="317487"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20"/>
          <p:cNvSpPr>
            <a:spLocks noChangeArrowheads="1"/>
          </p:cNvSpPr>
          <p:nvPr/>
        </p:nvSpPr>
        <p:spPr bwMode="auto">
          <a:xfrm>
            <a:off x="188314"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21"/>
          <p:cNvSpPr>
            <a:spLocks noChangeArrowheads="1"/>
          </p:cNvSpPr>
          <p:nvPr/>
        </p:nvSpPr>
        <p:spPr bwMode="auto">
          <a:xfrm>
            <a:off x="57586"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22"/>
          <p:cNvSpPr>
            <a:spLocks noChangeArrowheads="1"/>
          </p:cNvSpPr>
          <p:nvPr/>
        </p:nvSpPr>
        <p:spPr bwMode="auto">
          <a:xfrm>
            <a:off x="446659"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23"/>
          <p:cNvSpPr>
            <a:spLocks noChangeArrowheads="1"/>
          </p:cNvSpPr>
          <p:nvPr/>
        </p:nvSpPr>
        <p:spPr bwMode="auto">
          <a:xfrm>
            <a:off x="317487"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24"/>
          <p:cNvSpPr>
            <a:spLocks noChangeArrowheads="1"/>
          </p:cNvSpPr>
          <p:nvPr/>
        </p:nvSpPr>
        <p:spPr bwMode="auto">
          <a:xfrm>
            <a:off x="188314"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25"/>
          <p:cNvSpPr>
            <a:spLocks noChangeArrowheads="1"/>
          </p:cNvSpPr>
          <p:nvPr/>
        </p:nvSpPr>
        <p:spPr bwMode="auto">
          <a:xfrm>
            <a:off x="57586"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26"/>
          <p:cNvSpPr>
            <a:spLocks noChangeArrowheads="1"/>
          </p:cNvSpPr>
          <p:nvPr/>
        </p:nvSpPr>
        <p:spPr bwMode="auto">
          <a:xfrm>
            <a:off x="446659"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27"/>
          <p:cNvSpPr>
            <a:spLocks noChangeArrowheads="1"/>
          </p:cNvSpPr>
          <p:nvPr/>
        </p:nvSpPr>
        <p:spPr bwMode="auto">
          <a:xfrm>
            <a:off x="317487"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28"/>
          <p:cNvSpPr>
            <a:spLocks noChangeArrowheads="1"/>
          </p:cNvSpPr>
          <p:nvPr/>
        </p:nvSpPr>
        <p:spPr bwMode="auto">
          <a:xfrm>
            <a:off x="188314"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29"/>
          <p:cNvSpPr>
            <a:spLocks noChangeArrowheads="1"/>
          </p:cNvSpPr>
          <p:nvPr/>
        </p:nvSpPr>
        <p:spPr bwMode="auto">
          <a:xfrm>
            <a:off x="57586"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30"/>
          <p:cNvSpPr>
            <a:spLocks noChangeArrowheads="1"/>
          </p:cNvSpPr>
          <p:nvPr/>
        </p:nvSpPr>
        <p:spPr bwMode="auto">
          <a:xfrm>
            <a:off x="446659"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31"/>
          <p:cNvSpPr>
            <a:spLocks noChangeArrowheads="1"/>
          </p:cNvSpPr>
          <p:nvPr/>
        </p:nvSpPr>
        <p:spPr bwMode="auto">
          <a:xfrm>
            <a:off x="317487"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32"/>
          <p:cNvSpPr>
            <a:spLocks noChangeArrowheads="1"/>
          </p:cNvSpPr>
          <p:nvPr/>
        </p:nvSpPr>
        <p:spPr bwMode="auto">
          <a:xfrm>
            <a:off x="188314"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33"/>
          <p:cNvSpPr>
            <a:spLocks noChangeArrowheads="1"/>
          </p:cNvSpPr>
          <p:nvPr/>
        </p:nvSpPr>
        <p:spPr bwMode="auto">
          <a:xfrm>
            <a:off x="57586"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34"/>
          <p:cNvSpPr>
            <a:spLocks noChangeArrowheads="1"/>
          </p:cNvSpPr>
          <p:nvPr/>
        </p:nvSpPr>
        <p:spPr bwMode="auto">
          <a:xfrm>
            <a:off x="446659"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35"/>
          <p:cNvSpPr>
            <a:spLocks noChangeArrowheads="1"/>
          </p:cNvSpPr>
          <p:nvPr/>
        </p:nvSpPr>
        <p:spPr bwMode="auto">
          <a:xfrm>
            <a:off x="317487"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36"/>
          <p:cNvSpPr>
            <a:spLocks noChangeArrowheads="1"/>
          </p:cNvSpPr>
          <p:nvPr/>
        </p:nvSpPr>
        <p:spPr bwMode="auto">
          <a:xfrm>
            <a:off x="188314"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37"/>
          <p:cNvSpPr>
            <a:spLocks noChangeArrowheads="1"/>
          </p:cNvSpPr>
          <p:nvPr/>
        </p:nvSpPr>
        <p:spPr bwMode="auto">
          <a:xfrm>
            <a:off x="57586"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38"/>
          <p:cNvSpPr>
            <a:spLocks noChangeArrowheads="1"/>
          </p:cNvSpPr>
          <p:nvPr/>
        </p:nvSpPr>
        <p:spPr bwMode="auto">
          <a:xfrm>
            <a:off x="446659"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39"/>
          <p:cNvSpPr>
            <a:spLocks noChangeArrowheads="1"/>
          </p:cNvSpPr>
          <p:nvPr/>
        </p:nvSpPr>
        <p:spPr bwMode="auto">
          <a:xfrm>
            <a:off x="317487"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40"/>
          <p:cNvSpPr>
            <a:spLocks noChangeArrowheads="1"/>
          </p:cNvSpPr>
          <p:nvPr/>
        </p:nvSpPr>
        <p:spPr bwMode="auto">
          <a:xfrm>
            <a:off x="188314"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41"/>
          <p:cNvSpPr>
            <a:spLocks noChangeArrowheads="1"/>
          </p:cNvSpPr>
          <p:nvPr/>
        </p:nvSpPr>
        <p:spPr bwMode="auto">
          <a:xfrm>
            <a:off x="57586"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42"/>
          <p:cNvSpPr>
            <a:spLocks noChangeArrowheads="1"/>
          </p:cNvSpPr>
          <p:nvPr/>
        </p:nvSpPr>
        <p:spPr bwMode="auto">
          <a:xfrm>
            <a:off x="446659"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43"/>
          <p:cNvSpPr>
            <a:spLocks noChangeArrowheads="1"/>
          </p:cNvSpPr>
          <p:nvPr/>
        </p:nvSpPr>
        <p:spPr bwMode="auto">
          <a:xfrm>
            <a:off x="317487"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44"/>
          <p:cNvSpPr>
            <a:spLocks noChangeArrowheads="1"/>
          </p:cNvSpPr>
          <p:nvPr/>
        </p:nvSpPr>
        <p:spPr bwMode="auto">
          <a:xfrm>
            <a:off x="188314"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45"/>
          <p:cNvSpPr>
            <a:spLocks noChangeArrowheads="1"/>
          </p:cNvSpPr>
          <p:nvPr/>
        </p:nvSpPr>
        <p:spPr bwMode="auto">
          <a:xfrm>
            <a:off x="57586"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46"/>
          <p:cNvSpPr>
            <a:spLocks noChangeArrowheads="1"/>
          </p:cNvSpPr>
          <p:nvPr/>
        </p:nvSpPr>
        <p:spPr bwMode="auto">
          <a:xfrm>
            <a:off x="446659"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47"/>
          <p:cNvSpPr>
            <a:spLocks noChangeArrowheads="1"/>
          </p:cNvSpPr>
          <p:nvPr/>
        </p:nvSpPr>
        <p:spPr bwMode="auto">
          <a:xfrm>
            <a:off x="317487"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8"/>
          <p:cNvSpPr>
            <a:spLocks noChangeArrowheads="1"/>
          </p:cNvSpPr>
          <p:nvPr/>
        </p:nvSpPr>
        <p:spPr bwMode="auto">
          <a:xfrm>
            <a:off x="188314"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49"/>
          <p:cNvSpPr>
            <a:spLocks noChangeArrowheads="1"/>
          </p:cNvSpPr>
          <p:nvPr/>
        </p:nvSpPr>
        <p:spPr bwMode="auto">
          <a:xfrm>
            <a:off x="57586"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56"/>
          <p:cNvSpPr>
            <a:spLocks noChangeArrowheads="1"/>
          </p:cNvSpPr>
          <p:nvPr/>
        </p:nvSpPr>
        <p:spPr bwMode="auto">
          <a:xfrm>
            <a:off x="759470" y="4953390"/>
            <a:ext cx="168080" cy="87152"/>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60"/>
          <p:cNvSpPr>
            <a:spLocks noChangeArrowheads="1"/>
          </p:cNvSpPr>
          <p:nvPr/>
        </p:nvSpPr>
        <p:spPr bwMode="auto">
          <a:xfrm>
            <a:off x="717453" y="5130807"/>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61"/>
          <p:cNvSpPr>
            <a:spLocks noChangeArrowheads="1"/>
          </p:cNvSpPr>
          <p:nvPr/>
        </p:nvSpPr>
        <p:spPr bwMode="auto">
          <a:xfrm>
            <a:off x="876195" y="5130807"/>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62"/>
          <p:cNvSpPr>
            <a:spLocks noChangeArrowheads="1"/>
          </p:cNvSpPr>
          <p:nvPr/>
        </p:nvSpPr>
        <p:spPr bwMode="auto">
          <a:xfrm>
            <a:off x="1259045"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63"/>
          <p:cNvSpPr>
            <a:spLocks noChangeArrowheads="1"/>
          </p:cNvSpPr>
          <p:nvPr/>
        </p:nvSpPr>
        <p:spPr bwMode="auto">
          <a:xfrm>
            <a:off x="1419342"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64"/>
          <p:cNvSpPr>
            <a:spLocks noChangeArrowheads="1"/>
          </p:cNvSpPr>
          <p:nvPr/>
        </p:nvSpPr>
        <p:spPr bwMode="auto">
          <a:xfrm>
            <a:off x="1579641"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65"/>
          <p:cNvSpPr>
            <a:spLocks noChangeArrowheads="1"/>
          </p:cNvSpPr>
          <p:nvPr/>
        </p:nvSpPr>
        <p:spPr bwMode="auto">
          <a:xfrm>
            <a:off x="717453" y="5314450"/>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66"/>
          <p:cNvSpPr>
            <a:spLocks noChangeArrowheads="1"/>
          </p:cNvSpPr>
          <p:nvPr/>
        </p:nvSpPr>
        <p:spPr bwMode="auto">
          <a:xfrm>
            <a:off x="876195" y="5314450"/>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67"/>
          <p:cNvSpPr>
            <a:spLocks noChangeArrowheads="1"/>
          </p:cNvSpPr>
          <p:nvPr/>
        </p:nvSpPr>
        <p:spPr bwMode="auto">
          <a:xfrm>
            <a:off x="1240367"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68"/>
          <p:cNvSpPr>
            <a:spLocks noChangeArrowheads="1"/>
          </p:cNvSpPr>
          <p:nvPr/>
        </p:nvSpPr>
        <p:spPr bwMode="auto">
          <a:xfrm>
            <a:off x="1400665"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69"/>
          <p:cNvSpPr>
            <a:spLocks noChangeArrowheads="1"/>
          </p:cNvSpPr>
          <p:nvPr/>
        </p:nvSpPr>
        <p:spPr bwMode="auto">
          <a:xfrm>
            <a:off x="1560964"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70"/>
          <p:cNvSpPr>
            <a:spLocks noChangeArrowheads="1"/>
          </p:cNvSpPr>
          <p:nvPr/>
        </p:nvSpPr>
        <p:spPr bwMode="auto">
          <a:xfrm>
            <a:off x="717453" y="5498093"/>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71"/>
          <p:cNvSpPr>
            <a:spLocks noChangeArrowheads="1"/>
          </p:cNvSpPr>
          <p:nvPr/>
        </p:nvSpPr>
        <p:spPr bwMode="auto">
          <a:xfrm>
            <a:off x="876195" y="5498093"/>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72"/>
          <p:cNvSpPr>
            <a:spLocks noChangeArrowheads="1"/>
          </p:cNvSpPr>
          <p:nvPr/>
        </p:nvSpPr>
        <p:spPr bwMode="auto">
          <a:xfrm>
            <a:off x="1240367"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73"/>
          <p:cNvSpPr>
            <a:spLocks noChangeArrowheads="1"/>
          </p:cNvSpPr>
          <p:nvPr/>
        </p:nvSpPr>
        <p:spPr bwMode="auto">
          <a:xfrm>
            <a:off x="1400665"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74"/>
          <p:cNvSpPr>
            <a:spLocks noChangeArrowheads="1"/>
          </p:cNvSpPr>
          <p:nvPr/>
        </p:nvSpPr>
        <p:spPr bwMode="auto">
          <a:xfrm>
            <a:off x="1560964"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75"/>
          <p:cNvSpPr>
            <a:spLocks noChangeArrowheads="1"/>
          </p:cNvSpPr>
          <p:nvPr/>
        </p:nvSpPr>
        <p:spPr bwMode="auto">
          <a:xfrm>
            <a:off x="717453" y="5681735"/>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76"/>
          <p:cNvSpPr>
            <a:spLocks noChangeArrowheads="1"/>
          </p:cNvSpPr>
          <p:nvPr/>
        </p:nvSpPr>
        <p:spPr bwMode="auto">
          <a:xfrm>
            <a:off x="876195" y="5681735"/>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77"/>
          <p:cNvSpPr>
            <a:spLocks noChangeArrowheads="1"/>
          </p:cNvSpPr>
          <p:nvPr/>
        </p:nvSpPr>
        <p:spPr bwMode="auto">
          <a:xfrm>
            <a:off x="1240367"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78"/>
          <p:cNvSpPr>
            <a:spLocks noChangeArrowheads="1"/>
          </p:cNvSpPr>
          <p:nvPr/>
        </p:nvSpPr>
        <p:spPr bwMode="auto">
          <a:xfrm>
            <a:off x="1400665"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79"/>
          <p:cNvSpPr>
            <a:spLocks noChangeArrowheads="1"/>
          </p:cNvSpPr>
          <p:nvPr/>
        </p:nvSpPr>
        <p:spPr bwMode="auto">
          <a:xfrm>
            <a:off x="1560964"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80"/>
          <p:cNvSpPr>
            <a:spLocks noChangeArrowheads="1"/>
          </p:cNvSpPr>
          <p:nvPr/>
        </p:nvSpPr>
        <p:spPr bwMode="auto">
          <a:xfrm>
            <a:off x="717453" y="5865379"/>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81"/>
          <p:cNvSpPr>
            <a:spLocks noChangeArrowheads="1"/>
          </p:cNvSpPr>
          <p:nvPr/>
        </p:nvSpPr>
        <p:spPr bwMode="auto">
          <a:xfrm>
            <a:off x="876195" y="5865379"/>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82"/>
          <p:cNvSpPr>
            <a:spLocks noChangeArrowheads="1"/>
          </p:cNvSpPr>
          <p:nvPr/>
        </p:nvSpPr>
        <p:spPr bwMode="auto">
          <a:xfrm>
            <a:off x="1240367"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83"/>
          <p:cNvSpPr>
            <a:spLocks noChangeArrowheads="1"/>
          </p:cNvSpPr>
          <p:nvPr/>
        </p:nvSpPr>
        <p:spPr bwMode="auto">
          <a:xfrm>
            <a:off x="1400665"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84"/>
          <p:cNvSpPr>
            <a:spLocks noChangeArrowheads="1"/>
          </p:cNvSpPr>
          <p:nvPr/>
        </p:nvSpPr>
        <p:spPr bwMode="auto">
          <a:xfrm>
            <a:off x="1560964"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85"/>
          <p:cNvSpPr>
            <a:spLocks noChangeArrowheads="1"/>
          </p:cNvSpPr>
          <p:nvPr/>
        </p:nvSpPr>
        <p:spPr bwMode="auto">
          <a:xfrm>
            <a:off x="717453" y="6049022"/>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86"/>
          <p:cNvSpPr>
            <a:spLocks noChangeArrowheads="1"/>
          </p:cNvSpPr>
          <p:nvPr/>
        </p:nvSpPr>
        <p:spPr bwMode="auto">
          <a:xfrm>
            <a:off x="876195" y="6049022"/>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87"/>
          <p:cNvSpPr>
            <a:spLocks noChangeArrowheads="1"/>
          </p:cNvSpPr>
          <p:nvPr/>
        </p:nvSpPr>
        <p:spPr bwMode="auto">
          <a:xfrm>
            <a:off x="1240367"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88"/>
          <p:cNvSpPr>
            <a:spLocks noChangeArrowheads="1"/>
          </p:cNvSpPr>
          <p:nvPr/>
        </p:nvSpPr>
        <p:spPr bwMode="auto">
          <a:xfrm>
            <a:off x="1400665"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89"/>
          <p:cNvSpPr>
            <a:spLocks noChangeArrowheads="1"/>
          </p:cNvSpPr>
          <p:nvPr/>
        </p:nvSpPr>
        <p:spPr bwMode="auto">
          <a:xfrm>
            <a:off x="1560964"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90"/>
          <p:cNvSpPr>
            <a:spLocks noChangeArrowheads="1"/>
          </p:cNvSpPr>
          <p:nvPr/>
        </p:nvSpPr>
        <p:spPr bwMode="auto">
          <a:xfrm>
            <a:off x="717453" y="6232664"/>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91"/>
          <p:cNvSpPr>
            <a:spLocks noChangeArrowheads="1"/>
          </p:cNvSpPr>
          <p:nvPr/>
        </p:nvSpPr>
        <p:spPr bwMode="auto">
          <a:xfrm>
            <a:off x="876195" y="6232664"/>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92"/>
          <p:cNvSpPr>
            <a:spLocks noChangeArrowheads="1"/>
          </p:cNvSpPr>
          <p:nvPr/>
        </p:nvSpPr>
        <p:spPr bwMode="auto">
          <a:xfrm>
            <a:off x="1240367"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93"/>
          <p:cNvSpPr>
            <a:spLocks noChangeArrowheads="1"/>
          </p:cNvSpPr>
          <p:nvPr/>
        </p:nvSpPr>
        <p:spPr bwMode="auto">
          <a:xfrm>
            <a:off x="1400665"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94"/>
          <p:cNvSpPr>
            <a:spLocks noChangeArrowheads="1"/>
          </p:cNvSpPr>
          <p:nvPr/>
        </p:nvSpPr>
        <p:spPr bwMode="auto">
          <a:xfrm>
            <a:off x="1560964"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95"/>
          <p:cNvSpPr>
            <a:spLocks noChangeArrowheads="1"/>
          </p:cNvSpPr>
          <p:nvPr/>
        </p:nvSpPr>
        <p:spPr bwMode="auto">
          <a:xfrm>
            <a:off x="717453" y="6416307"/>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96"/>
          <p:cNvSpPr>
            <a:spLocks noChangeArrowheads="1"/>
          </p:cNvSpPr>
          <p:nvPr/>
        </p:nvSpPr>
        <p:spPr bwMode="auto">
          <a:xfrm>
            <a:off x="876195" y="6416307"/>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97"/>
          <p:cNvSpPr>
            <a:spLocks noChangeArrowheads="1"/>
          </p:cNvSpPr>
          <p:nvPr/>
        </p:nvSpPr>
        <p:spPr bwMode="auto">
          <a:xfrm>
            <a:off x="1240367"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98"/>
          <p:cNvSpPr>
            <a:spLocks noChangeArrowheads="1"/>
          </p:cNvSpPr>
          <p:nvPr/>
        </p:nvSpPr>
        <p:spPr bwMode="auto">
          <a:xfrm>
            <a:off x="1400665"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99"/>
          <p:cNvSpPr>
            <a:spLocks noChangeArrowheads="1"/>
          </p:cNvSpPr>
          <p:nvPr/>
        </p:nvSpPr>
        <p:spPr bwMode="auto">
          <a:xfrm>
            <a:off x="1560964"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62"/>
          <p:cNvSpPr>
            <a:spLocks noChangeArrowheads="1"/>
          </p:cNvSpPr>
          <p:nvPr/>
        </p:nvSpPr>
        <p:spPr bwMode="auto">
          <a:xfrm>
            <a:off x="1266827"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Rectangle 63"/>
          <p:cNvSpPr>
            <a:spLocks noChangeArrowheads="1"/>
          </p:cNvSpPr>
          <p:nvPr/>
        </p:nvSpPr>
        <p:spPr bwMode="auto">
          <a:xfrm>
            <a:off x="1427124"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64"/>
          <p:cNvSpPr>
            <a:spLocks noChangeArrowheads="1"/>
          </p:cNvSpPr>
          <p:nvPr/>
        </p:nvSpPr>
        <p:spPr bwMode="auto">
          <a:xfrm>
            <a:off x="1587423"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67"/>
          <p:cNvSpPr>
            <a:spLocks noChangeArrowheads="1"/>
          </p:cNvSpPr>
          <p:nvPr/>
        </p:nvSpPr>
        <p:spPr bwMode="auto">
          <a:xfrm>
            <a:off x="1248149"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68"/>
          <p:cNvSpPr>
            <a:spLocks noChangeArrowheads="1"/>
          </p:cNvSpPr>
          <p:nvPr/>
        </p:nvSpPr>
        <p:spPr bwMode="auto">
          <a:xfrm>
            <a:off x="1408447"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69"/>
          <p:cNvSpPr>
            <a:spLocks noChangeArrowheads="1"/>
          </p:cNvSpPr>
          <p:nvPr/>
        </p:nvSpPr>
        <p:spPr bwMode="auto">
          <a:xfrm>
            <a:off x="1568745"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72"/>
          <p:cNvSpPr>
            <a:spLocks noChangeArrowheads="1"/>
          </p:cNvSpPr>
          <p:nvPr/>
        </p:nvSpPr>
        <p:spPr bwMode="auto">
          <a:xfrm>
            <a:off x="1248149"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73"/>
          <p:cNvSpPr>
            <a:spLocks noChangeArrowheads="1"/>
          </p:cNvSpPr>
          <p:nvPr/>
        </p:nvSpPr>
        <p:spPr bwMode="auto">
          <a:xfrm>
            <a:off x="1408447"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74"/>
          <p:cNvSpPr>
            <a:spLocks noChangeArrowheads="1"/>
          </p:cNvSpPr>
          <p:nvPr/>
        </p:nvSpPr>
        <p:spPr bwMode="auto">
          <a:xfrm>
            <a:off x="1568745"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77"/>
          <p:cNvSpPr>
            <a:spLocks noChangeArrowheads="1"/>
          </p:cNvSpPr>
          <p:nvPr/>
        </p:nvSpPr>
        <p:spPr bwMode="auto">
          <a:xfrm>
            <a:off x="1248149"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8"/>
          <p:cNvSpPr>
            <a:spLocks noChangeArrowheads="1"/>
          </p:cNvSpPr>
          <p:nvPr/>
        </p:nvSpPr>
        <p:spPr bwMode="auto">
          <a:xfrm>
            <a:off x="1408447"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9"/>
          <p:cNvSpPr>
            <a:spLocks noChangeArrowheads="1"/>
          </p:cNvSpPr>
          <p:nvPr/>
        </p:nvSpPr>
        <p:spPr bwMode="auto">
          <a:xfrm>
            <a:off x="1568745"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82"/>
          <p:cNvSpPr>
            <a:spLocks noChangeArrowheads="1"/>
          </p:cNvSpPr>
          <p:nvPr/>
        </p:nvSpPr>
        <p:spPr bwMode="auto">
          <a:xfrm>
            <a:off x="1248149"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83"/>
          <p:cNvSpPr>
            <a:spLocks noChangeArrowheads="1"/>
          </p:cNvSpPr>
          <p:nvPr/>
        </p:nvSpPr>
        <p:spPr bwMode="auto">
          <a:xfrm>
            <a:off x="1408447"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84"/>
          <p:cNvSpPr>
            <a:spLocks noChangeArrowheads="1"/>
          </p:cNvSpPr>
          <p:nvPr/>
        </p:nvSpPr>
        <p:spPr bwMode="auto">
          <a:xfrm>
            <a:off x="1568745"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87"/>
          <p:cNvSpPr>
            <a:spLocks noChangeArrowheads="1"/>
          </p:cNvSpPr>
          <p:nvPr/>
        </p:nvSpPr>
        <p:spPr bwMode="auto">
          <a:xfrm>
            <a:off x="1248149"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88"/>
          <p:cNvSpPr>
            <a:spLocks noChangeArrowheads="1"/>
          </p:cNvSpPr>
          <p:nvPr/>
        </p:nvSpPr>
        <p:spPr bwMode="auto">
          <a:xfrm>
            <a:off x="1408447"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89"/>
          <p:cNvSpPr>
            <a:spLocks noChangeArrowheads="1"/>
          </p:cNvSpPr>
          <p:nvPr/>
        </p:nvSpPr>
        <p:spPr bwMode="auto">
          <a:xfrm>
            <a:off x="1568745"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92"/>
          <p:cNvSpPr>
            <a:spLocks noChangeArrowheads="1"/>
          </p:cNvSpPr>
          <p:nvPr/>
        </p:nvSpPr>
        <p:spPr bwMode="auto">
          <a:xfrm>
            <a:off x="1248149"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93"/>
          <p:cNvSpPr>
            <a:spLocks noChangeArrowheads="1"/>
          </p:cNvSpPr>
          <p:nvPr/>
        </p:nvSpPr>
        <p:spPr bwMode="auto">
          <a:xfrm>
            <a:off x="1408447"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94"/>
          <p:cNvSpPr>
            <a:spLocks noChangeArrowheads="1"/>
          </p:cNvSpPr>
          <p:nvPr/>
        </p:nvSpPr>
        <p:spPr bwMode="auto">
          <a:xfrm>
            <a:off x="1568745"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97"/>
          <p:cNvSpPr>
            <a:spLocks noChangeArrowheads="1"/>
          </p:cNvSpPr>
          <p:nvPr/>
        </p:nvSpPr>
        <p:spPr bwMode="auto">
          <a:xfrm>
            <a:off x="1248149" y="642253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98"/>
          <p:cNvSpPr>
            <a:spLocks noChangeArrowheads="1"/>
          </p:cNvSpPr>
          <p:nvPr/>
        </p:nvSpPr>
        <p:spPr bwMode="auto">
          <a:xfrm>
            <a:off x="1408447" y="642253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72"/>
          <p:cNvSpPr>
            <a:spLocks noChangeArrowheads="1"/>
          </p:cNvSpPr>
          <p:nvPr/>
        </p:nvSpPr>
        <p:spPr bwMode="auto">
          <a:xfrm>
            <a:off x="1255931"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73"/>
          <p:cNvSpPr>
            <a:spLocks noChangeArrowheads="1"/>
          </p:cNvSpPr>
          <p:nvPr/>
        </p:nvSpPr>
        <p:spPr bwMode="auto">
          <a:xfrm>
            <a:off x="1416229"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74"/>
          <p:cNvSpPr>
            <a:spLocks noChangeArrowheads="1"/>
          </p:cNvSpPr>
          <p:nvPr/>
        </p:nvSpPr>
        <p:spPr bwMode="auto">
          <a:xfrm>
            <a:off x="1576527"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77"/>
          <p:cNvSpPr>
            <a:spLocks noChangeArrowheads="1"/>
          </p:cNvSpPr>
          <p:nvPr/>
        </p:nvSpPr>
        <p:spPr bwMode="auto">
          <a:xfrm>
            <a:off x="1255931"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78"/>
          <p:cNvSpPr>
            <a:spLocks noChangeArrowheads="1"/>
          </p:cNvSpPr>
          <p:nvPr/>
        </p:nvSpPr>
        <p:spPr bwMode="auto">
          <a:xfrm>
            <a:off x="1416229"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79"/>
          <p:cNvSpPr>
            <a:spLocks noChangeArrowheads="1"/>
          </p:cNvSpPr>
          <p:nvPr/>
        </p:nvSpPr>
        <p:spPr bwMode="auto">
          <a:xfrm>
            <a:off x="1576527"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82"/>
          <p:cNvSpPr>
            <a:spLocks noChangeArrowheads="1"/>
          </p:cNvSpPr>
          <p:nvPr/>
        </p:nvSpPr>
        <p:spPr bwMode="auto">
          <a:xfrm>
            <a:off x="1255931"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83"/>
          <p:cNvSpPr>
            <a:spLocks noChangeArrowheads="1"/>
          </p:cNvSpPr>
          <p:nvPr/>
        </p:nvSpPr>
        <p:spPr bwMode="auto">
          <a:xfrm>
            <a:off x="1416229"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84"/>
          <p:cNvSpPr>
            <a:spLocks noChangeArrowheads="1"/>
          </p:cNvSpPr>
          <p:nvPr/>
        </p:nvSpPr>
        <p:spPr bwMode="auto">
          <a:xfrm>
            <a:off x="1576527"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87"/>
          <p:cNvSpPr>
            <a:spLocks noChangeArrowheads="1"/>
          </p:cNvSpPr>
          <p:nvPr/>
        </p:nvSpPr>
        <p:spPr bwMode="auto">
          <a:xfrm>
            <a:off x="1255931"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88"/>
          <p:cNvSpPr>
            <a:spLocks noChangeArrowheads="1"/>
          </p:cNvSpPr>
          <p:nvPr/>
        </p:nvSpPr>
        <p:spPr bwMode="auto">
          <a:xfrm>
            <a:off x="1416229"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89"/>
          <p:cNvSpPr>
            <a:spLocks noChangeArrowheads="1"/>
          </p:cNvSpPr>
          <p:nvPr/>
        </p:nvSpPr>
        <p:spPr bwMode="auto">
          <a:xfrm>
            <a:off x="1576527"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92"/>
          <p:cNvSpPr>
            <a:spLocks noChangeArrowheads="1"/>
          </p:cNvSpPr>
          <p:nvPr/>
        </p:nvSpPr>
        <p:spPr bwMode="auto">
          <a:xfrm>
            <a:off x="1255931"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93"/>
          <p:cNvSpPr>
            <a:spLocks noChangeArrowheads="1"/>
          </p:cNvSpPr>
          <p:nvPr/>
        </p:nvSpPr>
        <p:spPr bwMode="auto">
          <a:xfrm>
            <a:off x="1416229"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94"/>
          <p:cNvSpPr>
            <a:spLocks noChangeArrowheads="1"/>
          </p:cNvSpPr>
          <p:nvPr/>
        </p:nvSpPr>
        <p:spPr bwMode="auto">
          <a:xfrm>
            <a:off x="1576527"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97"/>
          <p:cNvSpPr>
            <a:spLocks noChangeArrowheads="1"/>
          </p:cNvSpPr>
          <p:nvPr/>
        </p:nvSpPr>
        <p:spPr bwMode="auto">
          <a:xfrm>
            <a:off x="1255931"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98"/>
          <p:cNvSpPr>
            <a:spLocks noChangeArrowheads="1"/>
          </p:cNvSpPr>
          <p:nvPr/>
        </p:nvSpPr>
        <p:spPr bwMode="auto">
          <a:xfrm>
            <a:off x="1416229"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98"/>
          <p:cNvSpPr>
            <a:spLocks noChangeArrowheads="1"/>
          </p:cNvSpPr>
          <p:nvPr/>
        </p:nvSpPr>
        <p:spPr bwMode="auto">
          <a:xfrm>
            <a:off x="1576527"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TextBox 119"/>
          <p:cNvSpPr txBox="1"/>
          <p:nvPr/>
        </p:nvSpPr>
        <p:spPr>
          <a:xfrm>
            <a:off x="810852" y="733727"/>
            <a:ext cx="3845901" cy="1086067"/>
          </a:xfrm>
          <a:prstGeom prst="rect">
            <a:avLst/>
          </a:prstGeom>
          <a:noFill/>
        </p:spPr>
        <p:txBody>
          <a:bodyPr wrap="square" lIns="0" tIns="0" rIns="0" bIns="0" rtlCol="0">
            <a:spAutoFit/>
          </a:bodyPr>
          <a:lstStyle/>
          <a:p>
            <a:pPr marL="0" marR="0" lvl="0" indent="0" algn="ctr" defTabSz="913960" rtl="0" eaLnBrk="1" fontAlgn="auto" latinLnBrk="0" hangingPunct="1">
              <a:lnSpc>
                <a:spcPct val="90000"/>
              </a:lnSpc>
              <a:spcBef>
                <a:spcPts val="0"/>
              </a:spcBef>
              <a:spcAft>
                <a:spcPts val="0"/>
              </a:spcAft>
              <a:buClrTx/>
              <a:buSzTx/>
              <a:buFontTx/>
              <a:buNone/>
              <a:tabLst/>
              <a:defRPr/>
            </a:pPr>
            <a:r>
              <a:rPr kumimoji="0" lang="en-US" sz="3921" b="1" i="0" u="none" strike="noStrike" kern="0" cap="none" spc="0" normalizeH="0" baseline="0" noProof="0">
                <a:ln>
                  <a:noFill/>
                </a:ln>
                <a:gradFill>
                  <a:gsLst>
                    <a:gs pos="0">
                      <a:srgbClr val="E51489">
                        <a:lumMod val="5000"/>
                        <a:lumOff val="95000"/>
                      </a:srgbClr>
                    </a:gs>
                    <a:gs pos="100000">
                      <a:srgbClr val="FFFFFF"/>
                    </a:gs>
                  </a:gsLst>
                  <a:lin ang="5400000" scaled="1"/>
                </a:gradFill>
                <a:effectLst/>
                <a:uLnTx/>
                <a:uFillTx/>
                <a:latin typeface="Segoe UI"/>
                <a:ea typeface="+mn-ea"/>
                <a:cs typeface="Segoe UI Semilight" panose="020B0402040204020203" pitchFamily="34" charset="0"/>
              </a:rPr>
              <a:t>Migrate</a:t>
            </a:r>
          </a:p>
          <a:p>
            <a:pPr marL="0" marR="0" lvl="0" indent="0" algn="ctr" defTabSz="913960" rtl="0" eaLnBrk="1" fontAlgn="auto" latinLnBrk="0" hangingPunct="1">
              <a:lnSpc>
                <a:spcPct val="90000"/>
              </a:lnSpc>
              <a:spcBef>
                <a:spcPts val="0"/>
              </a:spcBef>
              <a:spcAft>
                <a:spcPts val="0"/>
              </a:spcAft>
              <a:buClrTx/>
              <a:buSzTx/>
              <a:buFontTx/>
              <a:buNone/>
              <a:tabLst/>
              <a:defRPr/>
            </a:pPr>
            <a:r>
              <a:rPr kumimoji="0" lang="en-US" sz="3921" b="1" i="0" u="none" strike="noStrike" kern="0" cap="none" spc="0" normalizeH="0" baseline="0" noProof="0">
                <a:ln>
                  <a:noFill/>
                </a:ln>
                <a:gradFill>
                  <a:gsLst>
                    <a:gs pos="0">
                      <a:srgbClr val="E51489">
                        <a:lumMod val="5000"/>
                        <a:lumOff val="95000"/>
                      </a:srgbClr>
                    </a:gs>
                    <a:gs pos="100000">
                      <a:srgbClr val="FFFFFF"/>
                    </a:gs>
                  </a:gsLst>
                  <a:lin ang="5400000" scaled="1"/>
                </a:gradFill>
                <a:effectLst/>
                <a:uLnTx/>
                <a:uFillTx/>
                <a:latin typeface="Segoe UI"/>
                <a:ea typeface="+mn-ea"/>
                <a:cs typeface="Segoe UI Semilight" panose="020B0402040204020203" pitchFamily="34" charset="0"/>
              </a:rPr>
              <a:t>(</a:t>
            </a:r>
            <a:r>
              <a:rPr kumimoji="0" lang="en-US" sz="3921" b="1" i="0" u="none" strike="noStrike" kern="0" cap="none" spc="0" normalizeH="0" baseline="0" noProof="0" err="1">
                <a:ln>
                  <a:noFill/>
                </a:ln>
                <a:gradFill>
                  <a:gsLst>
                    <a:gs pos="0">
                      <a:srgbClr val="E51489">
                        <a:lumMod val="5000"/>
                        <a:lumOff val="95000"/>
                      </a:srgbClr>
                    </a:gs>
                    <a:gs pos="100000">
                      <a:srgbClr val="FFFFFF"/>
                    </a:gs>
                  </a:gsLst>
                  <a:lin ang="5400000" scaled="1"/>
                </a:gradFill>
                <a:effectLst/>
                <a:uLnTx/>
                <a:uFillTx/>
                <a:latin typeface="Segoe UI"/>
                <a:ea typeface="+mn-ea"/>
                <a:cs typeface="Segoe UI Semilight" panose="020B0402040204020203" pitchFamily="34" charset="0"/>
              </a:rPr>
              <a:t>Rehost</a:t>
            </a:r>
            <a:r>
              <a:rPr kumimoji="0" lang="en-US" sz="3921" b="1" i="0" u="none" strike="noStrike" kern="0" cap="none" spc="0" normalizeH="0" baseline="0" noProof="0">
                <a:ln>
                  <a:noFill/>
                </a:ln>
                <a:gradFill>
                  <a:gsLst>
                    <a:gs pos="0">
                      <a:srgbClr val="E51489">
                        <a:lumMod val="5000"/>
                        <a:lumOff val="95000"/>
                      </a:srgbClr>
                    </a:gs>
                    <a:gs pos="100000">
                      <a:srgbClr val="FFFFFF"/>
                    </a:gs>
                  </a:gsLst>
                  <a:lin ang="5400000" scaled="1"/>
                </a:gradFill>
                <a:effectLst/>
                <a:uLnTx/>
                <a:uFillTx/>
                <a:latin typeface="Segoe UI"/>
                <a:ea typeface="+mn-ea"/>
                <a:cs typeface="Segoe UI Semilight" panose="020B0402040204020203" pitchFamily="34" charset="0"/>
              </a:rPr>
              <a:t>)</a:t>
            </a:r>
            <a:endParaRPr kumimoji="0" lang="en-US" sz="3921" b="0" i="0" u="none" strike="noStrike" kern="0" cap="none" spc="0" normalizeH="0" baseline="0" noProof="0">
              <a:ln>
                <a:noFill/>
              </a:ln>
              <a:gradFill>
                <a:gsLst>
                  <a:gs pos="0">
                    <a:srgbClr val="E51489">
                      <a:lumMod val="5000"/>
                      <a:lumOff val="95000"/>
                    </a:srgbClr>
                  </a:gs>
                  <a:gs pos="100000">
                    <a:srgbClr val="FFFFFF"/>
                  </a:gs>
                </a:gsLst>
                <a:lin ang="5400000" scaled="1"/>
              </a:gradFill>
              <a:effectLst/>
              <a:uLnTx/>
              <a:uFillTx/>
              <a:latin typeface="Segoe UI Light"/>
              <a:ea typeface="+mn-ea"/>
              <a:cs typeface="Segoe UI Semilight" panose="020B0402040204020203" pitchFamily="34" charset="0"/>
            </a:endParaRPr>
          </a:p>
        </p:txBody>
      </p:sp>
      <p:sp>
        <p:nvSpPr>
          <p:cNvPr id="203" name="TextBox 202"/>
          <p:cNvSpPr txBox="1"/>
          <p:nvPr/>
        </p:nvSpPr>
        <p:spPr>
          <a:xfrm>
            <a:off x="6054054" y="487"/>
            <a:ext cx="6159711" cy="6902113"/>
          </a:xfrm>
          <a:prstGeom prst="rect">
            <a:avLst/>
          </a:prstGeom>
          <a:solidFill>
            <a:schemeClr val="tx1"/>
          </a:solidFill>
          <a:ln>
            <a:noFill/>
          </a:ln>
        </p:spPr>
        <p:txBody>
          <a:bodyPr wrap="square" lIns="179285" tIns="0" bIns="0" rtlCol="0" anchor="ctr" anchorCtr="0">
            <a:noAutofit/>
          </a:bodyPr>
          <a:lstStyle/>
          <a:p>
            <a:pPr marL="0" marR="0" lvl="0" indent="0" algn="l" defTabSz="913960" rtl="0" eaLnBrk="1" fontAlgn="auto" latinLnBrk="0" hangingPunct="1">
              <a:lnSpc>
                <a:spcPct val="90000"/>
              </a:lnSpc>
              <a:spcBef>
                <a:spcPts val="0"/>
              </a:spcBef>
              <a:spcAft>
                <a:spcPts val="0"/>
              </a:spcAft>
              <a:buClrTx/>
              <a:buSzTx/>
              <a:buFontTx/>
              <a:buNone/>
              <a:tabLst/>
              <a:defRPr/>
            </a:pPr>
            <a:endParaRPr kumimoji="0" lang="en-US" sz="2745" b="0" i="0" u="none" strike="noStrike" kern="0" cap="none" spc="20" normalizeH="0" baseline="0" noProof="0">
              <a:ln>
                <a:noFill/>
              </a:ln>
              <a:solidFill>
                <a:srgbClr val="FF0000"/>
              </a:solidFill>
              <a:effectLst/>
              <a:uLnTx/>
              <a:uFillTx/>
              <a:latin typeface="Segoe UI"/>
              <a:ea typeface="+mn-ea"/>
              <a:cs typeface="Segoe UI Semilight" panose="020B0402040204020203" pitchFamily="34" charset="0"/>
            </a:endParaRPr>
          </a:p>
        </p:txBody>
      </p:sp>
      <p:sp>
        <p:nvSpPr>
          <p:cNvPr id="97" name="TextBox 96"/>
          <p:cNvSpPr txBox="1"/>
          <p:nvPr/>
        </p:nvSpPr>
        <p:spPr>
          <a:xfrm>
            <a:off x="6324573" y="3572349"/>
            <a:ext cx="5560966" cy="1632734"/>
          </a:xfrm>
          <a:prstGeom prst="rect">
            <a:avLst/>
          </a:prstGeom>
          <a:noFill/>
        </p:spPr>
        <p:txBody>
          <a:bodyPr wrap="square" lIns="179285" tIns="0" bIns="0" rtlCol="0" anchor="ctr" anchorCtr="0">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Semilight (Body)"/>
                <a:ea typeface="Segoe UI" pitchFamily="34" charset="0"/>
                <a:cs typeface="Segoe UI Semilight" panose="020B0402040204020203" pitchFamily="34" charset="0"/>
              </a:rPr>
              <a:t>Benefits</a:t>
            </a:r>
          </a:p>
          <a:p>
            <a:pPr marL="342900" marR="0" lvl="0" indent="-34290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Body)"/>
                <a:ea typeface="Segoe UI" pitchFamily="34" charset="0"/>
                <a:cs typeface="Segoe UI Semilight" panose="020B0402040204020203" pitchFamily="34" charset="0"/>
              </a:rPr>
              <a:t>Drives higher ROI (</a:t>
            </a:r>
            <a:r>
              <a:rPr kumimoji="0" lang="en-US" sz="1800" b="1" i="0" u="none" strike="noStrike" kern="1200" cap="none" spc="0" normalizeH="0" baseline="0" noProof="0">
                <a:ln>
                  <a:noFill/>
                </a:ln>
                <a:solidFill>
                  <a:schemeClr val="bg2"/>
                </a:solidFill>
                <a:effectLst/>
                <a:uLnTx/>
                <a:uFillTx/>
                <a:latin typeface="Segoe UI Semilight (Body)"/>
                <a:ea typeface="Segoe UI" pitchFamily="34" charset="0"/>
                <a:cs typeface="Segoe UI Semilight" panose="020B0402040204020203" pitchFamily="34" charset="0"/>
              </a:rPr>
              <a:t>435% </a:t>
            </a:r>
            <a:r>
              <a:rPr kumimoji="0" lang="en-US" sz="1800" b="0" i="0" u="none" strike="noStrike" kern="1200" cap="none" spc="0" normalizeH="0" baseline="0" noProof="0">
                <a:ln>
                  <a:noFill/>
                </a:ln>
                <a:solidFill>
                  <a:srgbClr val="505050"/>
                </a:solidFill>
                <a:effectLst/>
                <a:uLnTx/>
                <a:uFillTx/>
                <a:latin typeface="Segoe UI Semilight (Body)"/>
                <a:ea typeface="Segoe UI" pitchFamily="34" charset="0"/>
                <a:cs typeface="Segoe UI Semilight" panose="020B0402040204020203" pitchFamily="34" charset="0"/>
              </a:rPr>
              <a:t>from migration to IaaS). </a:t>
            </a:r>
            <a:r>
              <a:rPr kumimoji="0" lang="en-US" sz="2000" b="1" i="0" u="none" strike="noStrike" kern="1200" cap="none" spc="0" normalizeH="0" baseline="0" noProof="0">
                <a:ln>
                  <a:noFill/>
                </a:ln>
                <a:solidFill>
                  <a:srgbClr val="0078D7"/>
                </a:solidFill>
                <a:effectLst/>
                <a:uLnTx/>
                <a:uFillTx/>
                <a:latin typeface="Segoe UI Semilight (Body)"/>
                <a:ea typeface="Segoe UI" pitchFamily="34" charset="0"/>
                <a:cs typeface="Segoe UI Semilight" panose="020B0402040204020203" pitchFamily="34" charset="0"/>
              </a:rPr>
              <a:t> </a:t>
            </a:r>
            <a:r>
              <a:rPr kumimoji="0" lang="en-US" sz="1800" b="0" i="0" u="none" strike="noStrike" kern="1200" cap="none" spc="0" normalizeH="0" baseline="0" noProof="0">
                <a:ln>
                  <a:noFill/>
                </a:ln>
                <a:solidFill>
                  <a:srgbClr val="353535"/>
                </a:solidFill>
                <a:effectLst/>
                <a:uLnTx/>
                <a:uFillTx/>
                <a:latin typeface="Segoe UI Semilight (Body)"/>
                <a:ea typeface="Segoe UI" pitchFamily="34" charset="0"/>
                <a:cs typeface="Segoe UI Semilight" panose="020B0402040204020203" pitchFamily="34" charset="0"/>
              </a:rPr>
              <a:t>Try our </a:t>
            </a:r>
            <a:r>
              <a:rPr kumimoji="0" lang="en-US" sz="1800" b="0" i="0" u="none" strike="noStrike" kern="1200" cap="none" spc="0" normalizeH="0" baseline="0" noProof="0">
                <a:ln>
                  <a:noFill/>
                </a:ln>
                <a:solidFill>
                  <a:srgbClr val="353535"/>
                </a:solidFill>
                <a:effectLst/>
                <a:uLnTx/>
                <a:uFillTx/>
                <a:latin typeface="Segoe UI Semilight (Body)"/>
                <a:ea typeface="Segoe UI" pitchFamily="34" charset="0"/>
                <a:cs typeface="Segoe UI Semilight" panose="020B0402040204020203" pitchFamily="34" charset="0"/>
                <a:hlinkClick r:id="rId3"/>
              </a:rPr>
              <a:t>TCO Calculator</a:t>
            </a:r>
            <a:r>
              <a:rPr kumimoji="0" lang="en-US" sz="1800" b="0" i="0" u="none" strike="noStrike" kern="1200" cap="none" spc="0" normalizeH="0" baseline="0" noProof="0">
                <a:ln>
                  <a:noFill/>
                </a:ln>
                <a:solidFill>
                  <a:srgbClr val="353535"/>
                </a:solidFill>
                <a:effectLst/>
                <a:uLnTx/>
                <a:uFillTx/>
                <a:latin typeface="Segoe UI Semilight (Body)"/>
                <a:ea typeface="Segoe UI" pitchFamily="34" charset="0"/>
                <a:cs typeface="Segoe UI Semilight" panose="020B0402040204020203" pitchFamily="34" charset="0"/>
              </a:rPr>
              <a:t>. </a:t>
            </a:r>
            <a:endParaRPr kumimoji="0" lang="en-US" sz="2000" b="0" i="0" u="none" strike="noStrike" kern="1200" cap="none" spc="0" normalizeH="0" baseline="0" noProof="0">
              <a:ln>
                <a:noFill/>
              </a:ln>
              <a:solidFill>
                <a:srgbClr val="353535"/>
              </a:solidFill>
              <a:effectLst/>
              <a:uLnTx/>
              <a:uFillTx/>
              <a:latin typeface="Segoe UI Semilight (Body)"/>
              <a:ea typeface="Segoe UI" pitchFamily="34" charset="0"/>
              <a:cs typeface="Segoe UI Semilight" panose="020B0402040204020203" pitchFamily="34" charset="0"/>
            </a:endParaRPr>
          </a:p>
          <a:p>
            <a:pPr marL="342900" marR="0" lvl="0" indent="-34290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Body)"/>
                <a:ea typeface="Segoe UI" pitchFamily="34" charset="0"/>
                <a:cs typeface="Segoe UI Semilight" panose="020B0402040204020203" pitchFamily="34" charset="0"/>
              </a:rPr>
              <a:t>No need to manage data centers  </a:t>
            </a:r>
          </a:p>
          <a:p>
            <a:pPr marL="342900" marR="0" lvl="0" indent="-34290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Body)"/>
                <a:ea typeface="Segoe UI" pitchFamily="34" charset="0"/>
                <a:cs typeface="Segoe UI Semilight" panose="020B0402040204020203" pitchFamily="34" charset="0"/>
              </a:rPr>
              <a:t>Enjoy flexible and scalable infrastructure </a:t>
            </a:r>
          </a:p>
        </p:txBody>
      </p:sp>
      <p:sp>
        <p:nvSpPr>
          <p:cNvPr id="173" name="Freeform 115"/>
          <p:cNvSpPr>
            <a:spLocks noEditPoints="1"/>
          </p:cNvSpPr>
          <p:nvPr/>
        </p:nvSpPr>
        <p:spPr bwMode="auto">
          <a:xfrm>
            <a:off x="2805873" y="1862535"/>
            <a:ext cx="1410743" cy="868151"/>
          </a:xfrm>
          <a:custGeom>
            <a:avLst/>
            <a:gdLst>
              <a:gd name="T0" fmla="*/ 115 w 544"/>
              <a:gd name="T1" fmla="*/ 114 h 334"/>
              <a:gd name="T2" fmla="*/ 10 w 544"/>
              <a:gd name="T3" fmla="*/ 219 h 334"/>
              <a:gd name="T4" fmla="*/ 115 w 544"/>
              <a:gd name="T5" fmla="*/ 324 h 334"/>
              <a:gd name="T6" fmla="*/ 121 w 544"/>
              <a:gd name="T7" fmla="*/ 324 h 334"/>
              <a:gd name="T8" fmla="*/ 138 w 544"/>
              <a:gd name="T9" fmla="*/ 324 h 334"/>
              <a:gd name="T10" fmla="*/ 165 w 544"/>
              <a:gd name="T11" fmla="*/ 324 h 334"/>
              <a:gd name="T12" fmla="*/ 198 w 544"/>
              <a:gd name="T13" fmla="*/ 324 h 334"/>
              <a:gd name="T14" fmla="*/ 236 w 544"/>
              <a:gd name="T15" fmla="*/ 324 h 334"/>
              <a:gd name="T16" fmla="*/ 277 w 544"/>
              <a:gd name="T17" fmla="*/ 324 h 334"/>
              <a:gd name="T18" fmla="*/ 318 w 544"/>
              <a:gd name="T19" fmla="*/ 324 h 334"/>
              <a:gd name="T20" fmla="*/ 358 w 544"/>
              <a:gd name="T21" fmla="*/ 324 h 334"/>
              <a:gd name="T22" fmla="*/ 395 w 544"/>
              <a:gd name="T23" fmla="*/ 324 h 334"/>
              <a:gd name="T24" fmla="*/ 427 w 544"/>
              <a:gd name="T25" fmla="*/ 324 h 334"/>
              <a:gd name="T26" fmla="*/ 450 w 544"/>
              <a:gd name="T27" fmla="*/ 324 h 334"/>
              <a:gd name="T28" fmla="*/ 465 w 544"/>
              <a:gd name="T29" fmla="*/ 324 h 334"/>
              <a:gd name="T30" fmla="*/ 517 w 544"/>
              <a:gd name="T31" fmla="*/ 298 h 334"/>
              <a:gd name="T32" fmla="*/ 533 w 544"/>
              <a:gd name="T33" fmla="*/ 255 h 334"/>
              <a:gd name="T34" fmla="*/ 464 w 544"/>
              <a:gd name="T35" fmla="*/ 186 h 334"/>
              <a:gd name="T36" fmla="*/ 458 w 544"/>
              <a:gd name="T37" fmla="*/ 186 h 334"/>
              <a:gd name="T38" fmla="*/ 458 w 544"/>
              <a:gd name="T39" fmla="*/ 180 h 334"/>
              <a:gd name="T40" fmla="*/ 458 w 544"/>
              <a:gd name="T41" fmla="*/ 166 h 334"/>
              <a:gd name="T42" fmla="*/ 303 w 544"/>
              <a:gd name="T43" fmla="*/ 10 h 334"/>
              <a:gd name="T44" fmla="*/ 156 w 544"/>
              <a:gd name="T45" fmla="*/ 116 h 334"/>
              <a:gd name="T46" fmla="*/ 154 w 544"/>
              <a:gd name="T47" fmla="*/ 122 h 334"/>
              <a:gd name="T48" fmla="*/ 149 w 544"/>
              <a:gd name="T49" fmla="*/ 120 h 334"/>
              <a:gd name="T50" fmla="*/ 115 w 544"/>
              <a:gd name="T51" fmla="*/ 114 h 334"/>
              <a:gd name="T52" fmla="*/ 470 w 544"/>
              <a:gd name="T53" fmla="*/ 334 h 334"/>
              <a:gd name="T54" fmla="*/ 459 w 544"/>
              <a:gd name="T55" fmla="*/ 334 h 334"/>
              <a:gd name="T56" fmla="*/ 437 w 544"/>
              <a:gd name="T57" fmla="*/ 334 h 334"/>
              <a:gd name="T58" fmla="*/ 406 w 544"/>
              <a:gd name="T59" fmla="*/ 334 h 334"/>
              <a:gd name="T60" fmla="*/ 369 w 544"/>
              <a:gd name="T61" fmla="*/ 334 h 334"/>
              <a:gd name="T62" fmla="*/ 327 w 544"/>
              <a:gd name="T63" fmla="*/ 334 h 334"/>
              <a:gd name="T64" fmla="*/ 284 w 544"/>
              <a:gd name="T65" fmla="*/ 334 h 334"/>
              <a:gd name="T66" fmla="*/ 242 w 544"/>
              <a:gd name="T67" fmla="*/ 334 h 334"/>
              <a:gd name="T68" fmla="*/ 202 w 544"/>
              <a:gd name="T69" fmla="*/ 334 h 334"/>
              <a:gd name="T70" fmla="*/ 167 w 544"/>
              <a:gd name="T71" fmla="*/ 334 h 334"/>
              <a:gd name="T72" fmla="*/ 139 w 544"/>
              <a:gd name="T73" fmla="*/ 334 h 334"/>
              <a:gd name="T74" fmla="*/ 121 w 544"/>
              <a:gd name="T75" fmla="*/ 334 h 334"/>
              <a:gd name="T76" fmla="*/ 115 w 544"/>
              <a:gd name="T77" fmla="*/ 334 h 334"/>
              <a:gd name="T78" fmla="*/ 0 w 544"/>
              <a:gd name="T79" fmla="*/ 219 h 334"/>
              <a:gd name="T80" fmla="*/ 115 w 544"/>
              <a:gd name="T81" fmla="*/ 103 h 334"/>
              <a:gd name="T82" fmla="*/ 147 w 544"/>
              <a:gd name="T83" fmla="*/ 108 h 334"/>
              <a:gd name="T84" fmla="*/ 303 w 544"/>
              <a:gd name="T85" fmla="*/ 0 h 334"/>
              <a:gd name="T86" fmla="*/ 469 w 544"/>
              <a:gd name="T87" fmla="*/ 166 h 334"/>
              <a:gd name="T88" fmla="*/ 469 w 544"/>
              <a:gd name="T89" fmla="*/ 175 h 334"/>
              <a:gd name="T90" fmla="*/ 544 w 544"/>
              <a:gd name="T91" fmla="*/ 255 h 334"/>
              <a:gd name="T92" fmla="*/ 524 w 544"/>
              <a:gd name="T93" fmla="*/ 307 h 334"/>
              <a:gd name="T94" fmla="*/ 503 w 544"/>
              <a:gd name="T95" fmla="*/ 324 h 334"/>
              <a:gd name="T96" fmla="*/ 491 w 544"/>
              <a:gd name="T97" fmla="*/ 329 h 334"/>
              <a:gd name="T98" fmla="*/ 480 w 544"/>
              <a:gd name="T99" fmla="*/ 333 h 334"/>
              <a:gd name="T100" fmla="*/ 470 w 544"/>
              <a:gd name="T101"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4" h="334">
                <a:moveTo>
                  <a:pt x="115" y="114"/>
                </a:moveTo>
                <a:cubicBezTo>
                  <a:pt x="57" y="114"/>
                  <a:pt x="10" y="161"/>
                  <a:pt x="10" y="219"/>
                </a:cubicBezTo>
                <a:cubicBezTo>
                  <a:pt x="10" y="277"/>
                  <a:pt x="57" y="324"/>
                  <a:pt x="115" y="324"/>
                </a:cubicBezTo>
                <a:cubicBezTo>
                  <a:pt x="117" y="324"/>
                  <a:pt x="119" y="324"/>
                  <a:pt x="121" y="324"/>
                </a:cubicBezTo>
                <a:cubicBezTo>
                  <a:pt x="127" y="324"/>
                  <a:pt x="133" y="324"/>
                  <a:pt x="138" y="324"/>
                </a:cubicBezTo>
                <a:cubicBezTo>
                  <a:pt x="147" y="324"/>
                  <a:pt x="156" y="324"/>
                  <a:pt x="165" y="324"/>
                </a:cubicBezTo>
                <a:cubicBezTo>
                  <a:pt x="176" y="324"/>
                  <a:pt x="187" y="324"/>
                  <a:pt x="198" y="324"/>
                </a:cubicBezTo>
                <a:cubicBezTo>
                  <a:pt x="210" y="324"/>
                  <a:pt x="223" y="324"/>
                  <a:pt x="236" y="324"/>
                </a:cubicBezTo>
                <a:cubicBezTo>
                  <a:pt x="249" y="324"/>
                  <a:pt x="263" y="324"/>
                  <a:pt x="277" y="324"/>
                </a:cubicBezTo>
                <a:cubicBezTo>
                  <a:pt x="290" y="324"/>
                  <a:pt x="304" y="324"/>
                  <a:pt x="318" y="324"/>
                </a:cubicBezTo>
                <a:cubicBezTo>
                  <a:pt x="332" y="324"/>
                  <a:pt x="345" y="324"/>
                  <a:pt x="358" y="324"/>
                </a:cubicBezTo>
                <a:cubicBezTo>
                  <a:pt x="371" y="324"/>
                  <a:pt x="383" y="324"/>
                  <a:pt x="395" y="324"/>
                </a:cubicBezTo>
                <a:cubicBezTo>
                  <a:pt x="406" y="324"/>
                  <a:pt x="416" y="324"/>
                  <a:pt x="427" y="324"/>
                </a:cubicBezTo>
                <a:cubicBezTo>
                  <a:pt x="435" y="324"/>
                  <a:pt x="443" y="324"/>
                  <a:pt x="450" y="324"/>
                </a:cubicBezTo>
                <a:cubicBezTo>
                  <a:pt x="455" y="324"/>
                  <a:pt x="460" y="324"/>
                  <a:pt x="465" y="324"/>
                </a:cubicBezTo>
                <a:cubicBezTo>
                  <a:pt x="485" y="324"/>
                  <a:pt x="505" y="314"/>
                  <a:pt x="517" y="298"/>
                </a:cubicBezTo>
                <a:cubicBezTo>
                  <a:pt x="527" y="286"/>
                  <a:pt x="533" y="270"/>
                  <a:pt x="533" y="255"/>
                </a:cubicBezTo>
                <a:cubicBezTo>
                  <a:pt x="533" y="217"/>
                  <a:pt x="502" y="186"/>
                  <a:pt x="464" y="186"/>
                </a:cubicBezTo>
                <a:cubicBezTo>
                  <a:pt x="458" y="186"/>
                  <a:pt x="458" y="186"/>
                  <a:pt x="458" y="186"/>
                </a:cubicBezTo>
                <a:cubicBezTo>
                  <a:pt x="458" y="180"/>
                  <a:pt x="458" y="180"/>
                  <a:pt x="458" y="180"/>
                </a:cubicBezTo>
                <a:cubicBezTo>
                  <a:pt x="458" y="175"/>
                  <a:pt x="458" y="170"/>
                  <a:pt x="458" y="166"/>
                </a:cubicBezTo>
                <a:cubicBezTo>
                  <a:pt x="458" y="80"/>
                  <a:pt x="389" y="10"/>
                  <a:pt x="303" y="10"/>
                </a:cubicBezTo>
                <a:cubicBezTo>
                  <a:pt x="236" y="10"/>
                  <a:pt x="177" y="53"/>
                  <a:pt x="156" y="116"/>
                </a:cubicBezTo>
                <a:cubicBezTo>
                  <a:pt x="154" y="122"/>
                  <a:pt x="154" y="122"/>
                  <a:pt x="154" y="122"/>
                </a:cubicBezTo>
                <a:cubicBezTo>
                  <a:pt x="149" y="120"/>
                  <a:pt x="149" y="120"/>
                  <a:pt x="149" y="120"/>
                </a:cubicBezTo>
                <a:cubicBezTo>
                  <a:pt x="138" y="116"/>
                  <a:pt x="126" y="114"/>
                  <a:pt x="115" y="114"/>
                </a:cubicBezTo>
                <a:close/>
                <a:moveTo>
                  <a:pt x="470" y="334"/>
                </a:moveTo>
                <a:cubicBezTo>
                  <a:pt x="466" y="334"/>
                  <a:pt x="463" y="334"/>
                  <a:pt x="459" y="334"/>
                </a:cubicBezTo>
                <a:cubicBezTo>
                  <a:pt x="451" y="334"/>
                  <a:pt x="444" y="334"/>
                  <a:pt x="437" y="334"/>
                </a:cubicBezTo>
                <a:cubicBezTo>
                  <a:pt x="426" y="334"/>
                  <a:pt x="416" y="334"/>
                  <a:pt x="406" y="334"/>
                </a:cubicBezTo>
                <a:cubicBezTo>
                  <a:pt x="393" y="334"/>
                  <a:pt x="381" y="334"/>
                  <a:pt x="369" y="334"/>
                </a:cubicBezTo>
                <a:cubicBezTo>
                  <a:pt x="355" y="334"/>
                  <a:pt x="341" y="334"/>
                  <a:pt x="327" y="334"/>
                </a:cubicBezTo>
                <a:cubicBezTo>
                  <a:pt x="313" y="334"/>
                  <a:pt x="299" y="334"/>
                  <a:pt x="284" y="334"/>
                </a:cubicBezTo>
                <a:cubicBezTo>
                  <a:pt x="270" y="334"/>
                  <a:pt x="256" y="334"/>
                  <a:pt x="242" y="334"/>
                </a:cubicBezTo>
                <a:cubicBezTo>
                  <a:pt x="228" y="334"/>
                  <a:pt x="215" y="334"/>
                  <a:pt x="202" y="334"/>
                </a:cubicBezTo>
                <a:cubicBezTo>
                  <a:pt x="190" y="334"/>
                  <a:pt x="178" y="334"/>
                  <a:pt x="167" y="334"/>
                </a:cubicBezTo>
                <a:cubicBezTo>
                  <a:pt x="158" y="334"/>
                  <a:pt x="148" y="334"/>
                  <a:pt x="139" y="334"/>
                </a:cubicBezTo>
                <a:cubicBezTo>
                  <a:pt x="133" y="334"/>
                  <a:pt x="127" y="334"/>
                  <a:pt x="121" y="334"/>
                </a:cubicBezTo>
                <a:cubicBezTo>
                  <a:pt x="119" y="334"/>
                  <a:pt x="117" y="334"/>
                  <a:pt x="115" y="334"/>
                </a:cubicBezTo>
                <a:cubicBezTo>
                  <a:pt x="51" y="334"/>
                  <a:pt x="0" y="282"/>
                  <a:pt x="0" y="219"/>
                </a:cubicBezTo>
                <a:cubicBezTo>
                  <a:pt x="0" y="155"/>
                  <a:pt x="51" y="103"/>
                  <a:pt x="115" y="103"/>
                </a:cubicBezTo>
                <a:cubicBezTo>
                  <a:pt x="126" y="103"/>
                  <a:pt x="137" y="105"/>
                  <a:pt x="147" y="108"/>
                </a:cubicBezTo>
                <a:cubicBezTo>
                  <a:pt x="171" y="43"/>
                  <a:pt x="233" y="0"/>
                  <a:pt x="303" y="0"/>
                </a:cubicBezTo>
                <a:cubicBezTo>
                  <a:pt x="395" y="0"/>
                  <a:pt x="469" y="74"/>
                  <a:pt x="469" y="166"/>
                </a:cubicBezTo>
                <a:cubicBezTo>
                  <a:pt x="469" y="169"/>
                  <a:pt x="469" y="172"/>
                  <a:pt x="469" y="175"/>
                </a:cubicBezTo>
                <a:cubicBezTo>
                  <a:pt x="510" y="178"/>
                  <a:pt x="544" y="212"/>
                  <a:pt x="544" y="255"/>
                </a:cubicBezTo>
                <a:cubicBezTo>
                  <a:pt x="544" y="274"/>
                  <a:pt x="537" y="293"/>
                  <a:pt x="524" y="307"/>
                </a:cubicBezTo>
                <a:cubicBezTo>
                  <a:pt x="518" y="314"/>
                  <a:pt x="511" y="319"/>
                  <a:pt x="503" y="324"/>
                </a:cubicBezTo>
                <a:cubicBezTo>
                  <a:pt x="500" y="326"/>
                  <a:pt x="495" y="328"/>
                  <a:pt x="491" y="329"/>
                </a:cubicBezTo>
                <a:cubicBezTo>
                  <a:pt x="488" y="331"/>
                  <a:pt x="484" y="332"/>
                  <a:pt x="480" y="333"/>
                </a:cubicBezTo>
                <a:cubicBezTo>
                  <a:pt x="477" y="334"/>
                  <a:pt x="474" y="334"/>
                  <a:pt x="470" y="334"/>
                </a:cubicBezTo>
                <a:close/>
              </a:path>
            </a:pathLst>
          </a:custGeom>
          <a:solidFill>
            <a:schemeClr val="tx2"/>
          </a:solidFill>
          <a:ln w="6350">
            <a:solidFill>
              <a:schemeClr val="bg1"/>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74" name="Group 173"/>
          <p:cNvGrpSpPr/>
          <p:nvPr/>
        </p:nvGrpSpPr>
        <p:grpSpPr>
          <a:xfrm>
            <a:off x="2949266" y="2257174"/>
            <a:ext cx="469169" cy="355302"/>
            <a:chOff x="227052" y="4259262"/>
            <a:chExt cx="1106990" cy="838326"/>
          </a:xfrm>
        </p:grpSpPr>
        <p:grpSp>
          <p:nvGrpSpPr>
            <p:cNvPr id="193" name="Group 4"/>
            <p:cNvGrpSpPr>
              <a:grpSpLocks noChangeAspect="1"/>
            </p:cNvGrpSpPr>
            <p:nvPr/>
          </p:nvGrpSpPr>
          <p:grpSpPr bwMode="auto">
            <a:xfrm>
              <a:off x="227052" y="4259262"/>
              <a:ext cx="1106990" cy="838326"/>
              <a:chOff x="-464" y="2774"/>
              <a:chExt cx="1438" cy="1089"/>
            </a:xfrm>
          </p:grpSpPr>
          <p:sp>
            <p:nvSpPr>
              <p:cNvPr id="200" name="Freeform 5"/>
              <p:cNvSpPr>
                <a:spLocks/>
              </p:cNvSpPr>
              <p:nvPr/>
            </p:nvSpPr>
            <p:spPr bwMode="auto">
              <a:xfrm>
                <a:off x="55" y="3847"/>
                <a:ext cx="413" cy="16"/>
              </a:xfrm>
              <a:custGeom>
                <a:avLst/>
                <a:gdLst>
                  <a:gd name="T0" fmla="*/ 670 w 683"/>
                  <a:gd name="T1" fmla="*/ 27 h 27"/>
                  <a:gd name="T2" fmla="*/ 670 w 683"/>
                  <a:gd name="T3" fmla="*/ 27 h 27"/>
                  <a:gd name="T4" fmla="*/ 13 w 683"/>
                  <a:gd name="T5" fmla="*/ 27 h 27"/>
                  <a:gd name="T6" fmla="*/ 0 w 683"/>
                  <a:gd name="T7" fmla="*/ 13 h 27"/>
                  <a:gd name="T8" fmla="*/ 13 w 683"/>
                  <a:gd name="T9" fmla="*/ 0 h 27"/>
                  <a:gd name="T10" fmla="*/ 670 w 683"/>
                  <a:gd name="T11" fmla="*/ 0 h 27"/>
                  <a:gd name="T12" fmla="*/ 683 w 683"/>
                  <a:gd name="T13" fmla="*/ 13 h 27"/>
                  <a:gd name="T14" fmla="*/ 670 w 68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 h="27">
                    <a:moveTo>
                      <a:pt x="670" y="27"/>
                    </a:moveTo>
                    <a:lnTo>
                      <a:pt x="670" y="27"/>
                    </a:lnTo>
                    <a:lnTo>
                      <a:pt x="13" y="27"/>
                    </a:lnTo>
                    <a:cubicBezTo>
                      <a:pt x="6" y="27"/>
                      <a:pt x="0" y="21"/>
                      <a:pt x="0" y="13"/>
                    </a:cubicBezTo>
                    <a:cubicBezTo>
                      <a:pt x="0" y="6"/>
                      <a:pt x="6" y="0"/>
                      <a:pt x="13" y="0"/>
                    </a:cubicBezTo>
                    <a:lnTo>
                      <a:pt x="670" y="0"/>
                    </a:lnTo>
                    <a:cubicBezTo>
                      <a:pt x="677" y="0"/>
                      <a:pt x="683" y="6"/>
                      <a:pt x="683" y="13"/>
                    </a:cubicBezTo>
                    <a:cubicBezTo>
                      <a:pt x="683" y="21"/>
                      <a:pt x="677" y="27"/>
                      <a:pt x="670" y="27"/>
                    </a:cubicBez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6"/>
              <p:cNvSpPr>
                <a:spLocks noEditPoints="1"/>
              </p:cNvSpPr>
              <p:nvPr/>
            </p:nvSpPr>
            <p:spPr bwMode="auto">
              <a:xfrm>
                <a:off x="-464" y="2774"/>
                <a:ext cx="1438" cy="976"/>
              </a:xfrm>
              <a:custGeom>
                <a:avLst/>
                <a:gdLst>
                  <a:gd name="T0" fmla="*/ 26 w 2381"/>
                  <a:gd name="T1" fmla="*/ 1586 h 1613"/>
                  <a:gd name="T2" fmla="*/ 26 w 2381"/>
                  <a:gd name="T3" fmla="*/ 1586 h 1613"/>
                  <a:gd name="T4" fmla="*/ 2354 w 2381"/>
                  <a:gd name="T5" fmla="*/ 1586 h 1613"/>
                  <a:gd name="T6" fmla="*/ 2354 w 2381"/>
                  <a:gd name="T7" fmla="*/ 26 h 1613"/>
                  <a:gd name="T8" fmla="*/ 26 w 2381"/>
                  <a:gd name="T9" fmla="*/ 26 h 1613"/>
                  <a:gd name="T10" fmla="*/ 26 w 2381"/>
                  <a:gd name="T11" fmla="*/ 1586 h 1613"/>
                  <a:gd name="T12" fmla="*/ 2381 w 2381"/>
                  <a:gd name="T13" fmla="*/ 1613 h 1613"/>
                  <a:gd name="T14" fmla="*/ 2381 w 2381"/>
                  <a:gd name="T15" fmla="*/ 1613 h 1613"/>
                  <a:gd name="T16" fmla="*/ 0 w 2381"/>
                  <a:gd name="T17" fmla="*/ 1613 h 1613"/>
                  <a:gd name="T18" fmla="*/ 0 w 2381"/>
                  <a:gd name="T19" fmla="*/ 0 h 1613"/>
                  <a:gd name="T20" fmla="*/ 2381 w 2381"/>
                  <a:gd name="T21" fmla="*/ 0 h 1613"/>
                  <a:gd name="T22" fmla="*/ 2381 w 2381"/>
                  <a:gd name="T23"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1" h="1613">
                    <a:moveTo>
                      <a:pt x="26" y="1586"/>
                    </a:moveTo>
                    <a:lnTo>
                      <a:pt x="26" y="1586"/>
                    </a:lnTo>
                    <a:lnTo>
                      <a:pt x="2354" y="1586"/>
                    </a:lnTo>
                    <a:lnTo>
                      <a:pt x="2354" y="26"/>
                    </a:lnTo>
                    <a:lnTo>
                      <a:pt x="26" y="26"/>
                    </a:lnTo>
                    <a:lnTo>
                      <a:pt x="26" y="1586"/>
                    </a:lnTo>
                    <a:close/>
                    <a:moveTo>
                      <a:pt x="2381" y="1613"/>
                    </a:moveTo>
                    <a:lnTo>
                      <a:pt x="2381" y="1613"/>
                    </a:lnTo>
                    <a:lnTo>
                      <a:pt x="0" y="1613"/>
                    </a:lnTo>
                    <a:lnTo>
                      <a:pt x="0" y="0"/>
                    </a:lnTo>
                    <a:lnTo>
                      <a:pt x="2381" y="0"/>
                    </a:lnTo>
                    <a:lnTo>
                      <a:pt x="2381" y="1613"/>
                    </a:lnTo>
                    <a:close/>
                  </a:path>
                </a:pathLst>
              </a:custGeom>
              <a:solidFill>
                <a:srgbClr val="231F20"/>
              </a:solidFill>
              <a:ln w="1270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7"/>
              <p:cNvSpPr>
                <a:spLocks/>
              </p:cNvSpPr>
              <p:nvPr/>
            </p:nvSpPr>
            <p:spPr bwMode="auto">
              <a:xfrm>
                <a:off x="254" y="3749"/>
                <a:ext cx="16" cy="103"/>
              </a:xfrm>
              <a:custGeom>
                <a:avLst/>
                <a:gdLst>
                  <a:gd name="T0" fmla="*/ 27 w 27"/>
                  <a:gd name="T1" fmla="*/ 170 h 170"/>
                  <a:gd name="T2" fmla="*/ 27 w 27"/>
                  <a:gd name="T3" fmla="*/ 170 h 170"/>
                  <a:gd name="T4" fmla="*/ 0 w 27"/>
                  <a:gd name="T5" fmla="*/ 170 h 170"/>
                  <a:gd name="T6" fmla="*/ 0 w 27"/>
                  <a:gd name="T7" fmla="*/ 0 h 170"/>
                  <a:gd name="T8" fmla="*/ 27 w 27"/>
                  <a:gd name="T9" fmla="*/ 0 h 170"/>
                  <a:gd name="T10" fmla="*/ 27 w 27"/>
                  <a:gd name="T11" fmla="*/ 170 h 170"/>
                </a:gdLst>
                <a:ahLst/>
                <a:cxnLst>
                  <a:cxn ang="0">
                    <a:pos x="T0" y="T1"/>
                  </a:cxn>
                  <a:cxn ang="0">
                    <a:pos x="T2" y="T3"/>
                  </a:cxn>
                  <a:cxn ang="0">
                    <a:pos x="T4" y="T5"/>
                  </a:cxn>
                  <a:cxn ang="0">
                    <a:pos x="T6" y="T7"/>
                  </a:cxn>
                  <a:cxn ang="0">
                    <a:pos x="T8" y="T9"/>
                  </a:cxn>
                  <a:cxn ang="0">
                    <a:pos x="T10" y="T11"/>
                  </a:cxn>
                </a:cxnLst>
                <a:rect l="0" t="0" r="r" b="b"/>
                <a:pathLst>
                  <a:path w="27" h="170">
                    <a:moveTo>
                      <a:pt x="27" y="170"/>
                    </a:moveTo>
                    <a:lnTo>
                      <a:pt x="27" y="170"/>
                    </a:lnTo>
                    <a:lnTo>
                      <a:pt x="0" y="170"/>
                    </a:lnTo>
                    <a:lnTo>
                      <a:pt x="0" y="0"/>
                    </a:lnTo>
                    <a:lnTo>
                      <a:pt x="27" y="0"/>
                    </a:lnTo>
                    <a:lnTo>
                      <a:pt x="27" y="170"/>
                    </a:ln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94" name="Group 11"/>
            <p:cNvGrpSpPr>
              <a:grpSpLocks noChangeAspect="1"/>
            </p:cNvGrpSpPr>
            <p:nvPr/>
          </p:nvGrpSpPr>
          <p:grpSpPr bwMode="auto">
            <a:xfrm>
              <a:off x="599087" y="4429398"/>
              <a:ext cx="350038" cy="387571"/>
              <a:chOff x="269" y="1389"/>
              <a:chExt cx="858" cy="950"/>
            </a:xfrm>
          </p:grpSpPr>
          <p:sp>
            <p:nvSpPr>
              <p:cNvPr id="197" name="Freeform 12"/>
              <p:cNvSpPr>
                <a:spLocks noEditPoints="1"/>
              </p:cNvSpPr>
              <p:nvPr/>
            </p:nvSpPr>
            <p:spPr bwMode="auto">
              <a:xfrm>
                <a:off x="320" y="1389"/>
                <a:ext cx="757" cy="449"/>
              </a:xfrm>
              <a:custGeom>
                <a:avLst/>
                <a:gdLst>
                  <a:gd name="T0" fmla="*/ 619 w 1242"/>
                  <a:gd name="T1" fmla="*/ 27 h 743"/>
                  <a:gd name="T2" fmla="*/ 619 w 1242"/>
                  <a:gd name="T3" fmla="*/ 27 h 743"/>
                  <a:gd name="T4" fmla="*/ 617 w 1242"/>
                  <a:gd name="T5" fmla="*/ 27 h 743"/>
                  <a:gd name="T6" fmla="*/ 29 w 1242"/>
                  <a:gd name="T7" fmla="*/ 367 h 743"/>
                  <a:gd name="T8" fmla="*/ 27 w 1242"/>
                  <a:gd name="T9" fmla="*/ 370 h 743"/>
                  <a:gd name="T10" fmla="*/ 29 w 1242"/>
                  <a:gd name="T11" fmla="*/ 374 h 743"/>
                  <a:gd name="T12" fmla="*/ 620 w 1242"/>
                  <a:gd name="T13" fmla="*/ 716 h 743"/>
                  <a:gd name="T14" fmla="*/ 625 w 1242"/>
                  <a:gd name="T15" fmla="*/ 716 h 743"/>
                  <a:gd name="T16" fmla="*/ 1213 w 1242"/>
                  <a:gd name="T17" fmla="*/ 377 h 743"/>
                  <a:gd name="T18" fmla="*/ 1215 w 1242"/>
                  <a:gd name="T19" fmla="*/ 373 h 743"/>
                  <a:gd name="T20" fmla="*/ 1213 w 1242"/>
                  <a:gd name="T21" fmla="*/ 369 h 743"/>
                  <a:gd name="T22" fmla="*/ 621 w 1242"/>
                  <a:gd name="T23" fmla="*/ 27 h 743"/>
                  <a:gd name="T24" fmla="*/ 619 w 1242"/>
                  <a:gd name="T25" fmla="*/ 27 h 743"/>
                  <a:gd name="T26" fmla="*/ 623 w 1242"/>
                  <a:gd name="T27" fmla="*/ 743 h 743"/>
                  <a:gd name="T28" fmla="*/ 623 w 1242"/>
                  <a:gd name="T29" fmla="*/ 743 h 743"/>
                  <a:gd name="T30" fmla="*/ 607 w 1242"/>
                  <a:gd name="T31" fmla="*/ 739 h 743"/>
                  <a:gd name="T32" fmla="*/ 15 w 1242"/>
                  <a:gd name="T33" fmla="*/ 398 h 743"/>
                  <a:gd name="T34" fmla="*/ 0 w 1242"/>
                  <a:gd name="T35" fmla="*/ 370 h 743"/>
                  <a:gd name="T36" fmla="*/ 15 w 1242"/>
                  <a:gd name="T37" fmla="*/ 344 h 743"/>
                  <a:gd name="T38" fmla="*/ 603 w 1242"/>
                  <a:gd name="T39" fmla="*/ 5 h 743"/>
                  <a:gd name="T40" fmla="*/ 635 w 1242"/>
                  <a:gd name="T41" fmla="*/ 5 h 743"/>
                  <a:gd name="T42" fmla="*/ 1226 w 1242"/>
                  <a:gd name="T43" fmla="*/ 346 h 743"/>
                  <a:gd name="T44" fmla="*/ 1242 w 1242"/>
                  <a:gd name="T45" fmla="*/ 373 h 743"/>
                  <a:gd name="T46" fmla="*/ 1226 w 1242"/>
                  <a:gd name="T47" fmla="*/ 400 h 743"/>
                  <a:gd name="T48" fmla="*/ 638 w 1242"/>
                  <a:gd name="T49" fmla="*/ 739 h 743"/>
                  <a:gd name="T50" fmla="*/ 623 w 1242"/>
                  <a:gd name="T51"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2" h="743">
                    <a:moveTo>
                      <a:pt x="619" y="27"/>
                    </a:moveTo>
                    <a:lnTo>
                      <a:pt x="619" y="27"/>
                    </a:lnTo>
                    <a:cubicBezTo>
                      <a:pt x="618" y="27"/>
                      <a:pt x="617" y="27"/>
                      <a:pt x="617" y="27"/>
                    </a:cubicBezTo>
                    <a:lnTo>
                      <a:pt x="29" y="367"/>
                    </a:lnTo>
                    <a:cubicBezTo>
                      <a:pt x="28" y="367"/>
                      <a:pt x="27" y="369"/>
                      <a:pt x="27" y="370"/>
                    </a:cubicBezTo>
                    <a:cubicBezTo>
                      <a:pt x="27" y="372"/>
                      <a:pt x="28" y="374"/>
                      <a:pt x="29" y="374"/>
                    </a:cubicBezTo>
                    <a:lnTo>
                      <a:pt x="620" y="716"/>
                    </a:lnTo>
                    <a:cubicBezTo>
                      <a:pt x="623" y="717"/>
                      <a:pt x="623" y="717"/>
                      <a:pt x="625" y="716"/>
                    </a:cubicBezTo>
                    <a:lnTo>
                      <a:pt x="1213" y="377"/>
                    </a:lnTo>
                    <a:cubicBezTo>
                      <a:pt x="1214" y="376"/>
                      <a:pt x="1215" y="375"/>
                      <a:pt x="1215" y="373"/>
                    </a:cubicBezTo>
                    <a:cubicBezTo>
                      <a:pt x="1215" y="371"/>
                      <a:pt x="1214" y="370"/>
                      <a:pt x="1213" y="369"/>
                    </a:cubicBezTo>
                    <a:lnTo>
                      <a:pt x="621" y="27"/>
                    </a:lnTo>
                    <a:cubicBezTo>
                      <a:pt x="621" y="27"/>
                      <a:pt x="620" y="27"/>
                      <a:pt x="619" y="27"/>
                    </a:cubicBezTo>
                    <a:close/>
                    <a:moveTo>
                      <a:pt x="623" y="743"/>
                    </a:moveTo>
                    <a:lnTo>
                      <a:pt x="623" y="743"/>
                    </a:lnTo>
                    <a:cubicBezTo>
                      <a:pt x="618" y="743"/>
                      <a:pt x="612" y="742"/>
                      <a:pt x="607" y="739"/>
                    </a:cubicBezTo>
                    <a:lnTo>
                      <a:pt x="15" y="398"/>
                    </a:lnTo>
                    <a:cubicBezTo>
                      <a:pt x="6" y="392"/>
                      <a:pt x="0" y="382"/>
                      <a:pt x="0" y="370"/>
                    </a:cubicBezTo>
                    <a:cubicBezTo>
                      <a:pt x="0" y="359"/>
                      <a:pt x="6" y="349"/>
                      <a:pt x="15" y="344"/>
                    </a:cubicBezTo>
                    <a:lnTo>
                      <a:pt x="603" y="5"/>
                    </a:lnTo>
                    <a:cubicBezTo>
                      <a:pt x="613" y="0"/>
                      <a:pt x="625" y="0"/>
                      <a:pt x="635" y="5"/>
                    </a:cubicBezTo>
                    <a:lnTo>
                      <a:pt x="1226" y="346"/>
                    </a:lnTo>
                    <a:cubicBezTo>
                      <a:pt x="1236" y="351"/>
                      <a:pt x="1242" y="362"/>
                      <a:pt x="1242" y="373"/>
                    </a:cubicBezTo>
                    <a:cubicBezTo>
                      <a:pt x="1242" y="384"/>
                      <a:pt x="1236" y="394"/>
                      <a:pt x="1226" y="400"/>
                    </a:cubicBezTo>
                    <a:lnTo>
                      <a:pt x="638" y="739"/>
                    </a:lnTo>
                    <a:cubicBezTo>
                      <a:pt x="634" y="742"/>
                      <a:pt x="628" y="743"/>
                      <a:pt x="623" y="743"/>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13"/>
              <p:cNvSpPr>
                <a:spLocks noEditPoints="1"/>
              </p:cNvSpPr>
              <p:nvPr/>
            </p:nvSpPr>
            <p:spPr bwMode="auto">
              <a:xfrm>
                <a:off x="269" y="1682"/>
                <a:ext cx="397" cy="657"/>
              </a:xfrm>
              <a:custGeom>
                <a:avLst/>
                <a:gdLst>
                  <a:gd name="T0" fmla="*/ 31 w 652"/>
                  <a:gd name="T1" fmla="*/ 28 h 1088"/>
                  <a:gd name="T2" fmla="*/ 31 w 652"/>
                  <a:gd name="T3" fmla="*/ 28 h 1088"/>
                  <a:gd name="T4" fmla="*/ 29 w 652"/>
                  <a:gd name="T5" fmla="*/ 29 h 1088"/>
                  <a:gd name="T6" fmla="*/ 26 w 652"/>
                  <a:gd name="T7" fmla="*/ 33 h 1088"/>
                  <a:gd name="T8" fmla="*/ 26 w 652"/>
                  <a:gd name="T9" fmla="*/ 716 h 1088"/>
                  <a:gd name="T10" fmla="*/ 29 w 652"/>
                  <a:gd name="T11" fmla="*/ 720 h 1088"/>
                  <a:gd name="T12" fmla="*/ 618 w 652"/>
                  <a:gd name="T13" fmla="*/ 1060 h 1088"/>
                  <a:gd name="T14" fmla="*/ 623 w 652"/>
                  <a:gd name="T15" fmla="*/ 1060 h 1088"/>
                  <a:gd name="T16" fmla="*/ 625 w 652"/>
                  <a:gd name="T17" fmla="*/ 1056 h 1088"/>
                  <a:gd name="T18" fmla="*/ 625 w 652"/>
                  <a:gd name="T19" fmla="*/ 373 h 1088"/>
                  <a:gd name="T20" fmla="*/ 623 w 652"/>
                  <a:gd name="T21" fmla="*/ 369 h 1088"/>
                  <a:gd name="T22" fmla="*/ 33 w 652"/>
                  <a:gd name="T23" fmla="*/ 29 h 1088"/>
                  <a:gd name="T24" fmla="*/ 31 w 652"/>
                  <a:gd name="T25" fmla="*/ 28 h 1088"/>
                  <a:gd name="T26" fmla="*/ 621 w 652"/>
                  <a:gd name="T27" fmla="*/ 1088 h 1088"/>
                  <a:gd name="T28" fmla="*/ 621 w 652"/>
                  <a:gd name="T29" fmla="*/ 1088 h 1088"/>
                  <a:gd name="T30" fmla="*/ 605 w 652"/>
                  <a:gd name="T31" fmla="*/ 1083 h 1088"/>
                  <a:gd name="T32" fmla="*/ 15 w 652"/>
                  <a:gd name="T33" fmla="*/ 743 h 1088"/>
                  <a:gd name="T34" fmla="*/ 0 w 652"/>
                  <a:gd name="T35" fmla="*/ 716 h 1088"/>
                  <a:gd name="T36" fmla="*/ 0 w 652"/>
                  <a:gd name="T37" fmla="*/ 33 h 1088"/>
                  <a:gd name="T38" fmla="*/ 15 w 652"/>
                  <a:gd name="T39" fmla="*/ 5 h 1088"/>
                  <a:gd name="T40" fmla="*/ 46 w 652"/>
                  <a:gd name="T41" fmla="*/ 5 h 1088"/>
                  <a:gd name="T42" fmla="*/ 636 w 652"/>
                  <a:gd name="T43" fmla="*/ 346 h 1088"/>
                  <a:gd name="T44" fmla="*/ 652 w 652"/>
                  <a:gd name="T45" fmla="*/ 373 h 1088"/>
                  <a:gd name="T46" fmla="*/ 652 w 652"/>
                  <a:gd name="T47" fmla="*/ 1056 h 1088"/>
                  <a:gd name="T48" fmla="*/ 637 w 652"/>
                  <a:gd name="T49" fmla="*/ 1083 h 1088"/>
                  <a:gd name="T50" fmla="*/ 621 w 652"/>
                  <a:gd name="T5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8">
                    <a:moveTo>
                      <a:pt x="31" y="28"/>
                    </a:moveTo>
                    <a:lnTo>
                      <a:pt x="31" y="28"/>
                    </a:lnTo>
                    <a:cubicBezTo>
                      <a:pt x="30" y="28"/>
                      <a:pt x="29" y="28"/>
                      <a:pt x="29" y="29"/>
                    </a:cubicBezTo>
                    <a:cubicBezTo>
                      <a:pt x="27" y="29"/>
                      <a:pt x="26" y="31"/>
                      <a:pt x="26" y="33"/>
                    </a:cubicBezTo>
                    <a:lnTo>
                      <a:pt x="26" y="716"/>
                    </a:lnTo>
                    <a:cubicBezTo>
                      <a:pt x="26" y="718"/>
                      <a:pt x="27" y="719"/>
                      <a:pt x="29" y="720"/>
                    </a:cubicBezTo>
                    <a:lnTo>
                      <a:pt x="618" y="1060"/>
                    </a:lnTo>
                    <a:cubicBezTo>
                      <a:pt x="620" y="1061"/>
                      <a:pt x="621" y="1061"/>
                      <a:pt x="623" y="1060"/>
                    </a:cubicBezTo>
                    <a:cubicBezTo>
                      <a:pt x="624" y="1059"/>
                      <a:pt x="625" y="1058"/>
                      <a:pt x="625" y="1056"/>
                    </a:cubicBezTo>
                    <a:lnTo>
                      <a:pt x="625" y="373"/>
                    </a:lnTo>
                    <a:cubicBezTo>
                      <a:pt x="625" y="371"/>
                      <a:pt x="624" y="370"/>
                      <a:pt x="623" y="369"/>
                    </a:cubicBezTo>
                    <a:lnTo>
                      <a:pt x="33" y="29"/>
                    </a:lnTo>
                    <a:cubicBezTo>
                      <a:pt x="33" y="28"/>
                      <a:pt x="32" y="28"/>
                      <a:pt x="31" y="28"/>
                    </a:cubicBezTo>
                    <a:close/>
                    <a:moveTo>
                      <a:pt x="621" y="1088"/>
                    </a:moveTo>
                    <a:lnTo>
                      <a:pt x="621" y="1088"/>
                    </a:lnTo>
                    <a:cubicBezTo>
                      <a:pt x="615" y="1088"/>
                      <a:pt x="609" y="1086"/>
                      <a:pt x="605" y="1083"/>
                    </a:cubicBezTo>
                    <a:lnTo>
                      <a:pt x="15" y="743"/>
                    </a:lnTo>
                    <a:cubicBezTo>
                      <a:pt x="5" y="737"/>
                      <a:pt x="0" y="727"/>
                      <a:pt x="0" y="716"/>
                    </a:cubicBezTo>
                    <a:lnTo>
                      <a:pt x="0" y="33"/>
                    </a:lnTo>
                    <a:cubicBezTo>
                      <a:pt x="0" y="21"/>
                      <a:pt x="5" y="11"/>
                      <a:pt x="15" y="5"/>
                    </a:cubicBezTo>
                    <a:cubicBezTo>
                      <a:pt x="25" y="0"/>
                      <a:pt x="36" y="0"/>
                      <a:pt x="46" y="5"/>
                    </a:cubicBezTo>
                    <a:lnTo>
                      <a:pt x="636" y="346"/>
                    </a:lnTo>
                    <a:cubicBezTo>
                      <a:pt x="646" y="352"/>
                      <a:pt x="652" y="362"/>
                      <a:pt x="652" y="373"/>
                    </a:cubicBezTo>
                    <a:lnTo>
                      <a:pt x="652" y="1056"/>
                    </a:lnTo>
                    <a:cubicBezTo>
                      <a:pt x="652" y="1067"/>
                      <a:pt x="646" y="1077"/>
                      <a:pt x="637" y="1083"/>
                    </a:cubicBezTo>
                    <a:cubicBezTo>
                      <a:pt x="631" y="1086"/>
                      <a:pt x="626" y="1088"/>
                      <a:pt x="621" y="1088"/>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14"/>
              <p:cNvSpPr>
                <a:spLocks noEditPoints="1"/>
              </p:cNvSpPr>
              <p:nvPr/>
            </p:nvSpPr>
            <p:spPr bwMode="auto">
              <a:xfrm>
                <a:off x="730" y="1685"/>
                <a:ext cx="397" cy="654"/>
              </a:xfrm>
              <a:custGeom>
                <a:avLst/>
                <a:gdLst>
                  <a:gd name="T0" fmla="*/ 621 w 652"/>
                  <a:gd name="T1" fmla="*/ 28 h 1084"/>
                  <a:gd name="T2" fmla="*/ 621 w 652"/>
                  <a:gd name="T3" fmla="*/ 28 h 1084"/>
                  <a:gd name="T4" fmla="*/ 619 w 652"/>
                  <a:gd name="T5" fmla="*/ 29 h 1084"/>
                  <a:gd name="T6" fmla="*/ 29 w 652"/>
                  <a:gd name="T7" fmla="*/ 369 h 1084"/>
                  <a:gd name="T8" fmla="*/ 27 w 652"/>
                  <a:gd name="T9" fmla="*/ 373 h 1084"/>
                  <a:gd name="T10" fmla="*/ 27 w 652"/>
                  <a:gd name="T11" fmla="*/ 1052 h 1084"/>
                  <a:gd name="T12" fmla="*/ 29 w 652"/>
                  <a:gd name="T13" fmla="*/ 1056 h 1084"/>
                  <a:gd name="T14" fmla="*/ 33 w 652"/>
                  <a:gd name="T15" fmla="*/ 1057 h 1084"/>
                  <a:gd name="T16" fmla="*/ 623 w 652"/>
                  <a:gd name="T17" fmla="*/ 716 h 1084"/>
                  <a:gd name="T18" fmla="*/ 626 w 652"/>
                  <a:gd name="T19" fmla="*/ 712 h 1084"/>
                  <a:gd name="T20" fmla="*/ 626 w 652"/>
                  <a:gd name="T21" fmla="*/ 33 h 1084"/>
                  <a:gd name="T22" fmla="*/ 623 w 652"/>
                  <a:gd name="T23" fmla="*/ 29 h 1084"/>
                  <a:gd name="T24" fmla="*/ 621 w 652"/>
                  <a:gd name="T25" fmla="*/ 28 h 1084"/>
                  <a:gd name="T26" fmla="*/ 32 w 652"/>
                  <a:gd name="T27" fmla="*/ 1084 h 1084"/>
                  <a:gd name="T28" fmla="*/ 32 w 652"/>
                  <a:gd name="T29" fmla="*/ 1084 h 1084"/>
                  <a:gd name="T30" fmla="*/ 16 w 652"/>
                  <a:gd name="T31" fmla="*/ 1079 h 1084"/>
                  <a:gd name="T32" fmla="*/ 0 w 652"/>
                  <a:gd name="T33" fmla="*/ 1052 h 1084"/>
                  <a:gd name="T34" fmla="*/ 0 w 652"/>
                  <a:gd name="T35" fmla="*/ 373 h 1084"/>
                  <a:gd name="T36" fmla="*/ 16 w 652"/>
                  <a:gd name="T37" fmla="*/ 346 h 1084"/>
                  <a:gd name="T38" fmla="*/ 606 w 652"/>
                  <a:gd name="T39" fmla="*/ 6 h 1084"/>
                  <a:gd name="T40" fmla="*/ 637 w 652"/>
                  <a:gd name="T41" fmla="*/ 6 h 1084"/>
                  <a:gd name="T42" fmla="*/ 652 w 652"/>
                  <a:gd name="T43" fmla="*/ 33 h 1084"/>
                  <a:gd name="T44" fmla="*/ 652 w 652"/>
                  <a:gd name="T45" fmla="*/ 712 h 1084"/>
                  <a:gd name="T46" fmla="*/ 637 w 652"/>
                  <a:gd name="T47" fmla="*/ 739 h 1084"/>
                  <a:gd name="T48" fmla="*/ 47 w 652"/>
                  <a:gd name="T49" fmla="*/ 1079 h 1084"/>
                  <a:gd name="T50" fmla="*/ 32 w 652"/>
                  <a:gd name="T51"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4">
                    <a:moveTo>
                      <a:pt x="621" y="28"/>
                    </a:moveTo>
                    <a:lnTo>
                      <a:pt x="621" y="28"/>
                    </a:lnTo>
                    <a:cubicBezTo>
                      <a:pt x="620" y="28"/>
                      <a:pt x="620" y="29"/>
                      <a:pt x="619" y="29"/>
                    </a:cubicBezTo>
                    <a:lnTo>
                      <a:pt x="29" y="369"/>
                    </a:lnTo>
                    <a:cubicBezTo>
                      <a:pt x="28" y="370"/>
                      <a:pt x="27" y="372"/>
                      <a:pt x="27" y="373"/>
                    </a:cubicBezTo>
                    <a:lnTo>
                      <a:pt x="27" y="1052"/>
                    </a:lnTo>
                    <a:cubicBezTo>
                      <a:pt x="27" y="1054"/>
                      <a:pt x="28" y="1055"/>
                      <a:pt x="29" y="1056"/>
                    </a:cubicBezTo>
                    <a:cubicBezTo>
                      <a:pt x="30" y="1057"/>
                      <a:pt x="33" y="1057"/>
                      <a:pt x="33" y="1057"/>
                    </a:cubicBezTo>
                    <a:lnTo>
                      <a:pt x="623" y="716"/>
                    </a:lnTo>
                    <a:cubicBezTo>
                      <a:pt x="624" y="715"/>
                      <a:pt x="626" y="714"/>
                      <a:pt x="626" y="712"/>
                    </a:cubicBezTo>
                    <a:lnTo>
                      <a:pt x="626" y="33"/>
                    </a:lnTo>
                    <a:cubicBezTo>
                      <a:pt x="626" y="31"/>
                      <a:pt x="625" y="30"/>
                      <a:pt x="623" y="29"/>
                    </a:cubicBezTo>
                    <a:cubicBezTo>
                      <a:pt x="623" y="29"/>
                      <a:pt x="622" y="28"/>
                      <a:pt x="621" y="28"/>
                    </a:cubicBezTo>
                    <a:close/>
                    <a:moveTo>
                      <a:pt x="32" y="1084"/>
                    </a:moveTo>
                    <a:lnTo>
                      <a:pt x="32" y="1084"/>
                    </a:lnTo>
                    <a:cubicBezTo>
                      <a:pt x="26" y="1084"/>
                      <a:pt x="21" y="1082"/>
                      <a:pt x="16" y="1079"/>
                    </a:cubicBezTo>
                    <a:cubicBezTo>
                      <a:pt x="6" y="1073"/>
                      <a:pt x="0" y="1063"/>
                      <a:pt x="0" y="1052"/>
                    </a:cubicBezTo>
                    <a:lnTo>
                      <a:pt x="0" y="373"/>
                    </a:lnTo>
                    <a:cubicBezTo>
                      <a:pt x="0" y="362"/>
                      <a:pt x="6" y="352"/>
                      <a:pt x="16" y="346"/>
                    </a:cubicBezTo>
                    <a:lnTo>
                      <a:pt x="606" y="6"/>
                    </a:lnTo>
                    <a:cubicBezTo>
                      <a:pt x="616" y="0"/>
                      <a:pt x="627" y="0"/>
                      <a:pt x="637" y="6"/>
                    </a:cubicBezTo>
                    <a:cubicBezTo>
                      <a:pt x="646" y="11"/>
                      <a:pt x="652" y="22"/>
                      <a:pt x="652" y="33"/>
                    </a:cubicBezTo>
                    <a:lnTo>
                      <a:pt x="652" y="712"/>
                    </a:lnTo>
                    <a:cubicBezTo>
                      <a:pt x="652" y="723"/>
                      <a:pt x="647" y="733"/>
                      <a:pt x="637" y="739"/>
                    </a:cubicBezTo>
                    <a:lnTo>
                      <a:pt x="47" y="1079"/>
                    </a:lnTo>
                    <a:cubicBezTo>
                      <a:pt x="43" y="1082"/>
                      <a:pt x="38" y="1084"/>
                      <a:pt x="32" y="1084"/>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05" name="Group 17"/>
          <p:cNvGrpSpPr>
            <a:grpSpLocks noChangeAspect="1"/>
          </p:cNvGrpSpPr>
          <p:nvPr/>
        </p:nvGrpSpPr>
        <p:grpSpPr bwMode="auto">
          <a:xfrm>
            <a:off x="1662759" y="2914486"/>
            <a:ext cx="704874" cy="1113762"/>
            <a:chOff x="1372" y="1116"/>
            <a:chExt cx="462" cy="730"/>
          </a:xfrm>
          <a:solidFill>
            <a:schemeClr val="tx2"/>
          </a:solidFill>
        </p:grpSpPr>
        <p:sp>
          <p:nvSpPr>
            <p:cNvPr id="206" name="Freeform 18"/>
            <p:cNvSpPr>
              <a:spLocks noEditPoints="1"/>
            </p:cNvSpPr>
            <p:nvPr/>
          </p:nvSpPr>
          <p:spPr bwMode="auto">
            <a:xfrm>
              <a:off x="1372" y="1116"/>
              <a:ext cx="462"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Freeform 19"/>
            <p:cNvSpPr>
              <a:spLocks/>
            </p:cNvSpPr>
            <p:nvPr/>
          </p:nvSpPr>
          <p:spPr bwMode="auto">
            <a:xfrm>
              <a:off x="1372" y="1211"/>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Freeform 20"/>
            <p:cNvSpPr>
              <a:spLocks/>
            </p:cNvSpPr>
            <p:nvPr/>
          </p:nvSpPr>
          <p:spPr bwMode="auto">
            <a:xfrm>
              <a:off x="1372" y="1333"/>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Freeform 21"/>
            <p:cNvSpPr>
              <a:spLocks/>
            </p:cNvSpPr>
            <p:nvPr/>
          </p:nvSpPr>
          <p:spPr bwMode="auto">
            <a:xfrm>
              <a:off x="1372" y="1455"/>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22"/>
            <p:cNvSpPr>
              <a:spLocks/>
            </p:cNvSpPr>
            <p:nvPr/>
          </p:nvSpPr>
          <p:spPr bwMode="auto">
            <a:xfrm>
              <a:off x="1372" y="1577"/>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23"/>
            <p:cNvSpPr>
              <a:spLocks/>
            </p:cNvSpPr>
            <p:nvPr/>
          </p:nvSpPr>
          <p:spPr bwMode="auto">
            <a:xfrm>
              <a:off x="1372" y="1699"/>
              <a:ext cx="462"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24"/>
            <p:cNvSpPr>
              <a:spLocks noEditPoints="1"/>
            </p:cNvSpPr>
            <p:nvPr/>
          </p:nvSpPr>
          <p:spPr bwMode="auto">
            <a:xfrm>
              <a:off x="164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25"/>
            <p:cNvSpPr>
              <a:spLocks noEditPoints="1"/>
            </p:cNvSpPr>
            <p:nvPr/>
          </p:nvSpPr>
          <p:spPr bwMode="auto">
            <a:xfrm>
              <a:off x="164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26"/>
            <p:cNvSpPr>
              <a:spLocks noEditPoints="1"/>
            </p:cNvSpPr>
            <p:nvPr/>
          </p:nvSpPr>
          <p:spPr bwMode="auto">
            <a:xfrm>
              <a:off x="164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27"/>
            <p:cNvSpPr>
              <a:spLocks noEditPoints="1"/>
            </p:cNvSpPr>
            <p:nvPr/>
          </p:nvSpPr>
          <p:spPr bwMode="auto">
            <a:xfrm>
              <a:off x="164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16" name="Group 30"/>
          <p:cNvGrpSpPr>
            <a:grpSpLocks noChangeAspect="1"/>
          </p:cNvGrpSpPr>
          <p:nvPr/>
        </p:nvGrpSpPr>
        <p:grpSpPr bwMode="auto">
          <a:xfrm>
            <a:off x="2422898" y="2914486"/>
            <a:ext cx="703348" cy="1113762"/>
            <a:chOff x="1913" y="1116"/>
            <a:chExt cx="461" cy="730"/>
          </a:xfrm>
          <a:solidFill>
            <a:schemeClr val="tx2"/>
          </a:solidFill>
        </p:grpSpPr>
        <p:sp>
          <p:nvSpPr>
            <p:cNvPr id="217" name="Freeform 31"/>
            <p:cNvSpPr>
              <a:spLocks noEditPoints="1"/>
            </p:cNvSpPr>
            <p:nvPr/>
          </p:nvSpPr>
          <p:spPr bwMode="auto">
            <a:xfrm>
              <a:off x="1913" y="1116"/>
              <a:ext cx="461"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Freeform 32"/>
            <p:cNvSpPr>
              <a:spLocks/>
            </p:cNvSpPr>
            <p:nvPr/>
          </p:nvSpPr>
          <p:spPr bwMode="auto">
            <a:xfrm>
              <a:off x="1913" y="1211"/>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33"/>
            <p:cNvSpPr>
              <a:spLocks/>
            </p:cNvSpPr>
            <p:nvPr/>
          </p:nvSpPr>
          <p:spPr bwMode="auto">
            <a:xfrm>
              <a:off x="1913" y="1333"/>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34"/>
            <p:cNvSpPr>
              <a:spLocks/>
            </p:cNvSpPr>
            <p:nvPr/>
          </p:nvSpPr>
          <p:spPr bwMode="auto">
            <a:xfrm>
              <a:off x="1913" y="1455"/>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35"/>
            <p:cNvSpPr>
              <a:spLocks/>
            </p:cNvSpPr>
            <p:nvPr/>
          </p:nvSpPr>
          <p:spPr bwMode="auto">
            <a:xfrm>
              <a:off x="1913" y="1577"/>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Freeform 36"/>
            <p:cNvSpPr>
              <a:spLocks/>
            </p:cNvSpPr>
            <p:nvPr/>
          </p:nvSpPr>
          <p:spPr bwMode="auto">
            <a:xfrm>
              <a:off x="1913" y="1699"/>
              <a:ext cx="461"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37"/>
            <p:cNvSpPr>
              <a:spLocks noEditPoints="1"/>
            </p:cNvSpPr>
            <p:nvPr/>
          </p:nvSpPr>
          <p:spPr bwMode="auto">
            <a:xfrm>
              <a:off x="218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38"/>
            <p:cNvSpPr>
              <a:spLocks noEditPoints="1"/>
            </p:cNvSpPr>
            <p:nvPr/>
          </p:nvSpPr>
          <p:spPr bwMode="auto">
            <a:xfrm>
              <a:off x="218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39"/>
            <p:cNvSpPr>
              <a:spLocks noEditPoints="1"/>
            </p:cNvSpPr>
            <p:nvPr/>
          </p:nvSpPr>
          <p:spPr bwMode="auto">
            <a:xfrm>
              <a:off x="218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40"/>
            <p:cNvSpPr>
              <a:spLocks noEditPoints="1"/>
            </p:cNvSpPr>
            <p:nvPr/>
          </p:nvSpPr>
          <p:spPr bwMode="auto">
            <a:xfrm>
              <a:off x="218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9" name="Group 30"/>
          <p:cNvGrpSpPr>
            <a:grpSpLocks noChangeAspect="1"/>
          </p:cNvGrpSpPr>
          <p:nvPr/>
        </p:nvGrpSpPr>
        <p:grpSpPr bwMode="auto">
          <a:xfrm>
            <a:off x="3181510" y="2914486"/>
            <a:ext cx="703348" cy="1113762"/>
            <a:chOff x="1913" y="1116"/>
            <a:chExt cx="461" cy="730"/>
          </a:xfrm>
          <a:solidFill>
            <a:schemeClr val="tx2"/>
          </a:solidFill>
        </p:grpSpPr>
        <p:sp>
          <p:nvSpPr>
            <p:cNvPr id="230" name="Freeform 31"/>
            <p:cNvSpPr>
              <a:spLocks noEditPoints="1"/>
            </p:cNvSpPr>
            <p:nvPr/>
          </p:nvSpPr>
          <p:spPr bwMode="auto">
            <a:xfrm>
              <a:off x="1913" y="1116"/>
              <a:ext cx="461"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Freeform 32"/>
            <p:cNvSpPr>
              <a:spLocks/>
            </p:cNvSpPr>
            <p:nvPr/>
          </p:nvSpPr>
          <p:spPr bwMode="auto">
            <a:xfrm>
              <a:off x="1913" y="1211"/>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Freeform 33"/>
            <p:cNvSpPr>
              <a:spLocks/>
            </p:cNvSpPr>
            <p:nvPr/>
          </p:nvSpPr>
          <p:spPr bwMode="auto">
            <a:xfrm>
              <a:off x="1913" y="1333"/>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34"/>
            <p:cNvSpPr>
              <a:spLocks/>
            </p:cNvSpPr>
            <p:nvPr/>
          </p:nvSpPr>
          <p:spPr bwMode="auto">
            <a:xfrm>
              <a:off x="1913" y="1455"/>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Freeform 35"/>
            <p:cNvSpPr>
              <a:spLocks/>
            </p:cNvSpPr>
            <p:nvPr/>
          </p:nvSpPr>
          <p:spPr bwMode="auto">
            <a:xfrm>
              <a:off x="1913" y="1577"/>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Freeform 36"/>
            <p:cNvSpPr>
              <a:spLocks/>
            </p:cNvSpPr>
            <p:nvPr/>
          </p:nvSpPr>
          <p:spPr bwMode="auto">
            <a:xfrm>
              <a:off x="1913" y="1699"/>
              <a:ext cx="461"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37"/>
            <p:cNvSpPr>
              <a:spLocks noEditPoints="1"/>
            </p:cNvSpPr>
            <p:nvPr/>
          </p:nvSpPr>
          <p:spPr bwMode="auto">
            <a:xfrm>
              <a:off x="218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Freeform 38"/>
            <p:cNvSpPr>
              <a:spLocks noEditPoints="1"/>
            </p:cNvSpPr>
            <p:nvPr/>
          </p:nvSpPr>
          <p:spPr bwMode="auto">
            <a:xfrm>
              <a:off x="218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Freeform 39"/>
            <p:cNvSpPr>
              <a:spLocks noEditPoints="1"/>
            </p:cNvSpPr>
            <p:nvPr/>
          </p:nvSpPr>
          <p:spPr bwMode="auto">
            <a:xfrm>
              <a:off x="218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Freeform 40"/>
            <p:cNvSpPr>
              <a:spLocks noEditPoints="1"/>
            </p:cNvSpPr>
            <p:nvPr/>
          </p:nvSpPr>
          <p:spPr bwMode="auto">
            <a:xfrm>
              <a:off x="218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47" name="Group 246"/>
          <p:cNvGrpSpPr/>
          <p:nvPr/>
        </p:nvGrpSpPr>
        <p:grpSpPr>
          <a:xfrm>
            <a:off x="3466827" y="2257174"/>
            <a:ext cx="469169" cy="355302"/>
            <a:chOff x="227052" y="4259262"/>
            <a:chExt cx="1106990" cy="838326"/>
          </a:xfrm>
        </p:grpSpPr>
        <p:grpSp>
          <p:nvGrpSpPr>
            <p:cNvPr id="248" name="Group 4"/>
            <p:cNvGrpSpPr>
              <a:grpSpLocks noChangeAspect="1"/>
            </p:cNvGrpSpPr>
            <p:nvPr/>
          </p:nvGrpSpPr>
          <p:grpSpPr bwMode="auto">
            <a:xfrm>
              <a:off x="227052" y="4259262"/>
              <a:ext cx="1106990" cy="838326"/>
              <a:chOff x="-464" y="2774"/>
              <a:chExt cx="1438" cy="1089"/>
            </a:xfrm>
          </p:grpSpPr>
          <p:sp>
            <p:nvSpPr>
              <p:cNvPr id="253" name="Freeform 5"/>
              <p:cNvSpPr>
                <a:spLocks/>
              </p:cNvSpPr>
              <p:nvPr/>
            </p:nvSpPr>
            <p:spPr bwMode="auto">
              <a:xfrm>
                <a:off x="55" y="3847"/>
                <a:ext cx="413" cy="16"/>
              </a:xfrm>
              <a:custGeom>
                <a:avLst/>
                <a:gdLst>
                  <a:gd name="T0" fmla="*/ 670 w 683"/>
                  <a:gd name="T1" fmla="*/ 27 h 27"/>
                  <a:gd name="T2" fmla="*/ 670 w 683"/>
                  <a:gd name="T3" fmla="*/ 27 h 27"/>
                  <a:gd name="T4" fmla="*/ 13 w 683"/>
                  <a:gd name="T5" fmla="*/ 27 h 27"/>
                  <a:gd name="T6" fmla="*/ 0 w 683"/>
                  <a:gd name="T7" fmla="*/ 13 h 27"/>
                  <a:gd name="T8" fmla="*/ 13 w 683"/>
                  <a:gd name="T9" fmla="*/ 0 h 27"/>
                  <a:gd name="T10" fmla="*/ 670 w 683"/>
                  <a:gd name="T11" fmla="*/ 0 h 27"/>
                  <a:gd name="T12" fmla="*/ 683 w 683"/>
                  <a:gd name="T13" fmla="*/ 13 h 27"/>
                  <a:gd name="T14" fmla="*/ 670 w 68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 h="27">
                    <a:moveTo>
                      <a:pt x="670" y="27"/>
                    </a:moveTo>
                    <a:lnTo>
                      <a:pt x="670" y="27"/>
                    </a:lnTo>
                    <a:lnTo>
                      <a:pt x="13" y="27"/>
                    </a:lnTo>
                    <a:cubicBezTo>
                      <a:pt x="6" y="27"/>
                      <a:pt x="0" y="21"/>
                      <a:pt x="0" y="13"/>
                    </a:cubicBezTo>
                    <a:cubicBezTo>
                      <a:pt x="0" y="6"/>
                      <a:pt x="6" y="0"/>
                      <a:pt x="13" y="0"/>
                    </a:cubicBezTo>
                    <a:lnTo>
                      <a:pt x="670" y="0"/>
                    </a:lnTo>
                    <a:cubicBezTo>
                      <a:pt x="677" y="0"/>
                      <a:pt x="683" y="6"/>
                      <a:pt x="683" y="13"/>
                    </a:cubicBezTo>
                    <a:cubicBezTo>
                      <a:pt x="683" y="21"/>
                      <a:pt x="677" y="27"/>
                      <a:pt x="670" y="27"/>
                    </a:cubicBez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Freeform 6"/>
              <p:cNvSpPr>
                <a:spLocks noEditPoints="1"/>
              </p:cNvSpPr>
              <p:nvPr/>
            </p:nvSpPr>
            <p:spPr bwMode="auto">
              <a:xfrm>
                <a:off x="-464" y="2774"/>
                <a:ext cx="1438" cy="976"/>
              </a:xfrm>
              <a:custGeom>
                <a:avLst/>
                <a:gdLst>
                  <a:gd name="T0" fmla="*/ 26 w 2381"/>
                  <a:gd name="T1" fmla="*/ 1586 h 1613"/>
                  <a:gd name="T2" fmla="*/ 26 w 2381"/>
                  <a:gd name="T3" fmla="*/ 1586 h 1613"/>
                  <a:gd name="T4" fmla="*/ 2354 w 2381"/>
                  <a:gd name="T5" fmla="*/ 1586 h 1613"/>
                  <a:gd name="T6" fmla="*/ 2354 w 2381"/>
                  <a:gd name="T7" fmla="*/ 26 h 1613"/>
                  <a:gd name="T8" fmla="*/ 26 w 2381"/>
                  <a:gd name="T9" fmla="*/ 26 h 1613"/>
                  <a:gd name="T10" fmla="*/ 26 w 2381"/>
                  <a:gd name="T11" fmla="*/ 1586 h 1613"/>
                  <a:gd name="T12" fmla="*/ 2381 w 2381"/>
                  <a:gd name="T13" fmla="*/ 1613 h 1613"/>
                  <a:gd name="T14" fmla="*/ 2381 w 2381"/>
                  <a:gd name="T15" fmla="*/ 1613 h 1613"/>
                  <a:gd name="T16" fmla="*/ 0 w 2381"/>
                  <a:gd name="T17" fmla="*/ 1613 h 1613"/>
                  <a:gd name="T18" fmla="*/ 0 w 2381"/>
                  <a:gd name="T19" fmla="*/ 0 h 1613"/>
                  <a:gd name="T20" fmla="*/ 2381 w 2381"/>
                  <a:gd name="T21" fmla="*/ 0 h 1613"/>
                  <a:gd name="T22" fmla="*/ 2381 w 2381"/>
                  <a:gd name="T23"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1" h="1613">
                    <a:moveTo>
                      <a:pt x="26" y="1586"/>
                    </a:moveTo>
                    <a:lnTo>
                      <a:pt x="26" y="1586"/>
                    </a:lnTo>
                    <a:lnTo>
                      <a:pt x="2354" y="1586"/>
                    </a:lnTo>
                    <a:lnTo>
                      <a:pt x="2354" y="26"/>
                    </a:lnTo>
                    <a:lnTo>
                      <a:pt x="26" y="26"/>
                    </a:lnTo>
                    <a:lnTo>
                      <a:pt x="26" y="1586"/>
                    </a:lnTo>
                    <a:close/>
                    <a:moveTo>
                      <a:pt x="2381" y="1613"/>
                    </a:moveTo>
                    <a:lnTo>
                      <a:pt x="2381" y="1613"/>
                    </a:lnTo>
                    <a:lnTo>
                      <a:pt x="0" y="1613"/>
                    </a:lnTo>
                    <a:lnTo>
                      <a:pt x="0" y="0"/>
                    </a:lnTo>
                    <a:lnTo>
                      <a:pt x="2381" y="0"/>
                    </a:lnTo>
                    <a:lnTo>
                      <a:pt x="2381" y="1613"/>
                    </a:lnTo>
                    <a:close/>
                  </a:path>
                </a:pathLst>
              </a:custGeom>
              <a:solidFill>
                <a:schemeClr val="tx2"/>
              </a:solidFill>
              <a:ln w="1270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7"/>
              <p:cNvSpPr>
                <a:spLocks/>
              </p:cNvSpPr>
              <p:nvPr/>
            </p:nvSpPr>
            <p:spPr bwMode="auto">
              <a:xfrm>
                <a:off x="254" y="3749"/>
                <a:ext cx="16" cy="103"/>
              </a:xfrm>
              <a:custGeom>
                <a:avLst/>
                <a:gdLst>
                  <a:gd name="T0" fmla="*/ 27 w 27"/>
                  <a:gd name="T1" fmla="*/ 170 h 170"/>
                  <a:gd name="T2" fmla="*/ 27 w 27"/>
                  <a:gd name="T3" fmla="*/ 170 h 170"/>
                  <a:gd name="T4" fmla="*/ 0 w 27"/>
                  <a:gd name="T5" fmla="*/ 170 h 170"/>
                  <a:gd name="T6" fmla="*/ 0 w 27"/>
                  <a:gd name="T7" fmla="*/ 0 h 170"/>
                  <a:gd name="T8" fmla="*/ 27 w 27"/>
                  <a:gd name="T9" fmla="*/ 0 h 170"/>
                  <a:gd name="T10" fmla="*/ 27 w 27"/>
                  <a:gd name="T11" fmla="*/ 170 h 170"/>
                </a:gdLst>
                <a:ahLst/>
                <a:cxnLst>
                  <a:cxn ang="0">
                    <a:pos x="T0" y="T1"/>
                  </a:cxn>
                  <a:cxn ang="0">
                    <a:pos x="T2" y="T3"/>
                  </a:cxn>
                  <a:cxn ang="0">
                    <a:pos x="T4" y="T5"/>
                  </a:cxn>
                  <a:cxn ang="0">
                    <a:pos x="T6" y="T7"/>
                  </a:cxn>
                  <a:cxn ang="0">
                    <a:pos x="T8" y="T9"/>
                  </a:cxn>
                  <a:cxn ang="0">
                    <a:pos x="T10" y="T11"/>
                  </a:cxn>
                </a:cxnLst>
                <a:rect l="0" t="0" r="r" b="b"/>
                <a:pathLst>
                  <a:path w="27" h="170">
                    <a:moveTo>
                      <a:pt x="27" y="170"/>
                    </a:moveTo>
                    <a:lnTo>
                      <a:pt x="27" y="170"/>
                    </a:lnTo>
                    <a:lnTo>
                      <a:pt x="0" y="170"/>
                    </a:lnTo>
                    <a:lnTo>
                      <a:pt x="0" y="0"/>
                    </a:lnTo>
                    <a:lnTo>
                      <a:pt x="27" y="0"/>
                    </a:lnTo>
                    <a:lnTo>
                      <a:pt x="27" y="170"/>
                    </a:ln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49" name="Group 11"/>
            <p:cNvGrpSpPr>
              <a:grpSpLocks noChangeAspect="1"/>
            </p:cNvGrpSpPr>
            <p:nvPr/>
          </p:nvGrpSpPr>
          <p:grpSpPr bwMode="auto">
            <a:xfrm>
              <a:off x="599087" y="4429398"/>
              <a:ext cx="350038" cy="387571"/>
              <a:chOff x="269" y="1389"/>
              <a:chExt cx="858" cy="950"/>
            </a:xfrm>
          </p:grpSpPr>
          <p:sp>
            <p:nvSpPr>
              <p:cNvPr id="250" name="Freeform 12"/>
              <p:cNvSpPr>
                <a:spLocks noEditPoints="1"/>
              </p:cNvSpPr>
              <p:nvPr/>
            </p:nvSpPr>
            <p:spPr bwMode="auto">
              <a:xfrm>
                <a:off x="320" y="1389"/>
                <a:ext cx="757" cy="449"/>
              </a:xfrm>
              <a:custGeom>
                <a:avLst/>
                <a:gdLst>
                  <a:gd name="T0" fmla="*/ 619 w 1242"/>
                  <a:gd name="T1" fmla="*/ 27 h 743"/>
                  <a:gd name="T2" fmla="*/ 619 w 1242"/>
                  <a:gd name="T3" fmla="*/ 27 h 743"/>
                  <a:gd name="T4" fmla="*/ 617 w 1242"/>
                  <a:gd name="T5" fmla="*/ 27 h 743"/>
                  <a:gd name="T6" fmla="*/ 29 w 1242"/>
                  <a:gd name="T7" fmla="*/ 367 h 743"/>
                  <a:gd name="T8" fmla="*/ 27 w 1242"/>
                  <a:gd name="T9" fmla="*/ 370 h 743"/>
                  <a:gd name="T10" fmla="*/ 29 w 1242"/>
                  <a:gd name="T11" fmla="*/ 374 h 743"/>
                  <a:gd name="T12" fmla="*/ 620 w 1242"/>
                  <a:gd name="T13" fmla="*/ 716 h 743"/>
                  <a:gd name="T14" fmla="*/ 625 w 1242"/>
                  <a:gd name="T15" fmla="*/ 716 h 743"/>
                  <a:gd name="T16" fmla="*/ 1213 w 1242"/>
                  <a:gd name="T17" fmla="*/ 377 h 743"/>
                  <a:gd name="T18" fmla="*/ 1215 w 1242"/>
                  <a:gd name="T19" fmla="*/ 373 h 743"/>
                  <a:gd name="T20" fmla="*/ 1213 w 1242"/>
                  <a:gd name="T21" fmla="*/ 369 h 743"/>
                  <a:gd name="T22" fmla="*/ 621 w 1242"/>
                  <a:gd name="T23" fmla="*/ 27 h 743"/>
                  <a:gd name="T24" fmla="*/ 619 w 1242"/>
                  <a:gd name="T25" fmla="*/ 27 h 743"/>
                  <a:gd name="T26" fmla="*/ 623 w 1242"/>
                  <a:gd name="T27" fmla="*/ 743 h 743"/>
                  <a:gd name="T28" fmla="*/ 623 w 1242"/>
                  <a:gd name="T29" fmla="*/ 743 h 743"/>
                  <a:gd name="T30" fmla="*/ 607 w 1242"/>
                  <a:gd name="T31" fmla="*/ 739 h 743"/>
                  <a:gd name="T32" fmla="*/ 15 w 1242"/>
                  <a:gd name="T33" fmla="*/ 398 h 743"/>
                  <a:gd name="T34" fmla="*/ 0 w 1242"/>
                  <a:gd name="T35" fmla="*/ 370 h 743"/>
                  <a:gd name="T36" fmla="*/ 15 w 1242"/>
                  <a:gd name="T37" fmla="*/ 344 h 743"/>
                  <a:gd name="T38" fmla="*/ 603 w 1242"/>
                  <a:gd name="T39" fmla="*/ 5 h 743"/>
                  <a:gd name="T40" fmla="*/ 635 w 1242"/>
                  <a:gd name="T41" fmla="*/ 5 h 743"/>
                  <a:gd name="T42" fmla="*/ 1226 w 1242"/>
                  <a:gd name="T43" fmla="*/ 346 h 743"/>
                  <a:gd name="T44" fmla="*/ 1242 w 1242"/>
                  <a:gd name="T45" fmla="*/ 373 h 743"/>
                  <a:gd name="T46" fmla="*/ 1226 w 1242"/>
                  <a:gd name="T47" fmla="*/ 400 h 743"/>
                  <a:gd name="T48" fmla="*/ 638 w 1242"/>
                  <a:gd name="T49" fmla="*/ 739 h 743"/>
                  <a:gd name="T50" fmla="*/ 623 w 1242"/>
                  <a:gd name="T51"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2" h="743">
                    <a:moveTo>
                      <a:pt x="619" y="27"/>
                    </a:moveTo>
                    <a:lnTo>
                      <a:pt x="619" y="27"/>
                    </a:lnTo>
                    <a:cubicBezTo>
                      <a:pt x="618" y="27"/>
                      <a:pt x="617" y="27"/>
                      <a:pt x="617" y="27"/>
                    </a:cubicBezTo>
                    <a:lnTo>
                      <a:pt x="29" y="367"/>
                    </a:lnTo>
                    <a:cubicBezTo>
                      <a:pt x="28" y="367"/>
                      <a:pt x="27" y="369"/>
                      <a:pt x="27" y="370"/>
                    </a:cubicBezTo>
                    <a:cubicBezTo>
                      <a:pt x="27" y="372"/>
                      <a:pt x="28" y="374"/>
                      <a:pt x="29" y="374"/>
                    </a:cubicBezTo>
                    <a:lnTo>
                      <a:pt x="620" y="716"/>
                    </a:lnTo>
                    <a:cubicBezTo>
                      <a:pt x="623" y="717"/>
                      <a:pt x="623" y="717"/>
                      <a:pt x="625" y="716"/>
                    </a:cubicBezTo>
                    <a:lnTo>
                      <a:pt x="1213" y="377"/>
                    </a:lnTo>
                    <a:cubicBezTo>
                      <a:pt x="1214" y="376"/>
                      <a:pt x="1215" y="375"/>
                      <a:pt x="1215" y="373"/>
                    </a:cubicBezTo>
                    <a:cubicBezTo>
                      <a:pt x="1215" y="371"/>
                      <a:pt x="1214" y="370"/>
                      <a:pt x="1213" y="369"/>
                    </a:cubicBezTo>
                    <a:lnTo>
                      <a:pt x="621" y="27"/>
                    </a:lnTo>
                    <a:cubicBezTo>
                      <a:pt x="621" y="27"/>
                      <a:pt x="620" y="27"/>
                      <a:pt x="619" y="27"/>
                    </a:cubicBezTo>
                    <a:close/>
                    <a:moveTo>
                      <a:pt x="623" y="743"/>
                    </a:moveTo>
                    <a:lnTo>
                      <a:pt x="623" y="743"/>
                    </a:lnTo>
                    <a:cubicBezTo>
                      <a:pt x="618" y="743"/>
                      <a:pt x="612" y="742"/>
                      <a:pt x="607" y="739"/>
                    </a:cubicBezTo>
                    <a:lnTo>
                      <a:pt x="15" y="398"/>
                    </a:lnTo>
                    <a:cubicBezTo>
                      <a:pt x="6" y="392"/>
                      <a:pt x="0" y="382"/>
                      <a:pt x="0" y="370"/>
                    </a:cubicBezTo>
                    <a:cubicBezTo>
                      <a:pt x="0" y="359"/>
                      <a:pt x="6" y="349"/>
                      <a:pt x="15" y="344"/>
                    </a:cubicBezTo>
                    <a:lnTo>
                      <a:pt x="603" y="5"/>
                    </a:lnTo>
                    <a:cubicBezTo>
                      <a:pt x="613" y="0"/>
                      <a:pt x="625" y="0"/>
                      <a:pt x="635" y="5"/>
                    </a:cubicBezTo>
                    <a:lnTo>
                      <a:pt x="1226" y="346"/>
                    </a:lnTo>
                    <a:cubicBezTo>
                      <a:pt x="1236" y="351"/>
                      <a:pt x="1242" y="362"/>
                      <a:pt x="1242" y="373"/>
                    </a:cubicBezTo>
                    <a:cubicBezTo>
                      <a:pt x="1242" y="384"/>
                      <a:pt x="1236" y="394"/>
                      <a:pt x="1226" y="400"/>
                    </a:cubicBezTo>
                    <a:lnTo>
                      <a:pt x="638" y="739"/>
                    </a:lnTo>
                    <a:cubicBezTo>
                      <a:pt x="634" y="742"/>
                      <a:pt x="628" y="743"/>
                      <a:pt x="623" y="743"/>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Freeform 13"/>
              <p:cNvSpPr>
                <a:spLocks noEditPoints="1"/>
              </p:cNvSpPr>
              <p:nvPr/>
            </p:nvSpPr>
            <p:spPr bwMode="auto">
              <a:xfrm>
                <a:off x="269" y="1682"/>
                <a:ext cx="397" cy="657"/>
              </a:xfrm>
              <a:custGeom>
                <a:avLst/>
                <a:gdLst>
                  <a:gd name="T0" fmla="*/ 31 w 652"/>
                  <a:gd name="T1" fmla="*/ 28 h 1088"/>
                  <a:gd name="T2" fmla="*/ 31 w 652"/>
                  <a:gd name="T3" fmla="*/ 28 h 1088"/>
                  <a:gd name="T4" fmla="*/ 29 w 652"/>
                  <a:gd name="T5" fmla="*/ 29 h 1088"/>
                  <a:gd name="T6" fmla="*/ 26 w 652"/>
                  <a:gd name="T7" fmla="*/ 33 h 1088"/>
                  <a:gd name="T8" fmla="*/ 26 w 652"/>
                  <a:gd name="T9" fmla="*/ 716 h 1088"/>
                  <a:gd name="T10" fmla="*/ 29 w 652"/>
                  <a:gd name="T11" fmla="*/ 720 h 1088"/>
                  <a:gd name="T12" fmla="*/ 618 w 652"/>
                  <a:gd name="T13" fmla="*/ 1060 h 1088"/>
                  <a:gd name="T14" fmla="*/ 623 w 652"/>
                  <a:gd name="T15" fmla="*/ 1060 h 1088"/>
                  <a:gd name="T16" fmla="*/ 625 w 652"/>
                  <a:gd name="T17" fmla="*/ 1056 h 1088"/>
                  <a:gd name="T18" fmla="*/ 625 w 652"/>
                  <a:gd name="T19" fmla="*/ 373 h 1088"/>
                  <a:gd name="T20" fmla="*/ 623 w 652"/>
                  <a:gd name="T21" fmla="*/ 369 h 1088"/>
                  <a:gd name="T22" fmla="*/ 33 w 652"/>
                  <a:gd name="T23" fmla="*/ 29 h 1088"/>
                  <a:gd name="T24" fmla="*/ 31 w 652"/>
                  <a:gd name="T25" fmla="*/ 28 h 1088"/>
                  <a:gd name="T26" fmla="*/ 621 w 652"/>
                  <a:gd name="T27" fmla="*/ 1088 h 1088"/>
                  <a:gd name="T28" fmla="*/ 621 w 652"/>
                  <a:gd name="T29" fmla="*/ 1088 h 1088"/>
                  <a:gd name="T30" fmla="*/ 605 w 652"/>
                  <a:gd name="T31" fmla="*/ 1083 h 1088"/>
                  <a:gd name="T32" fmla="*/ 15 w 652"/>
                  <a:gd name="T33" fmla="*/ 743 h 1088"/>
                  <a:gd name="T34" fmla="*/ 0 w 652"/>
                  <a:gd name="T35" fmla="*/ 716 h 1088"/>
                  <a:gd name="T36" fmla="*/ 0 w 652"/>
                  <a:gd name="T37" fmla="*/ 33 h 1088"/>
                  <a:gd name="T38" fmla="*/ 15 w 652"/>
                  <a:gd name="T39" fmla="*/ 5 h 1088"/>
                  <a:gd name="T40" fmla="*/ 46 w 652"/>
                  <a:gd name="T41" fmla="*/ 5 h 1088"/>
                  <a:gd name="T42" fmla="*/ 636 w 652"/>
                  <a:gd name="T43" fmla="*/ 346 h 1088"/>
                  <a:gd name="T44" fmla="*/ 652 w 652"/>
                  <a:gd name="T45" fmla="*/ 373 h 1088"/>
                  <a:gd name="T46" fmla="*/ 652 w 652"/>
                  <a:gd name="T47" fmla="*/ 1056 h 1088"/>
                  <a:gd name="T48" fmla="*/ 637 w 652"/>
                  <a:gd name="T49" fmla="*/ 1083 h 1088"/>
                  <a:gd name="T50" fmla="*/ 621 w 652"/>
                  <a:gd name="T5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8">
                    <a:moveTo>
                      <a:pt x="31" y="28"/>
                    </a:moveTo>
                    <a:lnTo>
                      <a:pt x="31" y="28"/>
                    </a:lnTo>
                    <a:cubicBezTo>
                      <a:pt x="30" y="28"/>
                      <a:pt x="29" y="28"/>
                      <a:pt x="29" y="29"/>
                    </a:cubicBezTo>
                    <a:cubicBezTo>
                      <a:pt x="27" y="29"/>
                      <a:pt x="26" y="31"/>
                      <a:pt x="26" y="33"/>
                    </a:cubicBezTo>
                    <a:lnTo>
                      <a:pt x="26" y="716"/>
                    </a:lnTo>
                    <a:cubicBezTo>
                      <a:pt x="26" y="718"/>
                      <a:pt x="27" y="719"/>
                      <a:pt x="29" y="720"/>
                    </a:cubicBezTo>
                    <a:lnTo>
                      <a:pt x="618" y="1060"/>
                    </a:lnTo>
                    <a:cubicBezTo>
                      <a:pt x="620" y="1061"/>
                      <a:pt x="621" y="1061"/>
                      <a:pt x="623" y="1060"/>
                    </a:cubicBezTo>
                    <a:cubicBezTo>
                      <a:pt x="624" y="1059"/>
                      <a:pt x="625" y="1058"/>
                      <a:pt x="625" y="1056"/>
                    </a:cubicBezTo>
                    <a:lnTo>
                      <a:pt x="625" y="373"/>
                    </a:lnTo>
                    <a:cubicBezTo>
                      <a:pt x="625" y="371"/>
                      <a:pt x="624" y="370"/>
                      <a:pt x="623" y="369"/>
                    </a:cubicBezTo>
                    <a:lnTo>
                      <a:pt x="33" y="29"/>
                    </a:lnTo>
                    <a:cubicBezTo>
                      <a:pt x="33" y="28"/>
                      <a:pt x="32" y="28"/>
                      <a:pt x="31" y="28"/>
                    </a:cubicBezTo>
                    <a:close/>
                    <a:moveTo>
                      <a:pt x="621" y="1088"/>
                    </a:moveTo>
                    <a:lnTo>
                      <a:pt x="621" y="1088"/>
                    </a:lnTo>
                    <a:cubicBezTo>
                      <a:pt x="615" y="1088"/>
                      <a:pt x="609" y="1086"/>
                      <a:pt x="605" y="1083"/>
                    </a:cubicBezTo>
                    <a:lnTo>
                      <a:pt x="15" y="743"/>
                    </a:lnTo>
                    <a:cubicBezTo>
                      <a:pt x="5" y="737"/>
                      <a:pt x="0" y="727"/>
                      <a:pt x="0" y="716"/>
                    </a:cubicBezTo>
                    <a:lnTo>
                      <a:pt x="0" y="33"/>
                    </a:lnTo>
                    <a:cubicBezTo>
                      <a:pt x="0" y="21"/>
                      <a:pt x="5" y="11"/>
                      <a:pt x="15" y="5"/>
                    </a:cubicBezTo>
                    <a:cubicBezTo>
                      <a:pt x="25" y="0"/>
                      <a:pt x="36" y="0"/>
                      <a:pt x="46" y="5"/>
                    </a:cubicBezTo>
                    <a:lnTo>
                      <a:pt x="636" y="346"/>
                    </a:lnTo>
                    <a:cubicBezTo>
                      <a:pt x="646" y="352"/>
                      <a:pt x="652" y="362"/>
                      <a:pt x="652" y="373"/>
                    </a:cubicBezTo>
                    <a:lnTo>
                      <a:pt x="652" y="1056"/>
                    </a:lnTo>
                    <a:cubicBezTo>
                      <a:pt x="652" y="1067"/>
                      <a:pt x="646" y="1077"/>
                      <a:pt x="637" y="1083"/>
                    </a:cubicBezTo>
                    <a:cubicBezTo>
                      <a:pt x="631" y="1086"/>
                      <a:pt x="626" y="1088"/>
                      <a:pt x="621" y="1088"/>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Freeform 14"/>
              <p:cNvSpPr>
                <a:spLocks noEditPoints="1"/>
              </p:cNvSpPr>
              <p:nvPr/>
            </p:nvSpPr>
            <p:spPr bwMode="auto">
              <a:xfrm>
                <a:off x="730" y="1685"/>
                <a:ext cx="397" cy="654"/>
              </a:xfrm>
              <a:custGeom>
                <a:avLst/>
                <a:gdLst>
                  <a:gd name="T0" fmla="*/ 621 w 652"/>
                  <a:gd name="T1" fmla="*/ 28 h 1084"/>
                  <a:gd name="T2" fmla="*/ 621 w 652"/>
                  <a:gd name="T3" fmla="*/ 28 h 1084"/>
                  <a:gd name="T4" fmla="*/ 619 w 652"/>
                  <a:gd name="T5" fmla="*/ 29 h 1084"/>
                  <a:gd name="T6" fmla="*/ 29 w 652"/>
                  <a:gd name="T7" fmla="*/ 369 h 1084"/>
                  <a:gd name="T8" fmla="*/ 27 w 652"/>
                  <a:gd name="T9" fmla="*/ 373 h 1084"/>
                  <a:gd name="T10" fmla="*/ 27 w 652"/>
                  <a:gd name="T11" fmla="*/ 1052 h 1084"/>
                  <a:gd name="T12" fmla="*/ 29 w 652"/>
                  <a:gd name="T13" fmla="*/ 1056 h 1084"/>
                  <a:gd name="T14" fmla="*/ 33 w 652"/>
                  <a:gd name="T15" fmla="*/ 1057 h 1084"/>
                  <a:gd name="T16" fmla="*/ 623 w 652"/>
                  <a:gd name="T17" fmla="*/ 716 h 1084"/>
                  <a:gd name="T18" fmla="*/ 626 w 652"/>
                  <a:gd name="T19" fmla="*/ 712 h 1084"/>
                  <a:gd name="T20" fmla="*/ 626 w 652"/>
                  <a:gd name="T21" fmla="*/ 33 h 1084"/>
                  <a:gd name="T22" fmla="*/ 623 w 652"/>
                  <a:gd name="T23" fmla="*/ 29 h 1084"/>
                  <a:gd name="T24" fmla="*/ 621 w 652"/>
                  <a:gd name="T25" fmla="*/ 28 h 1084"/>
                  <a:gd name="T26" fmla="*/ 32 w 652"/>
                  <a:gd name="T27" fmla="*/ 1084 h 1084"/>
                  <a:gd name="T28" fmla="*/ 32 w 652"/>
                  <a:gd name="T29" fmla="*/ 1084 h 1084"/>
                  <a:gd name="T30" fmla="*/ 16 w 652"/>
                  <a:gd name="T31" fmla="*/ 1079 h 1084"/>
                  <a:gd name="T32" fmla="*/ 0 w 652"/>
                  <a:gd name="T33" fmla="*/ 1052 h 1084"/>
                  <a:gd name="T34" fmla="*/ 0 w 652"/>
                  <a:gd name="T35" fmla="*/ 373 h 1084"/>
                  <a:gd name="T36" fmla="*/ 16 w 652"/>
                  <a:gd name="T37" fmla="*/ 346 h 1084"/>
                  <a:gd name="T38" fmla="*/ 606 w 652"/>
                  <a:gd name="T39" fmla="*/ 6 h 1084"/>
                  <a:gd name="T40" fmla="*/ 637 w 652"/>
                  <a:gd name="T41" fmla="*/ 6 h 1084"/>
                  <a:gd name="T42" fmla="*/ 652 w 652"/>
                  <a:gd name="T43" fmla="*/ 33 h 1084"/>
                  <a:gd name="T44" fmla="*/ 652 w 652"/>
                  <a:gd name="T45" fmla="*/ 712 h 1084"/>
                  <a:gd name="T46" fmla="*/ 637 w 652"/>
                  <a:gd name="T47" fmla="*/ 739 h 1084"/>
                  <a:gd name="T48" fmla="*/ 47 w 652"/>
                  <a:gd name="T49" fmla="*/ 1079 h 1084"/>
                  <a:gd name="T50" fmla="*/ 32 w 652"/>
                  <a:gd name="T51"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4">
                    <a:moveTo>
                      <a:pt x="621" y="28"/>
                    </a:moveTo>
                    <a:lnTo>
                      <a:pt x="621" y="28"/>
                    </a:lnTo>
                    <a:cubicBezTo>
                      <a:pt x="620" y="28"/>
                      <a:pt x="620" y="29"/>
                      <a:pt x="619" y="29"/>
                    </a:cubicBezTo>
                    <a:lnTo>
                      <a:pt x="29" y="369"/>
                    </a:lnTo>
                    <a:cubicBezTo>
                      <a:pt x="28" y="370"/>
                      <a:pt x="27" y="372"/>
                      <a:pt x="27" y="373"/>
                    </a:cubicBezTo>
                    <a:lnTo>
                      <a:pt x="27" y="1052"/>
                    </a:lnTo>
                    <a:cubicBezTo>
                      <a:pt x="27" y="1054"/>
                      <a:pt x="28" y="1055"/>
                      <a:pt x="29" y="1056"/>
                    </a:cubicBezTo>
                    <a:cubicBezTo>
                      <a:pt x="30" y="1057"/>
                      <a:pt x="33" y="1057"/>
                      <a:pt x="33" y="1057"/>
                    </a:cubicBezTo>
                    <a:lnTo>
                      <a:pt x="623" y="716"/>
                    </a:lnTo>
                    <a:cubicBezTo>
                      <a:pt x="624" y="715"/>
                      <a:pt x="626" y="714"/>
                      <a:pt x="626" y="712"/>
                    </a:cubicBezTo>
                    <a:lnTo>
                      <a:pt x="626" y="33"/>
                    </a:lnTo>
                    <a:cubicBezTo>
                      <a:pt x="626" y="31"/>
                      <a:pt x="625" y="30"/>
                      <a:pt x="623" y="29"/>
                    </a:cubicBezTo>
                    <a:cubicBezTo>
                      <a:pt x="623" y="29"/>
                      <a:pt x="622" y="28"/>
                      <a:pt x="621" y="28"/>
                    </a:cubicBezTo>
                    <a:close/>
                    <a:moveTo>
                      <a:pt x="32" y="1084"/>
                    </a:moveTo>
                    <a:lnTo>
                      <a:pt x="32" y="1084"/>
                    </a:lnTo>
                    <a:cubicBezTo>
                      <a:pt x="26" y="1084"/>
                      <a:pt x="21" y="1082"/>
                      <a:pt x="16" y="1079"/>
                    </a:cubicBezTo>
                    <a:cubicBezTo>
                      <a:pt x="6" y="1073"/>
                      <a:pt x="0" y="1063"/>
                      <a:pt x="0" y="1052"/>
                    </a:cubicBezTo>
                    <a:lnTo>
                      <a:pt x="0" y="373"/>
                    </a:lnTo>
                    <a:cubicBezTo>
                      <a:pt x="0" y="362"/>
                      <a:pt x="6" y="352"/>
                      <a:pt x="16" y="346"/>
                    </a:cubicBezTo>
                    <a:lnTo>
                      <a:pt x="606" y="6"/>
                    </a:lnTo>
                    <a:cubicBezTo>
                      <a:pt x="616" y="0"/>
                      <a:pt x="627" y="0"/>
                      <a:pt x="637" y="6"/>
                    </a:cubicBezTo>
                    <a:cubicBezTo>
                      <a:pt x="646" y="11"/>
                      <a:pt x="652" y="22"/>
                      <a:pt x="652" y="33"/>
                    </a:cubicBezTo>
                    <a:lnTo>
                      <a:pt x="652" y="712"/>
                    </a:lnTo>
                    <a:cubicBezTo>
                      <a:pt x="652" y="723"/>
                      <a:pt x="647" y="733"/>
                      <a:pt x="637" y="739"/>
                    </a:cubicBezTo>
                    <a:lnTo>
                      <a:pt x="47" y="1079"/>
                    </a:lnTo>
                    <a:cubicBezTo>
                      <a:pt x="43" y="1082"/>
                      <a:pt x="38" y="1084"/>
                      <a:pt x="32" y="1084"/>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256" name="Straight Arrow Connector 255"/>
          <p:cNvCxnSpPr>
            <a:cxnSpLocks/>
          </p:cNvCxnSpPr>
          <p:nvPr/>
        </p:nvCxnSpPr>
        <p:spPr>
          <a:xfrm>
            <a:off x="2022824" y="2413605"/>
            <a:ext cx="710978"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cxnSpLocks/>
          </p:cNvCxnSpPr>
          <p:nvPr/>
        </p:nvCxnSpPr>
        <p:spPr>
          <a:xfrm>
            <a:off x="2022823" y="2406916"/>
            <a:ext cx="0" cy="51263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E95E7B-6BAE-4A68-831D-8A691C83F7FD}"/>
              </a:ext>
            </a:extLst>
          </p:cNvPr>
          <p:cNvSpPr/>
          <p:nvPr/>
        </p:nvSpPr>
        <p:spPr>
          <a:xfrm>
            <a:off x="6181153" y="431812"/>
            <a:ext cx="5708140" cy="3231654"/>
          </a:xfrm>
          <a:prstGeom prst="rect">
            <a:avLst/>
          </a:prstGeom>
        </p:spPr>
        <p:txBody>
          <a:bodyPr wrap="square">
            <a:spAutoFit/>
          </a:bodyPr>
          <a:lstStyle/>
          <a:p>
            <a:pPr marL="58738" marR="0" lvl="0" indent="0" algn="l" defTabSz="914367" rtl="0" eaLnBrk="1" fontAlgn="b"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Semilight"/>
                <a:ea typeface="+mn-ea"/>
                <a:cs typeface="+mn-cs"/>
              </a:rPr>
              <a:t>When to consider</a:t>
            </a:r>
          </a:p>
          <a:p>
            <a:pPr marL="401638" marR="0" lvl="0" indent="-342900" algn="l" defTabSz="914367"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Body)"/>
                <a:ea typeface="+mn-ea"/>
                <a:cs typeface="Segoe UI Semilight" panose="020B0402040204020203" pitchFamily="34" charset="0"/>
              </a:rPr>
              <a:t>Ideal when your goal is to improve operational efficiencies, and free up data center space </a:t>
            </a:r>
          </a:p>
          <a:p>
            <a:pPr marL="401638" marR="0" lvl="0" indent="-342900" algn="l" defTabSz="914367"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Body)"/>
                <a:ea typeface="+mn-ea"/>
                <a:cs typeface="Segoe UI Semilight" panose="020B0402040204020203" pitchFamily="34" charset="0"/>
              </a:rPr>
              <a:t>Maintenance apps for which the hardware is not worth additional investment</a:t>
            </a:r>
          </a:p>
          <a:p>
            <a:pPr marL="401638" marR="0" lvl="0" indent="-342900" algn="l" defTabSz="914367"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353535"/>
                </a:solidFill>
                <a:effectLst/>
                <a:uLnTx/>
                <a:uFillTx/>
                <a:latin typeface="Segoe UI Semilight"/>
                <a:ea typeface="+mn-ea"/>
                <a:cs typeface="+mn-cs"/>
              </a:rPr>
              <a:t>Compute-intensive applications that are built for parallelism but don't require high-performance </a:t>
            </a:r>
            <a:r>
              <a:rPr kumimoji="0" lang="en-US" b="0" i="0" u="none" strike="noStrike" kern="1200" cap="none" spc="0" normalizeH="0" baseline="0" noProof="0" err="1">
                <a:ln>
                  <a:noFill/>
                </a:ln>
                <a:solidFill>
                  <a:srgbClr val="353535"/>
                </a:solidFill>
                <a:effectLst/>
                <a:uLnTx/>
                <a:uFillTx/>
                <a:latin typeface="Segoe UI Semilight"/>
                <a:ea typeface="+mn-ea"/>
                <a:cs typeface="+mn-cs"/>
              </a:rPr>
              <a:t>interprocess</a:t>
            </a:r>
            <a:r>
              <a:rPr kumimoji="0" lang="en-US" b="0" i="0" u="none" strike="noStrike" kern="1200" cap="none" spc="0" normalizeH="0" baseline="0" noProof="0">
                <a:ln>
                  <a:noFill/>
                </a:ln>
                <a:solidFill>
                  <a:srgbClr val="353535"/>
                </a:solidFill>
                <a:effectLst/>
                <a:uLnTx/>
                <a:uFillTx/>
                <a:latin typeface="Segoe UI Semilight"/>
                <a:ea typeface="+mn-ea"/>
                <a:cs typeface="+mn-cs"/>
              </a:rPr>
              <a:t> communications (IPC) and have independent datasets, and applications for which load balancing already increases scalability and availability.</a:t>
            </a:r>
            <a:endParaRPr kumimoji="0" lang="en-US" sz="2000" b="0" i="0" u="none" strike="noStrike" kern="1200" cap="none" spc="0" normalizeH="0" baseline="0" noProof="0">
              <a:ln>
                <a:noFill/>
              </a:ln>
              <a:solidFill>
                <a:srgbClr val="353535"/>
              </a:solidFill>
              <a:effectLst/>
              <a:uLnTx/>
              <a:uFillTx/>
              <a:latin typeface="Segoe UI Semilight (Body)"/>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032290E4-57DE-4615-BB10-90EFB62BDC88}"/>
              </a:ext>
            </a:extLst>
          </p:cNvPr>
          <p:cNvSpPr/>
          <p:nvPr/>
        </p:nvSpPr>
        <p:spPr>
          <a:xfrm>
            <a:off x="375168" y="4287333"/>
            <a:ext cx="5497063"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HelveticaNeueLTStd-Roman"/>
                <a:ea typeface="+mn-ea"/>
                <a:cs typeface="+mn-cs"/>
              </a:rPr>
              <a:t>Definition:  </a:t>
            </a:r>
          </a:p>
          <a:p>
            <a:pPr lvl="0"/>
            <a:r>
              <a:rPr lang="en-US" sz="1600" err="1"/>
              <a:t>Rehosting</a:t>
            </a:r>
            <a:r>
              <a:rPr lang="en-US" sz="1600"/>
              <a:t> is also referred to as a "lift-and-shift" migration. In essence, the application is moved into the IaaS environment of a cloud provider while avoiding as many modifications to the system as possible. In this case, you would not be taking advantage of cloud technology such as </a:t>
            </a:r>
            <a:r>
              <a:rPr lang="en-US" sz="1600" err="1"/>
              <a:t>autoscaling</a:t>
            </a:r>
            <a:r>
              <a:rPr lang="en-US" sz="1600"/>
              <a:t>, for example.</a:t>
            </a:r>
          </a:p>
        </p:txBody>
      </p:sp>
      <p:sp>
        <p:nvSpPr>
          <p:cNvPr id="5" name="Rectangle 4">
            <a:extLst>
              <a:ext uri="{FF2B5EF4-FFF2-40B4-BE49-F238E27FC236}">
                <a16:creationId xmlns:a16="http://schemas.microsoft.com/office/drawing/2014/main" id="{0ACDFAF7-C9F4-4C72-8F58-A302B5F1E48B}"/>
              </a:ext>
            </a:extLst>
          </p:cNvPr>
          <p:cNvSpPr/>
          <p:nvPr/>
        </p:nvSpPr>
        <p:spPr>
          <a:xfrm>
            <a:off x="6326368" y="6446202"/>
            <a:ext cx="5823685" cy="338554"/>
          </a:xfrm>
          <a:prstGeom prst="rect">
            <a:avLst/>
          </a:prstGeom>
        </p:spPr>
        <p:txBody>
          <a:bodyPr wrap="square">
            <a:spAutoFit/>
          </a:bodyPr>
          <a:lstStyle/>
          <a:p>
            <a:pPr>
              <a:defRPr/>
            </a:pPr>
            <a:r>
              <a:rPr kumimoji="0" lang="en-US" sz="800" b="0" i="0" u="none" strike="noStrike" kern="1200" cap="none" spc="0" normalizeH="0" baseline="0" noProof="0">
                <a:ln>
                  <a:noFill/>
                </a:ln>
                <a:solidFill>
                  <a:srgbClr val="353535"/>
                </a:solidFill>
                <a:effectLst/>
                <a:uLnTx/>
                <a:uFillTx/>
                <a:latin typeface="HelveticaNeueLTStd-Md"/>
                <a:ea typeface="+mn-ea"/>
                <a:cs typeface="+mn-cs"/>
              </a:rPr>
              <a:t>Source:</a:t>
            </a:r>
            <a:r>
              <a:rPr lang="en-US" sz="800" u="sng">
                <a:hlinkClick r:id="rId4"/>
              </a:rPr>
              <a:t> Gartner IT Glossary</a:t>
            </a:r>
            <a:r>
              <a:rPr lang="en-US" sz="800"/>
              <a:t>. </a:t>
            </a:r>
            <a:endParaRPr lang="en-US" sz="800" b="1"/>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EB92DD17-09D9-485A-95AF-5C6ACE0CE958}"/>
              </a:ext>
            </a:extLst>
          </p:cNvPr>
          <p:cNvSpPr txBox="1"/>
          <p:nvPr/>
        </p:nvSpPr>
        <p:spPr>
          <a:xfrm>
            <a:off x="6356760" y="5225741"/>
            <a:ext cx="5432367" cy="9541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353535"/>
                </a:solidFill>
                <a:effectLst/>
                <a:uLnTx/>
                <a:uFillTx/>
                <a:latin typeface="Segoe UI Semilight"/>
                <a:ea typeface="+mn-ea"/>
                <a:cs typeface="+mn-cs"/>
              </a:rPr>
              <a:t>Core technologies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Body)"/>
                <a:ea typeface="+mn-ea"/>
                <a:cs typeface="Segoe UI Semilight" panose="020B0402040204020203" pitchFamily="34" charset="0"/>
              </a:rPr>
              <a:t>VM, VM Scale Set</a:t>
            </a:r>
          </a:p>
        </p:txBody>
      </p:sp>
    </p:spTree>
    <p:extLst>
      <p:ext uri="{BB962C8B-B14F-4D97-AF65-F5344CB8AC3E}">
        <p14:creationId xmlns:p14="http://schemas.microsoft.com/office/powerpoint/2010/main" val="200620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F7D59C8-8486-4277-8739-EBE7C7F76DBB}"/>
              </a:ext>
            </a:extLst>
          </p:cNvPr>
          <p:cNvSpPr>
            <a:spLocks noGrp="1"/>
          </p:cNvSpPr>
          <p:nvPr>
            <p:ph type="body" sz="quarter" idx="10"/>
          </p:nvPr>
        </p:nvSpPr>
        <p:spPr/>
        <p:txBody>
          <a:bodyPr>
            <a:normAutofit fontScale="77500" lnSpcReduction="20000"/>
          </a:bodyPr>
          <a:lstStyle/>
          <a:p>
            <a:r>
              <a:rPr lang="en-US"/>
              <a:t>Move any workload or application to Azure</a:t>
            </a:r>
          </a:p>
          <a:p>
            <a:endParaRPr lang="en-US"/>
          </a:p>
        </p:txBody>
      </p:sp>
      <p:sp>
        <p:nvSpPr>
          <p:cNvPr id="16" name="Isosceles Triangle 15">
            <a:extLst>
              <a:ext uri="{FF2B5EF4-FFF2-40B4-BE49-F238E27FC236}">
                <a16:creationId xmlns:a16="http://schemas.microsoft.com/office/drawing/2014/main" id="{D565BFD1-29AE-4EBA-984D-B0223B7A6652}"/>
              </a:ext>
            </a:extLst>
          </p:cNvPr>
          <p:cNvSpPr/>
          <p:nvPr/>
        </p:nvSpPr>
        <p:spPr bwMode="auto">
          <a:xfrm rot="5400000">
            <a:off x="3894807" y="3042716"/>
            <a:ext cx="736074" cy="36695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7" name="Arrow: Down 16">
            <a:extLst>
              <a:ext uri="{FF2B5EF4-FFF2-40B4-BE49-F238E27FC236}">
                <a16:creationId xmlns:a16="http://schemas.microsoft.com/office/drawing/2014/main" id="{3262E418-A67F-44D1-8856-0CD83DAF3857}"/>
              </a:ext>
            </a:extLst>
          </p:cNvPr>
          <p:cNvSpPr/>
          <p:nvPr/>
        </p:nvSpPr>
        <p:spPr bwMode="auto">
          <a:xfrm rot="10800000">
            <a:off x="1803399" y="3760944"/>
            <a:ext cx="329840" cy="665005"/>
          </a:xfrm>
          <a:prstGeom prst="downArrow">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A105B0FF-0A2C-4634-81D3-676E0CA80851}"/>
              </a:ext>
            </a:extLst>
          </p:cNvPr>
          <p:cNvSpPr/>
          <p:nvPr/>
        </p:nvSpPr>
        <p:spPr>
          <a:xfrm>
            <a:off x="1880042" y="2942269"/>
            <a:ext cx="1206827" cy="594566"/>
          </a:xfrm>
          <a:prstGeom prst="rect">
            <a:avLst/>
          </a:prstGeom>
          <a:noFill/>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chemeClr val="bg1"/>
                </a:solidFill>
                <a:effectLst/>
                <a:uLnTx/>
                <a:uFillTx/>
                <a:latin typeface="Segoe UI Light"/>
                <a:ea typeface="Segoe UI" panose="020B0502040204020203" pitchFamily="34" charset="0"/>
                <a:cs typeface="Segoe UI" panose="020B0502040204020203" pitchFamily="34" charset="0"/>
              </a:rPr>
              <a:t>Azure</a:t>
            </a:r>
            <a:endParaRPr kumimoji="0" lang="en-US" sz="3200" b="1" i="0" u="none" strike="noStrike" kern="1200" cap="none" spc="0" normalizeH="0" baseline="0" noProof="0">
              <a:ln>
                <a:noFill/>
              </a:ln>
              <a:solidFill>
                <a:schemeClr val="bg1"/>
              </a:solidFill>
              <a:effectLst/>
              <a:uLnTx/>
              <a:uFillTx/>
              <a:latin typeface="Segoe UI Light"/>
            </a:endParaRPr>
          </a:p>
        </p:txBody>
      </p:sp>
      <p:sp>
        <p:nvSpPr>
          <p:cNvPr id="20" name="Rectangle 19">
            <a:extLst>
              <a:ext uri="{FF2B5EF4-FFF2-40B4-BE49-F238E27FC236}">
                <a16:creationId xmlns:a16="http://schemas.microsoft.com/office/drawing/2014/main" id="{609AF547-D57D-4A4A-8BDF-6F63BFAB4CED}"/>
              </a:ext>
            </a:extLst>
          </p:cNvPr>
          <p:cNvSpPr/>
          <p:nvPr/>
        </p:nvSpPr>
        <p:spPr>
          <a:xfrm>
            <a:off x="4565650" y="791413"/>
            <a:ext cx="3385072" cy="4579715"/>
          </a:xfrm>
          <a:prstGeom prst="rect">
            <a:avLst/>
          </a:prstGeom>
        </p:spPr>
        <p:txBody>
          <a:bodyPr wrap="square" lIns="0" tIns="0" rIns="0" bIns="0">
            <a:spAutoFit/>
          </a:bodyPr>
          <a:lstStyle/>
          <a:p>
            <a:pPr marR="0" lvl="0" defTabSz="914225" fontAlgn="base">
              <a:lnSpc>
                <a:spcPct val="110000"/>
              </a:lnSpc>
              <a:spcBef>
                <a:spcPct val="0"/>
              </a:spcBef>
              <a:spcAft>
                <a:spcPts val="1200"/>
              </a:spcAft>
              <a:buClrTx/>
              <a:buSzPct val="90000"/>
              <a:tabLst/>
              <a:defRPr/>
            </a:pPr>
            <a:r>
              <a:rPr lang="en-US" sz="2400" b="1">
                <a:solidFill>
                  <a:srgbClr val="505050"/>
                </a:solidFill>
                <a:latin typeface="Segoe UI "/>
                <a:cs typeface="Segoe UI" panose="020B0502040204020203" pitchFamily="34" charset="0"/>
              </a:rPr>
              <a:t>Any workloads</a:t>
            </a:r>
          </a:p>
          <a:p>
            <a:pPr marL="457200" marR="0" lvl="0" indent="-457200" algn="l" defTabSz="914225" rtl="0" eaLnBrk="1" fontAlgn="base" latinLnBrk="0" hangingPunct="1">
              <a:lnSpc>
                <a:spcPct val="110000"/>
              </a:lnSpc>
              <a:spcBef>
                <a:spcPct val="0"/>
              </a:spcBef>
              <a:spcAft>
                <a:spcPts val="120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505050"/>
                </a:solidFill>
                <a:effectLst/>
                <a:uLnTx/>
                <a:uFillTx/>
                <a:latin typeface="Segoe UI Light"/>
                <a:ea typeface="Segoe UI" panose="020B0502040204020203" pitchFamily="34" charset="0"/>
                <a:cs typeface="Segoe UI" panose="020B0502040204020203" pitchFamily="34" charset="0"/>
              </a:rPr>
              <a:t>Applications </a:t>
            </a:r>
          </a:p>
          <a:p>
            <a:pPr marL="457200" marR="0" lvl="0" indent="-457200" algn="l" defTabSz="914225" rtl="0" eaLnBrk="1" fontAlgn="base" latinLnBrk="0" hangingPunct="1">
              <a:lnSpc>
                <a:spcPct val="110000"/>
              </a:lnSpc>
              <a:spcBef>
                <a:spcPct val="0"/>
              </a:spcBef>
              <a:spcAft>
                <a:spcPts val="120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505050"/>
                </a:solidFill>
                <a:effectLst/>
                <a:uLnTx/>
                <a:uFillTx/>
                <a:latin typeface="Segoe UI Light"/>
                <a:ea typeface="Segoe UI" panose="020B0502040204020203" pitchFamily="34" charset="0"/>
                <a:cs typeface="Segoe UI" panose="020B0502040204020203" pitchFamily="34" charset="0"/>
              </a:rPr>
              <a:t>SAP, .NET, Java, Node.js</a:t>
            </a:r>
          </a:p>
          <a:p>
            <a:pPr marL="457200" marR="0" lvl="0" indent="-457200" algn="l" defTabSz="914225" rtl="0" eaLnBrk="1" fontAlgn="base" latinLnBrk="0" hangingPunct="1">
              <a:lnSpc>
                <a:spcPct val="110000"/>
              </a:lnSpc>
              <a:spcBef>
                <a:spcPct val="0"/>
              </a:spcBef>
              <a:spcAft>
                <a:spcPts val="120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505050"/>
                </a:solidFill>
                <a:effectLst/>
                <a:uLnTx/>
                <a:uFillTx/>
                <a:latin typeface="Segoe UI Light"/>
                <a:ea typeface="Segoe UI" panose="020B0502040204020203" pitchFamily="34" charset="0"/>
                <a:cs typeface="Segoe UI" panose="020B0502040204020203" pitchFamily="34" charset="0"/>
              </a:rPr>
              <a:t>Virtual machines</a:t>
            </a:r>
          </a:p>
          <a:p>
            <a:pPr marL="457200" marR="0" lvl="0" indent="-457200" algn="l" defTabSz="914225" rtl="0" eaLnBrk="1" fontAlgn="base" latinLnBrk="0" hangingPunct="1">
              <a:lnSpc>
                <a:spcPct val="110000"/>
              </a:lnSpc>
              <a:spcBef>
                <a:spcPct val="0"/>
              </a:spcBef>
              <a:spcAft>
                <a:spcPts val="120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505050"/>
                </a:solidFill>
                <a:effectLst/>
                <a:uLnTx/>
                <a:uFillTx/>
                <a:latin typeface="Segoe UI Light"/>
                <a:ea typeface="Segoe UI" panose="020B0502040204020203" pitchFamily="34" charset="0"/>
                <a:cs typeface="Segoe UI" panose="020B0502040204020203" pitchFamily="34" charset="0"/>
              </a:rPr>
              <a:t>Windows Server, Linux</a:t>
            </a:r>
          </a:p>
          <a:p>
            <a:pPr marL="457200" marR="0" lvl="0" indent="-457200" algn="l" defTabSz="914225" rtl="0" eaLnBrk="1" fontAlgn="base" latinLnBrk="0" hangingPunct="1">
              <a:lnSpc>
                <a:spcPct val="110000"/>
              </a:lnSpc>
              <a:spcBef>
                <a:spcPct val="0"/>
              </a:spcBef>
              <a:spcAft>
                <a:spcPts val="120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505050"/>
                </a:solidFill>
                <a:effectLst/>
                <a:uLnTx/>
                <a:uFillTx/>
                <a:latin typeface="Segoe UI Light"/>
                <a:ea typeface="Segoe UI" panose="020B0502040204020203" pitchFamily="34" charset="0"/>
                <a:cs typeface="Segoe UI" panose="020B0502040204020203" pitchFamily="34" charset="0"/>
              </a:rPr>
              <a:t>Databases</a:t>
            </a:r>
          </a:p>
          <a:p>
            <a:pPr marL="457200" marR="0" lvl="0" indent="-457200" algn="l" defTabSz="914225" rtl="0" eaLnBrk="1" fontAlgn="base" latinLnBrk="0" hangingPunct="1">
              <a:lnSpc>
                <a:spcPct val="110000"/>
              </a:lnSpc>
              <a:spcBef>
                <a:spcPct val="0"/>
              </a:spcBef>
              <a:spcAft>
                <a:spcPts val="120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505050"/>
                </a:solidFill>
                <a:effectLst/>
                <a:uLnTx/>
                <a:uFillTx/>
                <a:latin typeface="Segoe UI Light"/>
                <a:ea typeface="Segoe UI" panose="020B0502040204020203" pitchFamily="34" charset="0"/>
                <a:cs typeface="Segoe UI" panose="020B0502040204020203" pitchFamily="34" charset="0"/>
              </a:rPr>
              <a:t>SQL Server, Oracle, MySQL, DB2</a:t>
            </a:r>
          </a:p>
        </p:txBody>
      </p:sp>
      <p:sp>
        <p:nvSpPr>
          <p:cNvPr id="12" name="Freeform 5">
            <a:extLst>
              <a:ext uri="{FF2B5EF4-FFF2-40B4-BE49-F238E27FC236}">
                <a16:creationId xmlns:a16="http://schemas.microsoft.com/office/drawing/2014/main" id="{256864A8-E14D-4884-A1C1-8A902234B5B0}"/>
              </a:ext>
            </a:extLst>
          </p:cNvPr>
          <p:cNvSpPr>
            <a:spLocks noEditPoints="1"/>
          </p:cNvSpPr>
          <p:nvPr/>
        </p:nvSpPr>
        <p:spPr bwMode="auto">
          <a:xfrm>
            <a:off x="1316027" y="4560172"/>
            <a:ext cx="1354138" cy="1455739"/>
          </a:xfrm>
          <a:custGeom>
            <a:avLst/>
            <a:gdLst>
              <a:gd name="T0" fmla="*/ 665 w 678"/>
              <a:gd name="T1" fmla="*/ 730 h 730"/>
              <a:gd name="T2" fmla="*/ 13 w 678"/>
              <a:gd name="T3" fmla="*/ 730 h 730"/>
              <a:gd name="T4" fmla="*/ 0 w 678"/>
              <a:gd name="T5" fmla="*/ 716 h 730"/>
              <a:gd name="T6" fmla="*/ 0 w 678"/>
              <a:gd name="T7" fmla="*/ 13 h 730"/>
              <a:gd name="T8" fmla="*/ 13 w 678"/>
              <a:gd name="T9" fmla="*/ 0 h 730"/>
              <a:gd name="T10" fmla="*/ 665 w 678"/>
              <a:gd name="T11" fmla="*/ 0 h 730"/>
              <a:gd name="T12" fmla="*/ 678 w 678"/>
              <a:gd name="T13" fmla="*/ 13 h 730"/>
              <a:gd name="T14" fmla="*/ 678 w 678"/>
              <a:gd name="T15" fmla="*/ 716 h 730"/>
              <a:gd name="T16" fmla="*/ 665 w 678"/>
              <a:gd name="T17" fmla="*/ 730 h 730"/>
              <a:gd name="T18" fmla="*/ 26 w 678"/>
              <a:gd name="T19" fmla="*/ 703 h 730"/>
              <a:gd name="T20" fmla="*/ 652 w 678"/>
              <a:gd name="T21" fmla="*/ 703 h 730"/>
              <a:gd name="T22" fmla="*/ 652 w 678"/>
              <a:gd name="T23" fmla="*/ 26 h 730"/>
              <a:gd name="T24" fmla="*/ 26 w 678"/>
              <a:gd name="T25" fmla="*/ 26 h 730"/>
              <a:gd name="T26" fmla="*/ 26 w 678"/>
              <a:gd name="T27" fmla="*/ 70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8" h="730">
                <a:moveTo>
                  <a:pt x="665" y="730"/>
                </a:moveTo>
                <a:cubicBezTo>
                  <a:pt x="13" y="730"/>
                  <a:pt x="13" y="730"/>
                  <a:pt x="13" y="730"/>
                </a:cubicBezTo>
                <a:cubicBezTo>
                  <a:pt x="6" y="730"/>
                  <a:pt x="0" y="724"/>
                  <a:pt x="0" y="716"/>
                </a:cubicBezTo>
                <a:cubicBezTo>
                  <a:pt x="0" y="13"/>
                  <a:pt x="0" y="13"/>
                  <a:pt x="0" y="13"/>
                </a:cubicBezTo>
                <a:cubicBezTo>
                  <a:pt x="0" y="6"/>
                  <a:pt x="6" y="0"/>
                  <a:pt x="13" y="0"/>
                </a:cubicBezTo>
                <a:cubicBezTo>
                  <a:pt x="665" y="0"/>
                  <a:pt x="665" y="0"/>
                  <a:pt x="665" y="0"/>
                </a:cubicBezTo>
                <a:cubicBezTo>
                  <a:pt x="672" y="0"/>
                  <a:pt x="678" y="6"/>
                  <a:pt x="678" y="13"/>
                </a:cubicBezTo>
                <a:cubicBezTo>
                  <a:pt x="678" y="716"/>
                  <a:pt x="678" y="716"/>
                  <a:pt x="678" y="716"/>
                </a:cubicBezTo>
                <a:cubicBezTo>
                  <a:pt x="678" y="724"/>
                  <a:pt x="672" y="730"/>
                  <a:pt x="665" y="730"/>
                </a:cubicBezTo>
                <a:close/>
                <a:moveTo>
                  <a:pt x="26" y="703"/>
                </a:moveTo>
                <a:cubicBezTo>
                  <a:pt x="652" y="703"/>
                  <a:pt x="652" y="703"/>
                  <a:pt x="652" y="703"/>
                </a:cubicBezTo>
                <a:cubicBezTo>
                  <a:pt x="652" y="26"/>
                  <a:pt x="652" y="26"/>
                  <a:pt x="652" y="26"/>
                </a:cubicBezTo>
                <a:cubicBezTo>
                  <a:pt x="26" y="26"/>
                  <a:pt x="26" y="26"/>
                  <a:pt x="26" y="26"/>
                </a:cubicBezTo>
                <a:lnTo>
                  <a:pt x="26" y="703"/>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DAC94644-0D0B-4459-AF2E-992D56C62A38}"/>
              </a:ext>
            </a:extLst>
          </p:cNvPr>
          <p:cNvSpPr>
            <a:spLocks noEditPoints="1"/>
          </p:cNvSpPr>
          <p:nvPr/>
        </p:nvSpPr>
        <p:spPr bwMode="auto">
          <a:xfrm>
            <a:off x="1190098" y="5961936"/>
            <a:ext cx="1560512" cy="158750"/>
          </a:xfrm>
          <a:custGeom>
            <a:avLst/>
            <a:gdLst>
              <a:gd name="T0" fmla="*/ 769 w 782"/>
              <a:gd name="T1" fmla="*/ 79 h 79"/>
              <a:gd name="T2" fmla="*/ 13 w 782"/>
              <a:gd name="T3" fmla="*/ 79 h 79"/>
              <a:gd name="T4" fmla="*/ 0 w 782"/>
              <a:gd name="T5" fmla="*/ 66 h 79"/>
              <a:gd name="T6" fmla="*/ 0 w 782"/>
              <a:gd name="T7" fmla="*/ 13 h 79"/>
              <a:gd name="T8" fmla="*/ 13 w 782"/>
              <a:gd name="T9" fmla="*/ 0 h 79"/>
              <a:gd name="T10" fmla="*/ 769 w 782"/>
              <a:gd name="T11" fmla="*/ 0 h 79"/>
              <a:gd name="T12" fmla="*/ 782 w 782"/>
              <a:gd name="T13" fmla="*/ 13 h 79"/>
              <a:gd name="T14" fmla="*/ 782 w 782"/>
              <a:gd name="T15" fmla="*/ 66 h 79"/>
              <a:gd name="T16" fmla="*/ 769 w 782"/>
              <a:gd name="T17" fmla="*/ 79 h 79"/>
              <a:gd name="T18" fmla="*/ 26 w 782"/>
              <a:gd name="T19" fmla="*/ 53 h 79"/>
              <a:gd name="T20" fmla="*/ 756 w 782"/>
              <a:gd name="T21" fmla="*/ 53 h 79"/>
              <a:gd name="T22" fmla="*/ 756 w 782"/>
              <a:gd name="T23" fmla="*/ 27 h 79"/>
              <a:gd name="T24" fmla="*/ 26 w 782"/>
              <a:gd name="T25" fmla="*/ 27 h 79"/>
              <a:gd name="T26" fmla="*/ 26 w 782"/>
              <a:gd name="T27"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2" h="79">
                <a:moveTo>
                  <a:pt x="769" y="79"/>
                </a:moveTo>
                <a:cubicBezTo>
                  <a:pt x="13" y="79"/>
                  <a:pt x="13" y="79"/>
                  <a:pt x="13" y="79"/>
                </a:cubicBezTo>
                <a:cubicBezTo>
                  <a:pt x="6" y="79"/>
                  <a:pt x="0" y="73"/>
                  <a:pt x="0" y="66"/>
                </a:cubicBezTo>
                <a:cubicBezTo>
                  <a:pt x="0" y="13"/>
                  <a:pt x="0" y="13"/>
                  <a:pt x="0" y="13"/>
                </a:cubicBezTo>
                <a:cubicBezTo>
                  <a:pt x="0" y="6"/>
                  <a:pt x="6" y="0"/>
                  <a:pt x="13" y="0"/>
                </a:cubicBezTo>
                <a:cubicBezTo>
                  <a:pt x="769" y="0"/>
                  <a:pt x="769" y="0"/>
                  <a:pt x="769" y="0"/>
                </a:cubicBezTo>
                <a:cubicBezTo>
                  <a:pt x="776" y="0"/>
                  <a:pt x="782" y="6"/>
                  <a:pt x="782" y="13"/>
                </a:cubicBezTo>
                <a:cubicBezTo>
                  <a:pt x="782" y="66"/>
                  <a:pt x="782" y="66"/>
                  <a:pt x="782" y="66"/>
                </a:cubicBezTo>
                <a:cubicBezTo>
                  <a:pt x="782" y="73"/>
                  <a:pt x="776" y="79"/>
                  <a:pt x="769" y="79"/>
                </a:cubicBezTo>
                <a:close/>
                <a:moveTo>
                  <a:pt x="26" y="53"/>
                </a:moveTo>
                <a:cubicBezTo>
                  <a:pt x="756" y="53"/>
                  <a:pt x="756" y="53"/>
                  <a:pt x="756" y="53"/>
                </a:cubicBezTo>
                <a:cubicBezTo>
                  <a:pt x="756" y="27"/>
                  <a:pt x="756" y="27"/>
                  <a:pt x="756" y="27"/>
                </a:cubicBezTo>
                <a:cubicBezTo>
                  <a:pt x="26" y="27"/>
                  <a:pt x="26" y="27"/>
                  <a:pt x="26" y="27"/>
                </a:cubicBezTo>
                <a:lnTo>
                  <a:pt x="26" y="53"/>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8AEFB78E-6934-46BA-B886-3E45C4A130C8}"/>
              </a:ext>
            </a:extLst>
          </p:cNvPr>
          <p:cNvSpPr>
            <a:spLocks noEditPoints="1"/>
          </p:cNvSpPr>
          <p:nvPr/>
        </p:nvSpPr>
        <p:spPr bwMode="auto">
          <a:xfrm>
            <a:off x="1470290" y="4702579"/>
            <a:ext cx="261937" cy="206375"/>
          </a:xfrm>
          <a:custGeom>
            <a:avLst/>
            <a:gdLst>
              <a:gd name="T0" fmla="*/ 118 w 131"/>
              <a:gd name="T1" fmla="*/ 104 h 104"/>
              <a:gd name="T2" fmla="*/ 13 w 131"/>
              <a:gd name="T3" fmla="*/ 104 h 104"/>
              <a:gd name="T4" fmla="*/ 0 w 131"/>
              <a:gd name="T5" fmla="*/ 91 h 104"/>
              <a:gd name="T6" fmla="*/ 0 w 131"/>
              <a:gd name="T7" fmla="*/ 13 h 104"/>
              <a:gd name="T8" fmla="*/ 13 w 131"/>
              <a:gd name="T9" fmla="*/ 0 h 104"/>
              <a:gd name="T10" fmla="*/ 118 w 131"/>
              <a:gd name="T11" fmla="*/ 0 h 104"/>
              <a:gd name="T12" fmla="*/ 131 w 131"/>
              <a:gd name="T13" fmla="*/ 13 h 104"/>
              <a:gd name="T14" fmla="*/ 131 w 131"/>
              <a:gd name="T15" fmla="*/ 91 h 104"/>
              <a:gd name="T16" fmla="*/ 118 w 131"/>
              <a:gd name="T17" fmla="*/ 104 h 104"/>
              <a:gd name="T18" fmla="*/ 27 w 131"/>
              <a:gd name="T19" fmla="*/ 78 h 104"/>
              <a:gd name="T20" fmla="*/ 105 w 131"/>
              <a:gd name="T21" fmla="*/ 78 h 104"/>
              <a:gd name="T22" fmla="*/ 105 w 131"/>
              <a:gd name="T23" fmla="*/ 26 h 104"/>
              <a:gd name="T24" fmla="*/ 27 w 131"/>
              <a:gd name="T25" fmla="*/ 26 h 104"/>
              <a:gd name="T26" fmla="*/ 27 w 131"/>
              <a:gd name="T27" fmla="*/ 7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4">
                <a:moveTo>
                  <a:pt x="118" y="104"/>
                </a:moveTo>
                <a:cubicBezTo>
                  <a:pt x="13" y="104"/>
                  <a:pt x="13" y="104"/>
                  <a:pt x="13" y="104"/>
                </a:cubicBezTo>
                <a:cubicBezTo>
                  <a:pt x="6" y="104"/>
                  <a:pt x="0" y="98"/>
                  <a:pt x="0" y="91"/>
                </a:cubicBezTo>
                <a:cubicBezTo>
                  <a:pt x="0" y="13"/>
                  <a:pt x="0" y="13"/>
                  <a:pt x="0" y="13"/>
                </a:cubicBezTo>
                <a:cubicBezTo>
                  <a:pt x="0" y="6"/>
                  <a:pt x="6" y="0"/>
                  <a:pt x="13" y="0"/>
                </a:cubicBezTo>
                <a:cubicBezTo>
                  <a:pt x="118" y="0"/>
                  <a:pt x="118" y="0"/>
                  <a:pt x="118" y="0"/>
                </a:cubicBezTo>
                <a:cubicBezTo>
                  <a:pt x="125" y="0"/>
                  <a:pt x="131" y="6"/>
                  <a:pt x="131" y="13"/>
                </a:cubicBezTo>
                <a:cubicBezTo>
                  <a:pt x="131" y="91"/>
                  <a:pt x="131" y="91"/>
                  <a:pt x="131" y="91"/>
                </a:cubicBezTo>
                <a:cubicBezTo>
                  <a:pt x="131" y="98"/>
                  <a:pt x="125" y="104"/>
                  <a:pt x="118" y="104"/>
                </a:cubicBezTo>
                <a:close/>
                <a:moveTo>
                  <a:pt x="27" y="78"/>
                </a:moveTo>
                <a:cubicBezTo>
                  <a:pt x="105" y="78"/>
                  <a:pt x="105" y="78"/>
                  <a:pt x="105" y="78"/>
                </a:cubicBezTo>
                <a:cubicBezTo>
                  <a:pt x="105" y="26"/>
                  <a:pt x="105" y="26"/>
                  <a:pt x="105" y="26"/>
                </a:cubicBezTo>
                <a:cubicBezTo>
                  <a:pt x="27" y="26"/>
                  <a:pt x="27" y="26"/>
                  <a:pt x="27" y="26"/>
                </a:cubicBezTo>
                <a:lnTo>
                  <a:pt x="27" y="78"/>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A2F0D952-4D33-43AC-8F1C-60E13996E29F}"/>
              </a:ext>
            </a:extLst>
          </p:cNvPr>
          <p:cNvSpPr>
            <a:spLocks noEditPoints="1"/>
          </p:cNvSpPr>
          <p:nvPr/>
        </p:nvSpPr>
        <p:spPr bwMode="auto">
          <a:xfrm>
            <a:off x="1493032" y="5007848"/>
            <a:ext cx="261937" cy="207963"/>
          </a:xfrm>
          <a:custGeom>
            <a:avLst/>
            <a:gdLst>
              <a:gd name="T0" fmla="*/ 118 w 131"/>
              <a:gd name="T1" fmla="*/ 104 h 104"/>
              <a:gd name="T2" fmla="*/ 13 w 131"/>
              <a:gd name="T3" fmla="*/ 104 h 104"/>
              <a:gd name="T4" fmla="*/ 0 w 131"/>
              <a:gd name="T5" fmla="*/ 91 h 104"/>
              <a:gd name="T6" fmla="*/ 0 w 131"/>
              <a:gd name="T7" fmla="*/ 13 h 104"/>
              <a:gd name="T8" fmla="*/ 13 w 131"/>
              <a:gd name="T9" fmla="*/ 0 h 104"/>
              <a:gd name="T10" fmla="*/ 118 w 131"/>
              <a:gd name="T11" fmla="*/ 0 h 104"/>
              <a:gd name="T12" fmla="*/ 131 w 131"/>
              <a:gd name="T13" fmla="*/ 13 h 104"/>
              <a:gd name="T14" fmla="*/ 131 w 131"/>
              <a:gd name="T15" fmla="*/ 91 h 104"/>
              <a:gd name="T16" fmla="*/ 118 w 131"/>
              <a:gd name="T17" fmla="*/ 104 h 104"/>
              <a:gd name="T18" fmla="*/ 27 w 131"/>
              <a:gd name="T19" fmla="*/ 78 h 104"/>
              <a:gd name="T20" fmla="*/ 105 w 131"/>
              <a:gd name="T21" fmla="*/ 78 h 104"/>
              <a:gd name="T22" fmla="*/ 105 w 131"/>
              <a:gd name="T23" fmla="*/ 26 h 104"/>
              <a:gd name="T24" fmla="*/ 27 w 131"/>
              <a:gd name="T25" fmla="*/ 26 h 104"/>
              <a:gd name="T26" fmla="*/ 27 w 131"/>
              <a:gd name="T27" fmla="*/ 7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4">
                <a:moveTo>
                  <a:pt x="118" y="104"/>
                </a:moveTo>
                <a:cubicBezTo>
                  <a:pt x="13" y="104"/>
                  <a:pt x="13" y="104"/>
                  <a:pt x="13" y="104"/>
                </a:cubicBezTo>
                <a:cubicBezTo>
                  <a:pt x="6" y="104"/>
                  <a:pt x="0" y="99"/>
                  <a:pt x="0" y="91"/>
                </a:cubicBezTo>
                <a:cubicBezTo>
                  <a:pt x="0" y="13"/>
                  <a:pt x="0" y="13"/>
                  <a:pt x="0" y="13"/>
                </a:cubicBezTo>
                <a:cubicBezTo>
                  <a:pt x="0" y="6"/>
                  <a:pt x="6" y="0"/>
                  <a:pt x="13" y="0"/>
                </a:cubicBezTo>
                <a:cubicBezTo>
                  <a:pt x="118" y="0"/>
                  <a:pt x="118" y="0"/>
                  <a:pt x="118" y="0"/>
                </a:cubicBezTo>
                <a:cubicBezTo>
                  <a:pt x="125" y="0"/>
                  <a:pt x="131" y="6"/>
                  <a:pt x="131" y="13"/>
                </a:cubicBezTo>
                <a:cubicBezTo>
                  <a:pt x="131" y="91"/>
                  <a:pt x="131" y="91"/>
                  <a:pt x="131" y="91"/>
                </a:cubicBezTo>
                <a:cubicBezTo>
                  <a:pt x="131" y="99"/>
                  <a:pt x="125" y="104"/>
                  <a:pt x="118" y="104"/>
                </a:cubicBezTo>
                <a:close/>
                <a:moveTo>
                  <a:pt x="27" y="78"/>
                </a:moveTo>
                <a:cubicBezTo>
                  <a:pt x="105" y="78"/>
                  <a:pt x="105" y="78"/>
                  <a:pt x="105" y="78"/>
                </a:cubicBezTo>
                <a:cubicBezTo>
                  <a:pt x="105" y="26"/>
                  <a:pt x="105" y="26"/>
                  <a:pt x="105" y="26"/>
                </a:cubicBezTo>
                <a:cubicBezTo>
                  <a:pt x="27" y="26"/>
                  <a:pt x="27" y="26"/>
                  <a:pt x="27" y="26"/>
                </a:cubicBezTo>
                <a:lnTo>
                  <a:pt x="27" y="78"/>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9">
            <a:extLst>
              <a:ext uri="{FF2B5EF4-FFF2-40B4-BE49-F238E27FC236}">
                <a16:creationId xmlns:a16="http://schemas.microsoft.com/office/drawing/2014/main" id="{743887EA-F8EE-40C4-A7E8-1C6E12A6FDF8}"/>
              </a:ext>
            </a:extLst>
          </p:cNvPr>
          <p:cNvSpPr>
            <a:spLocks noEditPoints="1"/>
          </p:cNvSpPr>
          <p:nvPr/>
        </p:nvSpPr>
        <p:spPr bwMode="auto">
          <a:xfrm>
            <a:off x="1885145" y="5007848"/>
            <a:ext cx="258762" cy="207963"/>
          </a:xfrm>
          <a:custGeom>
            <a:avLst/>
            <a:gdLst>
              <a:gd name="T0" fmla="*/ 117 w 130"/>
              <a:gd name="T1" fmla="*/ 104 h 104"/>
              <a:gd name="T2" fmla="*/ 13 w 130"/>
              <a:gd name="T3" fmla="*/ 104 h 104"/>
              <a:gd name="T4" fmla="*/ 0 w 130"/>
              <a:gd name="T5" fmla="*/ 91 h 104"/>
              <a:gd name="T6" fmla="*/ 0 w 130"/>
              <a:gd name="T7" fmla="*/ 13 h 104"/>
              <a:gd name="T8" fmla="*/ 13 w 130"/>
              <a:gd name="T9" fmla="*/ 0 h 104"/>
              <a:gd name="T10" fmla="*/ 117 w 130"/>
              <a:gd name="T11" fmla="*/ 0 h 104"/>
              <a:gd name="T12" fmla="*/ 130 w 130"/>
              <a:gd name="T13" fmla="*/ 13 h 104"/>
              <a:gd name="T14" fmla="*/ 130 w 130"/>
              <a:gd name="T15" fmla="*/ 91 h 104"/>
              <a:gd name="T16" fmla="*/ 117 w 130"/>
              <a:gd name="T17" fmla="*/ 104 h 104"/>
              <a:gd name="T18" fmla="*/ 26 w 130"/>
              <a:gd name="T19" fmla="*/ 78 h 104"/>
              <a:gd name="T20" fmla="*/ 104 w 130"/>
              <a:gd name="T21" fmla="*/ 78 h 104"/>
              <a:gd name="T22" fmla="*/ 104 w 130"/>
              <a:gd name="T23" fmla="*/ 26 h 104"/>
              <a:gd name="T24" fmla="*/ 26 w 130"/>
              <a:gd name="T25" fmla="*/ 26 h 104"/>
              <a:gd name="T26" fmla="*/ 26 w 130"/>
              <a:gd name="T27" fmla="*/ 7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04">
                <a:moveTo>
                  <a:pt x="117" y="104"/>
                </a:moveTo>
                <a:cubicBezTo>
                  <a:pt x="13" y="104"/>
                  <a:pt x="13" y="104"/>
                  <a:pt x="13" y="104"/>
                </a:cubicBezTo>
                <a:cubicBezTo>
                  <a:pt x="6" y="104"/>
                  <a:pt x="0" y="99"/>
                  <a:pt x="0" y="91"/>
                </a:cubicBezTo>
                <a:cubicBezTo>
                  <a:pt x="0" y="13"/>
                  <a:pt x="0" y="13"/>
                  <a:pt x="0" y="13"/>
                </a:cubicBezTo>
                <a:cubicBezTo>
                  <a:pt x="0" y="6"/>
                  <a:pt x="6" y="0"/>
                  <a:pt x="13" y="0"/>
                </a:cubicBezTo>
                <a:cubicBezTo>
                  <a:pt x="117" y="0"/>
                  <a:pt x="117" y="0"/>
                  <a:pt x="117" y="0"/>
                </a:cubicBezTo>
                <a:cubicBezTo>
                  <a:pt x="124" y="0"/>
                  <a:pt x="130" y="6"/>
                  <a:pt x="130" y="13"/>
                </a:cubicBezTo>
                <a:cubicBezTo>
                  <a:pt x="130" y="91"/>
                  <a:pt x="130" y="91"/>
                  <a:pt x="130" y="91"/>
                </a:cubicBezTo>
                <a:cubicBezTo>
                  <a:pt x="130" y="99"/>
                  <a:pt x="124" y="104"/>
                  <a:pt x="117" y="104"/>
                </a:cubicBezTo>
                <a:close/>
                <a:moveTo>
                  <a:pt x="26" y="78"/>
                </a:moveTo>
                <a:cubicBezTo>
                  <a:pt x="104" y="78"/>
                  <a:pt x="104" y="78"/>
                  <a:pt x="104" y="78"/>
                </a:cubicBezTo>
                <a:cubicBezTo>
                  <a:pt x="104" y="26"/>
                  <a:pt x="104" y="26"/>
                  <a:pt x="104" y="26"/>
                </a:cubicBezTo>
                <a:cubicBezTo>
                  <a:pt x="26" y="26"/>
                  <a:pt x="26" y="26"/>
                  <a:pt x="26" y="26"/>
                </a:cubicBezTo>
                <a:lnTo>
                  <a:pt x="26" y="78"/>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0">
            <a:extLst>
              <a:ext uri="{FF2B5EF4-FFF2-40B4-BE49-F238E27FC236}">
                <a16:creationId xmlns:a16="http://schemas.microsoft.com/office/drawing/2014/main" id="{D3B4FB78-5B74-4A58-AD42-41CC31807990}"/>
              </a:ext>
            </a:extLst>
          </p:cNvPr>
          <p:cNvSpPr>
            <a:spLocks noEditPoints="1"/>
          </p:cNvSpPr>
          <p:nvPr/>
        </p:nvSpPr>
        <p:spPr bwMode="auto">
          <a:xfrm>
            <a:off x="2251340" y="5007848"/>
            <a:ext cx="261937" cy="207963"/>
          </a:xfrm>
          <a:custGeom>
            <a:avLst/>
            <a:gdLst>
              <a:gd name="T0" fmla="*/ 118 w 131"/>
              <a:gd name="T1" fmla="*/ 104 h 104"/>
              <a:gd name="T2" fmla="*/ 13 w 131"/>
              <a:gd name="T3" fmla="*/ 104 h 104"/>
              <a:gd name="T4" fmla="*/ 0 w 131"/>
              <a:gd name="T5" fmla="*/ 91 h 104"/>
              <a:gd name="T6" fmla="*/ 0 w 131"/>
              <a:gd name="T7" fmla="*/ 13 h 104"/>
              <a:gd name="T8" fmla="*/ 13 w 131"/>
              <a:gd name="T9" fmla="*/ 0 h 104"/>
              <a:gd name="T10" fmla="*/ 118 w 131"/>
              <a:gd name="T11" fmla="*/ 0 h 104"/>
              <a:gd name="T12" fmla="*/ 131 w 131"/>
              <a:gd name="T13" fmla="*/ 13 h 104"/>
              <a:gd name="T14" fmla="*/ 131 w 131"/>
              <a:gd name="T15" fmla="*/ 91 h 104"/>
              <a:gd name="T16" fmla="*/ 118 w 131"/>
              <a:gd name="T17" fmla="*/ 104 h 104"/>
              <a:gd name="T18" fmla="*/ 26 w 131"/>
              <a:gd name="T19" fmla="*/ 78 h 104"/>
              <a:gd name="T20" fmla="*/ 105 w 131"/>
              <a:gd name="T21" fmla="*/ 78 h 104"/>
              <a:gd name="T22" fmla="*/ 105 w 131"/>
              <a:gd name="T23" fmla="*/ 26 h 104"/>
              <a:gd name="T24" fmla="*/ 26 w 131"/>
              <a:gd name="T25" fmla="*/ 26 h 104"/>
              <a:gd name="T26" fmla="*/ 26 w 131"/>
              <a:gd name="T27" fmla="*/ 7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4">
                <a:moveTo>
                  <a:pt x="118" y="104"/>
                </a:moveTo>
                <a:cubicBezTo>
                  <a:pt x="13" y="104"/>
                  <a:pt x="13" y="104"/>
                  <a:pt x="13" y="104"/>
                </a:cubicBezTo>
                <a:cubicBezTo>
                  <a:pt x="6" y="104"/>
                  <a:pt x="0" y="99"/>
                  <a:pt x="0" y="91"/>
                </a:cubicBezTo>
                <a:cubicBezTo>
                  <a:pt x="0" y="13"/>
                  <a:pt x="0" y="13"/>
                  <a:pt x="0" y="13"/>
                </a:cubicBezTo>
                <a:cubicBezTo>
                  <a:pt x="0" y="6"/>
                  <a:pt x="6" y="0"/>
                  <a:pt x="13" y="0"/>
                </a:cubicBezTo>
                <a:cubicBezTo>
                  <a:pt x="118" y="0"/>
                  <a:pt x="118" y="0"/>
                  <a:pt x="118" y="0"/>
                </a:cubicBezTo>
                <a:cubicBezTo>
                  <a:pt x="125" y="0"/>
                  <a:pt x="131" y="6"/>
                  <a:pt x="131" y="13"/>
                </a:cubicBezTo>
                <a:cubicBezTo>
                  <a:pt x="131" y="91"/>
                  <a:pt x="131" y="91"/>
                  <a:pt x="131" y="91"/>
                </a:cubicBezTo>
                <a:cubicBezTo>
                  <a:pt x="131" y="99"/>
                  <a:pt x="125" y="104"/>
                  <a:pt x="118" y="104"/>
                </a:cubicBezTo>
                <a:close/>
                <a:moveTo>
                  <a:pt x="26" y="78"/>
                </a:moveTo>
                <a:cubicBezTo>
                  <a:pt x="105" y="78"/>
                  <a:pt x="105" y="78"/>
                  <a:pt x="105" y="78"/>
                </a:cubicBezTo>
                <a:cubicBezTo>
                  <a:pt x="105" y="26"/>
                  <a:pt x="105" y="26"/>
                  <a:pt x="105" y="26"/>
                </a:cubicBezTo>
                <a:cubicBezTo>
                  <a:pt x="26" y="26"/>
                  <a:pt x="26" y="26"/>
                  <a:pt x="26" y="26"/>
                </a:cubicBezTo>
                <a:lnTo>
                  <a:pt x="26" y="78"/>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11">
            <a:extLst>
              <a:ext uri="{FF2B5EF4-FFF2-40B4-BE49-F238E27FC236}">
                <a16:creationId xmlns:a16="http://schemas.microsoft.com/office/drawing/2014/main" id="{B5E5EA96-7784-4102-8C53-EF8C76319A1E}"/>
              </a:ext>
            </a:extLst>
          </p:cNvPr>
          <p:cNvSpPr>
            <a:spLocks noEditPoints="1"/>
          </p:cNvSpPr>
          <p:nvPr/>
        </p:nvSpPr>
        <p:spPr bwMode="auto">
          <a:xfrm>
            <a:off x="1870705" y="5319792"/>
            <a:ext cx="258762" cy="207963"/>
          </a:xfrm>
          <a:custGeom>
            <a:avLst/>
            <a:gdLst>
              <a:gd name="T0" fmla="*/ 117 w 130"/>
              <a:gd name="T1" fmla="*/ 104 h 104"/>
              <a:gd name="T2" fmla="*/ 13 w 130"/>
              <a:gd name="T3" fmla="*/ 104 h 104"/>
              <a:gd name="T4" fmla="*/ 0 w 130"/>
              <a:gd name="T5" fmla="*/ 91 h 104"/>
              <a:gd name="T6" fmla="*/ 0 w 130"/>
              <a:gd name="T7" fmla="*/ 13 h 104"/>
              <a:gd name="T8" fmla="*/ 13 w 130"/>
              <a:gd name="T9" fmla="*/ 0 h 104"/>
              <a:gd name="T10" fmla="*/ 117 w 130"/>
              <a:gd name="T11" fmla="*/ 0 h 104"/>
              <a:gd name="T12" fmla="*/ 130 w 130"/>
              <a:gd name="T13" fmla="*/ 13 h 104"/>
              <a:gd name="T14" fmla="*/ 130 w 130"/>
              <a:gd name="T15" fmla="*/ 91 h 104"/>
              <a:gd name="T16" fmla="*/ 117 w 130"/>
              <a:gd name="T17" fmla="*/ 104 h 104"/>
              <a:gd name="T18" fmla="*/ 26 w 130"/>
              <a:gd name="T19" fmla="*/ 78 h 104"/>
              <a:gd name="T20" fmla="*/ 104 w 130"/>
              <a:gd name="T21" fmla="*/ 78 h 104"/>
              <a:gd name="T22" fmla="*/ 104 w 130"/>
              <a:gd name="T23" fmla="*/ 26 h 104"/>
              <a:gd name="T24" fmla="*/ 26 w 130"/>
              <a:gd name="T25" fmla="*/ 26 h 104"/>
              <a:gd name="T26" fmla="*/ 26 w 130"/>
              <a:gd name="T27" fmla="*/ 7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04">
                <a:moveTo>
                  <a:pt x="117" y="104"/>
                </a:moveTo>
                <a:cubicBezTo>
                  <a:pt x="13" y="104"/>
                  <a:pt x="13" y="104"/>
                  <a:pt x="13" y="104"/>
                </a:cubicBezTo>
                <a:cubicBezTo>
                  <a:pt x="6" y="104"/>
                  <a:pt x="0" y="98"/>
                  <a:pt x="0" y="91"/>
                </a:cubicBezTo>
                <a:cubicBezTo>
                  <a:pt x="0" y="13"/>
                  <a:pt x="0" y="13"/>
                  <a:pt x="0" y="13"/>
                </a:cubicBezTo>
                <a:cubicBezTo>
                  <a:pt x="0" y="5"/>
                  <a:pt x="6" y="0"/>
                  <a:pt x="13" y="0"/>
                </a:cubicBezTo>
                <a:cubicBezTo>
                  <a:pt x="117" y="0"/>
                  <a:pt x="117" y="0"/>
                  <a:pt x="117" y="0"/>
                </a:cubicBezTo>
                <a:cubicBezTo>
                  <a:pt x="124" y="0"/>
                  <a:pt x="130" y="5"/>
                  <a:pt x="130" y="13"/>
                </a:cubicBezTo>
                <a:cubicBezTo>
                  <a:pt x="130" y="91"/>
                  <a:pt x="130" y="91"/>
                  <a:pt x="130" y="91"/>
                </a:cubicBezTo>
                <a:cubicBezTo>
                  <a:pt x="130" y="98"/>
                  <a:pt x="124" y="104"/>
                  <a:pt x="117" y="104"/>
                </a:cubicBezTo>
                <a:close/>
                <a:moveTo>
                  <a:pt x="26" y="78"/>
                </a:moveTo>
                <a:cubicBezTo>
                  <a:pt x="104" y="78"/>
                  <a:pt x="104" y="78"/>
                  <a:pt x="104" y="78"/>
                </a:cubicBezTo>
                <a:cubicBezTo>
                  <a:pt x="104" y="26"/>
                  <a:pt x="104" y="26"/>
                  <a:pt x="104" y="26"/>
                </a:cubicBezTo>
                <a:cubicBezTo>
                  <a:pt x="26" y="26"/>
                  <a:pt x="26" y="26"/>
                  <a:pt x="26" y="26"/>
                </a:cubicBezTo>
                <a:lnTo>
                  <a:pt x="26" y="78"/>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12">
            <a:extLst>
              <a:ext uri="{FF2B5EF4-FFF2-40B4-BE49-F238E27FC236}">
                <a16:creationId xmlns:a16="http://schemas.microsoft.com/office/drawing/2014/main" id="{50DFACC1-92A1-4041-80CA-3014CC10C024}"/>
              </a:ext>
            </a:extLst>
          </p:cNvPr>
          <p:cNvSpPr>
            <a:spLocks noEditPoints="1"/>
          </p:cNvSpPr>
          <p:nvPr/>
        </p:nvSpPr>
        <p:spPr bwMode="auto">
          <a:xfrm>
            <a:off x="2259642" y="5319792"/>
            <a:ext cx="261937" cy="207963"/>
          </a:xfrm>
          <a:custGeom>
            <a:avLst/>
            <a:gdLst>
              <a:gd name="T0" fmla="*/ 118 w 131"/>
              <a:gd name="T1" fmla="*/ 104 h 104"/>
              <a:gd name="T2" fmla="*/ 13 w 131"/>
              <a:gd name="T3" fmla="*/ 104 h 104"/>
              <a:gd name="T4" fmla="*/ 0 w 131"/>
              <a:gd name="T5" fmla="*/ 91 h 104"/>
              <a:gd name="T6" fmla="*/ 0 w 131"/>
              <a:gd name="T7" fmla="*/ 13 h 104"/>
              <a:gd name="T8" fmla="*/ 13 w 131"/>
              <a:gd name="T9" fmla="*/ 0 h 104"/>
              <a:gd name="T10" fmla="*/ 118 w 131"/>
              <a:gd name="T11" fmla="*/ 0 h 104"/>
              <a:gd name="T12" fmla="*/ 131 w 131"/>
              <a:gd name="T13" fmla="*/ 13 h 104"/>
              <a:gd name="T14" fmla="*/ 131 w 131"/>
              <a:gd name="T15" fmla="*/ 91 h 104"/>
              <a:gd name="T16" fmla="*/ 118 w 131"/>
              <a:gd name="T17" fmla="*/ 104 h 104"/>
              <a:gd name="T18" fmla="*/ 26 w 131"/>
              <a:gd name="T19" fmla="*/ 78 h 104"/>
              <a:gd name="T20" fmla="*/ 105 w 131"/>
              <a:gd name="T21" fmla="*/ 78 h 104"/>
              <a:gd name="T22" fmla="*/ 105 w 131"/>
              <a:gd name="T23" fmla="*/ 26 h 104"/>
              <a:gd name="T24" fmla="*/ 26 w 131"/>
              <a:gd name="T25" fmla="*/ 26 h 104"/>
              <a:gd name="T26" fmla="*/ 26 w 131"/>
              <a:gd name="T27" fmla="*/ 7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4">
                <a:moveTo>
                  <a:pt x="118" y="104"/>
                </a:moveTo>
                <a:cubicBezTo>
                  <a:pt x="13" y="104"/>
                  <a:pt x="13" y="104"/>
                  <a:pt x="13" y="104"/>
                </a:cubicBezTo>
                <a:cubicBezTo>
                  <a:pt x="6" y="104"/>
                  <a:pt x="0" y="98"/>
                  <a:pt x="0" y="91"/>
                </a:cubicBezTo>
                <a:cubicBezTo>
                  <a:pt x="0" y="13"/>
                  <a:pt x="0" y="13"/>
                  <a:pt x="0" y="13"/>
                </a:cubicBezTo>
                <a:cubicBezTo>
                  <a:pt x="0" y="5"/>
                  <a:pt x="6" y="0"/>
                  <a:pt x="13" y="0"/>
                </a:cubicBezTo>
                <a:cubicBezTo>
                  <a:pt x="118" y="0"/>
                  <a:pt x="118" y="0"/>
                  <a:pt x="118" y="0"/>
                </a:cubicBezTo>
                <a:cubicBezTo>
                  <a:pt x="125" y="0"/>
                  <a:pt x="131" y="5"/>
                  <a:pt x="131" y="13"/>
                </a:cubicBezTo>
                <a:cubicBezTo>
                  <a:pt x="131" y="91"/>
                  <a:pt x="131" y="91"/>
                  <a:pt x="131" y="91"/>
                </a:cubicBezTo>
                <a:cubicBezTo>
                  <a:pt x="131" y="98"/>
                  <a:pt x="125" y="104"/>
                  <a:pt x="118" y="104"/>
                </a:cubicBezTo>
                <a:close/>
                <a:moveTo>
                  <a:pt x="26" y="78"/>
                </a:moveTo>
                <a:cubicBezTo>
                  <a:pt x="105" y="78"/>
                  <a:pt x="105" y="78"/>
                  <a:pt x="105" y="78"/>
                </a:cubicBezTo>
                <a:cubicBezTo>
                  <a:pt x="105" y="26"/>
                  <a:pt x="105" y="26"/>
                  <a:pt x="105" y="26"/>
                </a:cubicBezTo>
                <a:cubicBezTo>
                  <a:pt x="26" y="26"/>
                  <a:pt x="26" y="26"/>
                  <a:pt x="26" y="26"/>
                </a:cubicBezTo>
                <a:lnTo>
                  <a:pt x="26" y="78"/>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13">
            <a:extLst>
              <a:ext uri="{FF2B5EF4-FFF2-40B4-BE49-F238E27FC236}">
                <a16:creationId xmlns:a16="http://schemas.microsoft.com/office/drawing/2014/main" id="{287C1150-C98F-48E3-AEAA-C46AAA375764}"/>
              </a:ext>
            </a:extLst>
          </p:cNvPr>
          <p:cNvSpPr>
            <a:spLocks noEditPoints="1"/>
          </p:cNvSpPr>
          <p:nvPr/>
        </p:nvSpPr>
        <p:spPr bwMode="auto">
          <a:xfrm>
            <a:off x="1489422" y="5319792"/>
            <a:ext cx="261937" cy="207963"/>
          </a:xfrm>
          <a:custGeom>
            <a:avLst/>
            <a:gdLst>
              <a:gd name="T0" fmla="*/ 118 w 131"/>
              <a:gd name="T1" fmla="*/ 104 h 104"/>
              <a:gd name="T2" fmla="*/ 13 w 131"/>
              <a:gd name="T3" fmla="*/ 104 h 104"/>
              <a:gd name="T4" fmla="*/ 0 w 131"/>
              <a:gd name="T5" fmla="*/ 91 h 104"/>
              <a:gd name="T6" fmla="*/ 0 w 131"/>
              <a:gd name="T7" fmla="*/ 13 h 104"/>
              <a:gd name="T8" fmla="*/ 13 w 131"/>
              <a:gd name="T9" fmla="*/ 0 h 104"/>
              <a:gd name="T10" fmla="*/ 118 w 131"/>
              <a:gd name="T11" fmla="*/ 0 h 104"/>
              <a:gd name="T12" fmla="*/ 131 w 131"/>
              <a:gd name="T13" fmla="*/ 13 h 104"/>
              <a:gd name="T14" fmla="*/ 131 w 131"/>
              <a:gd name="T15" fmla="*/ 91 h 104"/>
              <a:gd name="T16" fmla="*/ 118 w 131"/>
              <a:gd name="T17" fmla="*/ 104 h 104"/>
              <a:gd name="T18" fmla="*/ 27 w 131"/>
              <a:gd name="T19" fmla="*/ 78 h 104"/>
              <a:gd name="T20" fmla="*/ 105 w 131"/>
              <a:gd name="T21" fmla="*/ 78 h 104"/>
              <a:gd name="T22" fmla="*/ 105 w 131"/>
              <a:gd name="T23" fmla="*/ 26 h 104"/>
              <a:gd name="T24" fmla="*/ 27 w 131"/>
              <a:gd name="T25" fmla="*/ 26 h 104"/>
              <a:gd name="T26" fmla="*/ 27 w 131"/>
              <a:gd name="T27" fmla="*/ 7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4">
                <a:moveTo>
                  <a:pt x="118" y="104"/>
                </a:moveTo>
                <a:cubicBezTo>
                  <a:pt x="13" y="104"/>
                  <a:pt x="13" y="104"/>
                  <a:pt x="13" y="104"/>
                </a:cubicBezTo>
                <a:cubicBezTo>
                  <a:pt x="6" y="104"/>
                  <a:pt x="0" y="98"/>
                  <a:pt x="0" y="91"/>
                </a:cubicBezTo>
                <a:cubicBezTo>
                  <a:pt x="0" y="13"/>
                  <a:pt x="0" y="13"/>
                  <a:pt x="0" y="13"/>
                </a:cubicBezTo>
                <a:cubicBezTo>
                  <a:pt x="0" y="5"/>
                  <a:pt x="6" y="0"/>
                  <a:pt x="13" y="0"/>
                </a:cubicBezTo>
                <a:cubicBezTo>
                  <a:pt x="118" y="0"/>
                  <a:pt x="118" y="0"/>
                  <a:pt x="118" y="0"/>
                </a:cubicBezTo>
                <a:cubicBezTo>
                  <a:pt x="125" y="0"/>
                  <a:pt x="131" y="5"/>
                  <a:pt x="131" y="13"/>
                </a:cubicBezTo>
                <a:cubicBezTo>
                  <a:pt x="131" y="91"/>
                  <a:pt x="131" y="91"/>
                  <a:pt x="131" y="91"/>
                </a:cubicBezTo>
                <a:cubicBezTo>
                  <a:pt x="131" y="98"/>
                  <a:pt x="125" y="104"/>
                  <a:pt x="118" y="104"/>
                </a:cubicBezTo>
                <a:close/>
                <a:moveTo>
                  <a:pt x="27" y="78"/>
                </a:moveTo>
                <a:cubicBezTo>
                  <a:pt x="105" y="78"/>
                  <a:pt x="105" y="78"/>
                  <a:pt x="105" y="78"/>
                </a:cubicBezTo>
                <a:cubicBezTo>
                  <a:pt x="105" y="26"/>
                  <a:pt x="105" y="26"/>
                  <a:pt x="105" y="26"/>
                </a:cubicBezTo>
                <a:cubicBezTo>
                  <a:pt x="27" y="26"/>
                  <a:pt x="27" y="26"/>
                  <a:pt x="27" y="26"/>
                </a:cubicBezTo>
                <a:lnTo>
                  <a:pt x="27" y="78"/>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4">
            <a:extLst>
              <a:ext uri="{FF2B5EF4-FFF2-40B4-BE49-F238E27FC236}">
                <a16:creationId xmlns:a16="http://schemas.microsoft.com/office/drawing/2014/main" id="{038856E2-0DD1-41D8-A6EF-10E81EA1D341}"/>
              </a:ext>
            </a:extLst>
          </p:cNvPr>
          <p:cNvSpPr>
            <a:spLocks noEditPoints="1"/>
          </p:cNvSpPr>
          <p:nvPr/>
        </p:nvSpPr>
        <p:spPr bwMode="auto">
          <a:xfrm>
            <a:off x="1862404" y="4723685"/>
            <a:ext cx="258762" cy="206375"/>
          </a:xfrm>
          <a:custGeom>
            <a:avLst/>
            <a:gdLst>
              <a:gd name="T0" fmla="*/ 117 w 130"/>
              <a:gd name="T1" fmla="*/ 104 h 104"/>
              <a:gd name="T2" fmla="*/ 13 w 130"/>
              <a:gd name="T3" fmla="*/ 104 h 104"/>
              <a:gd name="T4" fmla="*/ 0 w 130"/>
              <a:gd name="T5" fmla="*/ 91 h 104"/>
              <a:gd name="T6" fmla="*/ 0 w 130"/>
              <a:gd name="T7" fmla="*/ 13 h 104"/>
              <a:gd name="T8" fmla="*/ 13 w 130"/>
              <a:gd name="T9" fmla="*/ 0 h 104"/>
              <a:gd name="T10" fmla="*/ 117 w 130"/>
              <a:gd name="T11" fmla="*/ 0 h 104"/>
              <a:gd name="T12" fmla="*/ 130 w 130"/>
              <a:gd name="T13" fmla="*/ 13 h 104"/>
              <a:gd name="T14" fmla="*/ 130 w 130"/>
              <a:gd name="T15" fmla="*/ 91 h 104"/>
              <a:gd name="T16" fmla="*/ 117 w 130"/>
              <a:gd name="T17" fmla="*/ 104 h 104"/>
              <a:gd name="T18" fmla="*/ 26 w 130"/>
              <a:gd name="T19" fmla="*/ 78 h 104"/>
              <a:gd name="T20" fmla="*/ 104 w 130"/>
              <a:gd name="T21" fmla="*/ 78 h 104"/>
              <a:gd name="T22" fmla="*/ 104 w 130"/>
              <a:gd name="T23" fmla="*/ 26 h 104"/>
              <a:gd name="T24" fmla="*/ 26 w 130"/>
              <a:gd name="T25" fmla="*/ 26 h 104"/>
              <a:gd name="T26" fmla="*/ 26 w 130"/>
              <a:gd name="T27" fmla="*/ 7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04">
                <a:moveTo>
                  <a:pt x="117" y="104"/>
                </a:moveTo>
                <a:cubicBezTo>
                  <a:pt x="13" y="104"/>
                  <a:pt x="13" y="104"/>
                  <a:pt x="13" y="104"/>
                </a:cubicBezTo>
                <a:cubicBezTo>
                  <a:pt x="6" y="104"/>
                  <a:pt x="0" y="98"/>
                  <a:pt x="0" y="91"/>
                </a:cubicBezTo>
                <a:cubicBezTo>
                  <a:pt x="0" y="13"/>
                  <a:pt x="0" y="13"/>
                  <a:pt x="0" y="13"/>
                </a:cubicBezTo>
                <a:cubicBezTo>
                  <a:pt x="0" y="6"/>
                  <a:pt x="6" y="0"/>
                  <a:pt x="13" y="0"/>
                </a:cubicBezTo>
                <a:cubicBezTo>
                  <a:pt x="117" y="0"/>
                  <a:pt x="117" y="0"/>
                  <a:pt x="117" y="0"/>
                </a:cubicBezTo>
                <a:cubicBezTo>
                  <a:pt x="124" y="0"/>
                  <a:pt x="130" y="6"/>
                  <a:pt x="130" y="13"/>
                </a:cubicBezTo>
                <a:cubicBezTo>
                  <a:pt x="130" y="91"/>
                  <a:pt x="130" y="91"/>
                  <a:pt x="130" y="91"/>
                </a:cubicBezTo>
                <a:cubicBezTo>
                  <a:pt x="130" y="98"/>
                  <a:pt x="124" y="104"/>
                  <a:pt x="117" y="104"/>
                </a:cubicBezTo>
                <a:close/>
                <a:moveTo>
                  <a:pt x="26" y="78"/>
                </a:moveTo>
                <a:cubicBezTo>
                  <a:pt x="104" y="78"/>
                  <a:pt x="104" y="78"/>
                  <a:pt x="104" y="78"/>
                </a:cubicBezTo>
                <a:cubicBezTo>
                  <a:pt x="104" y="26"/>
                  <a:pt x="104" y="26"/>
                  <a:pt x="104" y="26"/>
                </a:cubicBezTo>
                <a:cubicBezTo>
                  <a:pt x="26" y="26"/>
                  <a:pt x="26" y="26"/>
                  <a:pt x="26" y="26"/>
                </a:cubicBezTo>
                <a:lnTo>
                  <a:pt x="26" y="78"/>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5">
            <a:extLst>
              <a:ext uri="{FF2B5EF4-FFF2-40B4-BE49-F238E27FC236}">
                <a16:creationId xmlns:a16="http://schemas.microsoft.com/office/drawing/2014/main" id="{FAC41D28-FA2C-439E-A310-D95B194D991A}"/>
              </a:ext>
            </a:extLst>
          </p:cNvPr>
          <p:cNvSpPr>
            <a:spLocks noEditPoints="1"/>
          </p:cNvSpPr>
          <p:nvPr/>
        </p:nvSpPr>
        <p:spPr bwMode="auto">
          <a:xfrm>
            <a:off x="2251341" y="4723685"/>
            <a:ext cx="261937" cy="206375"/>
          </a:xfrm>
          <a:custGeom>
            <a:avLst/>
            <a:gdLst>
              <a:gd name="T0" fmla="*/ 118 w 131"/>
              <a:gd name="T1" fmla="*/ 104 h 104"/>
              <a:gd name="T2" fmla="*/ 13 w 131"/>
              <a:gd name="T3" fmla="*/ 104 h 104"/>
              <a:gd name="T4" fmla="*/ 0 w 131"/>
              <a:gd name="T5" fmla="*/ 91 h 104"/>
              <a:gd name="T6" fmla="*/ 0 w 131"/>
              <a:gd name="T7" fmla="*/ 13 h 104"/>
              <a:gd name="T8" fmla="*/ 13 w 131"/>
              <a:gd name="T9" fmla="*/ 0 h 104"/>
              <a:gd name="T10" fmla="*/ 118 w 131"/>
              <a:gd name="T11" fmla="*/ 0 h 104"/>
              <a:gd name="T12" fmla="*/ 131 w 131"/>
              <a:gd name="T13" fmla="*/ 13 h 104"/>
              <a:gd name="T14" fmla="*/ 131 w 131"/>
              <a:gd name="T15" fmla="*/ 91 h 104"/>
              <a:gd name="T16" fmla="*/ 118 w 131"/>
              <a:gd name="T17" fmla="*/ 104 h 104"/>
              <a:gd name="T18" fmla="*/ 26 w 131"/>
              <a:gd name="T19" fmla="*/ 78 h 104"/>
              <a:gd name="T20" fmla="*/ 105 w 131"/>
              <a:gd name="T21" fmla="*/ 78 h 104"/>
              <a:gd name="T22" fmla="*/ 105 w 131"/>
              <a:gd name="T23" fmla="*/ 26 h 104"/>
              <a:gd name="T24" fmla="*/ 26 w 131"/>
              <a:gd name="T25" fmla="*/ 26 h 104"/>
              <a:gd name="T26" fmla="*/ 26 w 131"/>
              <a:gd name="T27" fmla="*/ 7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4">
                <a:moveTo>
                  <a:pt x="118" y="104"/>
                </a:moveTo>
                <a:cubicBezTo>
                  <a:pt x="13" y="104"/>
                  <a:pt x="13" y="104"/>
                  <a:pt x="13" y="104"/>
                </a:cubicBezTo>
                <a:cubicBezTo>
                  <a:pt x="6" y="104"/>
                  <a:pt x="0" y="98"/>
                  <a:pt x="0" y="91"/>
                </a:cubicBezTo>
                <a:cubicBezTo>
                  <a:pt x="0" y="13"/>
                  <a:pt x="0" y="13"/>
                  <a:pt x="0" y="13"/>
                </a:cubicBezTo>
                <a:cubicBezTo>
                  <a:pt x="0" y="6"/>
                  <a:pt x="6" y="0"/>
                  <a:pt x="13" y="0"/>
                </a:cubicBezTo>
                <a:cubicBezTo>
                  <a:pt x="118" y="0"/>
                  <a:pt x="118" y="0"/>
                  <a:pt x="118" y="0"/>
                </a:cubicBezTo>
                <a:cubicBezTo>
                  <a:pt x="125" y="0"/>
                  <a:pt x="131" y="6"/>
                  <a:pt x="131" y="13"/>
                </a:cubicBezTo>
                <a:cubicBezTo>
                  <a:pt x="131" y="91"/>
                  <a:pt x="131" y="91"/>
                  <a:pt x="131" y="91"/>
                </a:cubicBezTo>
                <a:cubicBezTo>
                  <a:pt x="131" y="98"/>
                  <a:pt x="125" y="104"/>
                  <a:pt x="118" y="104"/>
                </a:cubicBezTo>
                <a:close/>
                <a:moveTo>
                  <a:pt x="26" y="78"/>
                </a:moveTo>
                <a:cubicBezTo>
                  <a:pt x="105" y="78"/>
                  <a:pt x="105" y="78"/>
                  <a:pt x="105" y="78"/>
                </a:cubicBezTo>
                <a:cubicBezTo>
                  <a:pt x="105" y="26"/>
                  <a:pt x="105" y="26"/>
                  <a:pt x="105" y="26"/>
                </a:cubicBezTo>
                <a:cubicBezTo>
                  <a:pt x="26" y="26"/>
                  <a:pt x="26" y="26"/>
                  <a:pt x="26" y="26"/>
                </a:cubicBezTo>
                <a:lnTo>
                  <a:pt x="26" y="78"/>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7">
            <a:extLst>
              <a:ext uri="{FF2B5EF4-FFF2-40B4-BE49-F238E27FC236}">
                <a16:creationId xmlns:a16="http://schemas.microsoft.com/office/drawing/2014/main" id="{1A16BCBE-B706-492E-BE46-364B3B7282E6}"/>
              </a:ext>
            </a:extLst>
          </p:cNvPr>
          <p:cNvSpPr>
            <a:spLocks noEditPoints="1"/>
          </p:cNvSpPr>
          <p:nvPr/>
        </p:nvSpPr>
        <p:spPr bwMode="auto">
          <a:xfrm>
            <a:off x="1699154" y="5579573"/>
            <a:ext cx="217101" cy="337914"/>
          </a:xfrm>
          <a:custGeom>
            <a:avLst/>
            <a:gdLst>
              <a:gd name="T0" fmla="*/ 117 w 130"/>
              <a:gd name="T1" fmla="*/ 183 h 183"/>
              <a:gd name="T2" fmla="*/ 13 w 130"/>
              <a:gd name="T3" fmla="*/ 183 h 183"/>
              <a:gd name="T4" fmla="*/ 0 w 130"/>
              <a:gd name="T5" fmla="*/ 169 h 183"/>
              <a:gd name="T6" fmla="*/ 0 w 130"/>
              <a:gd name="T7" fmla="*/ 13 h 183"/>
              <a:gd name="T8" fmla="*/ 13 w 130"/>
              <a:gd name="T9" fmla="*/ 0 h 183"/>
              <a:gd name="T10" fmla="*/ 117 w 130"/>
              <a:gd name="T11" fmla="*/ 0 h 183"/>
              <a:gd name="T12" fmla="*/ 130 w 130"/>
              <a:gd name="T13" fmla="*/ 13 h 183"/>
              <a:gd name="T14" fmla="*/ 130 w 130"/>
              <a:gd name="T15" fmla="*/ 169 h 183"/>
              <a:gd name="T16" fmla="*/ 117 w 130"/>
              <a:gd name="T17" fmla="*/ 183 h 183"/>
              <a:gd name="T18" fmla="*/ 26 w 130"/>
              <a:gd name="T19" fmla="*/ 156 h 183"/>
              <a:gd name="T20" fmla="*/ 104 w 130"/>
              <a:gd name="T21" fmla="*/ 156 h 183"/>
              <a:gd name="T22" fmla="*/ 104 w 130"/>
              <a:gd name="T23" fmla="*/ 26 h 183"/>
              <a:gd name="T24" fmla="*/ 26 w 130"/>
              <a:gd name="T25" fmla="*/ 26 h 183"/>
              <a:gd name="T26" fmla="*/ 26 w 130"/>
              <a:gd name="T27" fmla="*/ 15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83">
                <a:moveTo>
                  <a:pt x="117" y="183"/>
                </a:moveTo>
                <a:cubicBezTo>
                  <a:pt x="13" y="183"/>
                  <a:pt x="13" y="183"/>
                  <a:pt x="13" y="183"/>
                </a:cubicBezTo>
                <a:cubicBezTo>
                  <a:pt x="6" y="183"/>
                  <a:pt x="0" y="177"/>
                  <a:pt x="0" y="169"/>
                </a:cubicBezTo>
                <a:cubicBezTo>
                  <a:pt x="0" y="13"/>
                  <a:pt x="0" y="13"/>
                  <a:pt x="0" y="13"/>
                </a:cubicBezTo>
                <a:cubicBezTo>
                  <a:pt x="0" y="6"/>
                  <a:pt x="6" y="0"/>
                  <a:pt x="13" y="0"/>
                </a:cubicBezTo>
                <a:cubicBezTo>
                  <a:pt x="117" y="0"/>
                  <a:pt x="117" y="0"/>
                  <a:pt x="117" y="0"/>
                </a:cubicBezTo>
                <a:cubicBezTo>
                  <a:pt x="124" y="0"/>
                  <a:pt x="130" y="6"/>
                  <a:pt x="130" y="13"/>
                </a:cubicBezTo>
                <a:cubicBezTo>
                  <a:pt x="130" y="169"/>
                  <a:pt x="130" y="169"/>
                  <a:pt x="130" y="169"/>
                </a:cubicBezTo>
                <a:cubicBezTo>
                  <a:pt x="130" y="177"/>
                  <a:pt x="124" y="183"/>
                  <a:pt x="117" y="183"/>
                </a:cubicBezTo>
                <a:close/>
                <a:moveTo>
                  <a:pt x="26" y="156"/>
                </a:moveTo>
                <a:cubicBezTo>
                  <a:pt x="104" y="156"/>
                  <a:pt x="104" y="156"/>
                  <a:pt x="104" y="156"/>
                </a:cubicBezTo>
                <a:cubicBezTo>
                  <a:pt x="104" y="26"/>
                  <a:pt x="104" y="26"/>
                  <a:pt x="104" y="26"/>
                </a:cubicBezTo>
                <a:cubicBezTo>
                  <a:pt x="26" y="26"/>
                  <a:pt x="26" y="26"/>
                  <a:pt x="26" y="26"/>
                </a:cubicBezTo>
                <a:lnTo>
                  <a:pt x="26" y="156"/>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19">
            <a:extLst>
              <a:ext uri="{FF2B5EF4-FFF2-40B4-BE49-F238E27FC236}">
                <a16:creationId xmlns:a16="http://schemas.microsoft.com/office/drawing/2014/main" id="{8854B6F8-D857-45F8-9712-9C52EEDA1E64}"/>
              </a:ext>
            </a:extLst>
          </p:cNvPr>
          <p:cNvSpPr>
            <a:spLocks noEditPoints="1"/>
          </p:cNvSpPr>
          <p:nvPr/>
        </p:nvSpPr>
        <p:spPr bwMode="auto">
          <a:xfrm>
            <a:off x="1513012" y="2424046"/>
            <a:ext cx="1951037" cy="1314450"/>
          </a:xfrm>
          <a:custGeom>
            <a:avLst/>
            <a:gdLst>
              <a:gd name="T0" fmla="*/ 565 w 977"/>
              <a:gd name="T1" fmla="*/ 28 h 659"/>
              <a:gd name="T2" fmla="*/ 831 w 977"/>
              <a:gd name="T3" fmla="*/ 243 h 659"/>
              <a:gd name="T4" fmla="*/ 831 w 977"/>
              <a:gd name="T5" fmla="*/ 244 h 659"/>
              <a:gd name="T6" fmla="*/ 834 w 977"/>
              <a:gd name="T7" fmla="*/ 261 h 659"/>
              <a:gd name="T8" fmla="*/ 835 w 977"/>
              <a:gd name="T9" fmla="*/ 263 h 659"/>
              <a:gd name="T10" fmla="*/ 835 w 977"/>
              <a:gd name="T11" fmla="*/ 271 h 659"/>
              <a:gd name="T12" fmla="*/ 836 w 977"/>
              <a:gd name="T13" fmla="*/ 272 h 659"/>
              <a:gd name="T14" fmla="*/ 836 w 977"/>
              <a:gd name="T15" fmla="*/ 281 h 659"/>
              <a:gd name="T16" fmla="*/ 837 w 977"/>
              <a:gd name="T17" fmla="*/ 283 h 659"/>
              <a:gd name="T18" fmla="*/ 837 w 977"/>
              <a:gd name="T19" fmla="*/ 290 h 659"/>
              <a:gd name="T20" fmla="*/ 837 w 977"/>
              <a:gd name="T21" fmla="*/ 292 h 659"/>
              <a:gd name="T22" fmla="*/ 837 w 977"/>
              <a:gd name="T23" fmla="*/ 301 h 659"/>
              <a:gd name="T24" fmla="*/ 813 w 977"/>
              <a:gd name="T25" fmla="*/ 413 h 659"/>
              <a:gd name="T26" fmla="*/ 840 w 977"/>
              <a:gd name="T27" fmla="*/ 413 h 659"/>
              <a:gd name="T28" fmla="*/ 949 w 977"/>
              <a:gd name="T29" fmla="*/ 522 h 659"/>
              <a:gd name="T30" fmla="*/ 840 w 977"/>
              <a:gd name="T31" fmla="*/ 631 h 659"/>
              <a:gd name="T32" fmla="*/ 310 w 977"/>
              <a:gd name="T33" fmla="*/ 631 h 659"/>
              <a:gd name="T34" fmla="*/ 231 w 977"/>
              <a:gd name="T35" fmla="*/ 631 h 659"/>
              <a:gd name="T36" fmla="*/ 228 w 977"/>
              <a:gd name="T37" fmla="*/ 630 h 659"/>
              <a:gd name="T38" fmla="*/ 28 w 977"/>
              <a:gd name="T39" fmla="*/ 424 h 659"/>
              <a:gd name="T40" fmla="*/ 234 w 977"/>
              <a:gd name="T41" fmla="*/ 219 h 659"/>
              <a:gd name="T42" fmla="*/ 302 w 977"/>
              <a:gd name="T43" fmla="*/ 231 h 659"/>
              <a:gd name="T44" fmla="*/ 565 w 977"/>
              <a:gd name="T45" fmla="*/ 28 h 659"/>
              <a:gd name="T46" fmla="*/ 565 w 977"/>
              <a:gd name="T47" fmla="*/ 0 h 659"/>
              <a:gd name="T48" fmla="*/ 283 w 977"/>
              <a:gd name="T49" fmla="*/ 196 h 659"/>
              <a:gd name="T50" fmla="*/ 234 w 977"/>
              <a:gd name="T51" fmla="*/ 191 h 659"/>
              <a:gd name="T52" fmla="*/ 0 w 977"/>
              <a:gd name="T53" fmla="*/ 424 h 659"/>
              <a:gd name="T54" fmla="*/ 67 w 977"/>
              <a:gd name="T55" fmla="*/ 588 h 659"/>
              <a:gd name="T56" fmla="*/ 223 w 977"/>
              <a:gd name="T57" fmla="*/ 658 h 659"/>
              <a:gd name="T58" fmla="*/ 231 w 977"/>
              <a:gd name="T59" fmla="*/ 659 h 659"/>
              <a:gd name="T60" fmla="*/ 310 w 977"/>
              <a:gd name="T61" fmla="*/ 659 h 659"/>
              <a:gd name="T62" fmla="*/ 840 w 977"/>
              <a:gd name="T63" fmla="*/ 659 h 659"/>
              <a:gd name="T64" fmla="*/ 977 w 977"/>
              <a:gd name="T65" fmla="*/ 522 h 659"/>
              <a:gd name="T66" fmla="*/ 853 w 977"/>
              <a:gd name="T67" fmla="*/ 386 h 659"/>
              <a:gd name="T68" fmla="*/ 865 w 977"/>
              <a:gd name="T69" fmla="*/ 301 h 659"/>
              <a:gd name="T70" fmla="*/ 865 w 977"/>
              <a:gd name="T71" fmla="*/ 291 h 659"/>
              <a:gd name="T72" fmla="*/ 865 w 977"/>
              <a:gd name="T73" fmla="*/ 289 h 659"/>
              <a:gd name="T74" fmla="*/ 865 w 977"/>
              <a:gd name="T75" fmla="*/ 289 h 659"/>
              <a:gd name="T76" fmla="*/ 864 w 977"/>
              <a:gd name="T77" fmla="*/ 281 h 659"/>
              <a:gd name="T78" fmla="*/ 864 w 977"/>
              <a:gd name="T79" fmla="*/ 280 h 659"/>
              <a:gd name="T80" fmla="*/ 864 w 977"/>
              <a:gd name="T81" fmla="*/ 279 h 659"/>
              <a:gd name="T82" fmla="*/ 863 w 977"/>
              <a:gd name="T83" fmla="*/ 269 h 659"/>
              <a:gd name="T84" fmla="*/ 863 w 977"/>
              <a:gd name="T85" fmla="*/ 268 h 659"/>
              <a:gd name="T86" fmla="*/ 863 w 977"/>
              <a:gd name="T87" fmla="*/ 268 h 659"/>
              <a:gd name="T88" fmla="*/ 862 w 977"/>
              <a:gd name="T89" fmla="*/ 259 h 659"/>
              <a:gd name="T90" fmla="*/ 862 w 977"/>
              <a:gd name="T91" fmla="*/ 259 h 659"/>
              <a:gd name="T92" fmla="*/ 862 w 977"/>
              <a:gd name="T93" fmla="*/ 257 h 659"/>
              <a:gd name="T94" fmla="*/ 858 w 977"/>
              <a:gd name="T95" fmla="*/ 238 h 659"/>
              <a:gd name="T96" fmla="*/ 858 w 977"/>
              <a:gd name="T97" fmla="*/ 237 h 659"/>
              <a:gd name="T98" fmla="*/ 754 w 977"/>
              <a:gd name="T99" fmla="*/ 68 h 659"/>
              <a:gd name="T100" fmla="*/ 565 w 977"/>
              <a:gd name="T101"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77" h="659">
                <a:moveTo>
                  <a:pt x="565" y="28"/>
                </a:moveTo>
                <a:cubicBezTo>
                  <a:pt x="695" y="28"/>
                  <a:pt x="804" y="120"/>
                  <a:pt x="831" y="243"/>
                </a:cubicBezTo>
                <a:cubicBezTo>
                  <a:pt x="831" y="243"/>
                  <a:pt x="831" y="243"/>
                  <a:pt x="831" y="244"/>
                </a:cubicBezTo>
                <a:cubicBezTo>
                  <a:pt x="832" y="250"/>
                  <a:pt x="833" y="255"/>
                  <a:pt x="834" y="261"/>
                </a:cubicBezTo>
                <a:cubicBezTo>
                  <a:pt x="834" y="262"/>
                  <a:pt x="834" y="263"/>
                  <a:pt x="835" y="263"/>
                </a:cubicBezTo>
                <a:cubicBezTo>
                  <a:pt x="835" y="266"/>
                  <a:pt x="835" y="268"/>
                  <a:pt x="835" y="271"/>
                </a:cubicBezTo>
                <a:cubicBezTo>
                  <a:pt x="836" y="271"/>
                  <a:pt x="836" y="272"/>
                  <a:pt x="836" y="272"/>
                </a:cubicBezTo>
                <a:cubicBezTo>
                  <a:pt x="836" y="275"/>
                  <a:pt x="836" y="278"/>
                  <a:pt x="836" y="281"/>
                </a:cubicBezTo>
                <a:cubicBezTo>
                  <a:pt x="836" y="282"/>
                  <a:pt x="836" y="282"/>
                  <a:pt x="837" y="283"/>
                </a:cubicBezTo>
                <a:cubicBezTo>
                  <a:pt x="837" y="285"/>
                  <a:pt x="837" y="287"/>
                  <a:pt x="837" y="290"/>
                </a:cubicBezTo>
                <a:cubicBezTo>
                  <a:pt x="837" y="291"/>
                  <a:pt x="837" y="291"/>
                  <a:pt x="837" y="292"/>
                </a:cubicBezTo>
                <a:cubicBezTo>
                  <a:pt x="837" y="295"/>
                  <a:pt x="837" y="298"/>
                  <a:pt x="837" y="301"/>
                </a:cubicBezTo>
                <a:cubicBezTo>
                  <a:pt x="837" y="341"/>
                  <a:pt x="828" y="378"/>
                  <a:pt x="813" y="413"/>
                </a:cubicBezTo>
                <a:cubicBezTo>
                  <a:pt x="840" y="413"/>
                  <a:pt x="840" y="413"/>
                  <a:pt x="840" y="413"/>
                </a:cubicBezTo>
                <a:cubicBezTo>
                  <a:pt x="900" y="413"/>
                  <a:pt x="949" y="462"/>
                  <a:pt x="949" y="522"/>
                </a:cubicBezTo>
                <a:cubicBezTo>
                  <a:pt x="949" y="582"/>
                  <a:pt x="900" y="631"/>
                  <a:pt x="840" y="631"/>
                </a:cubicBezTo>
                <a:cubicBezTo>
                  <a:pt x="310" y="631"/>
                  <a:pt x="310" y="631"/>
                  <a:pt x="310" y="631"/>
                </a:cubicBezTo>
                <a:cubicBezTo>
                  <a:pt x="231" y="631"/>
                  <a:pt x="231" y="631"/>
                  <a:pt x="231" y="631"/>
                </a:cubicBezTo>
                <a:cubicBezTo>
                  <a:pt x="230" y="631"/>
                  <a:pt x="229" y="630"/>
                  <a:pt x="228" y="630"/>
                </a:cubicBezTo>
                <a:cubicBezTo>
                  <a:pt x="117" y="627"/>
                  <a:pt x="28" y="536"/>
                  <a:pt x="28" y="424"/>
                </a:cubicBezTo>
                <a:cubicBezTo>
                  <a:pt x="28" y="311"/>
                  <a:pt x="120" y="219"/>
                  <a:pt x="234" y="219"/>
                </a:cubicBezTo>
                <a:cubicBezTo>
                  <a:pt x="258" y="219"/>
                  <a:pt x="281" y="223"/>
                  <a:pt x="302" y="231"/>
                </a:cubicBezTo>
                <a:cubicBezTo>
                  <a:pt x="333" y="114"/>
                  <a:pt x="439" y="28"/>
                  <a:pt x="565" y="28"/>
                </a:cubicBezTo>
                <a:moveTo>
                  <a:pt x="565" y="0"/>
                </a:moveTo>
                <a:cubicBezTo>
                  <a:pt x="438" y="0"/>
                  <a:pt x="326" y="80"/>
                  <a:pt x="283" y="196"/>
                </a:cubicBezTo>
                <a:cubicBezTo>
                  <a:pt x="267" y="193"/>
                  <a:pt x="251" y="191"/>
                  <a:pt x="234" y="191"/>
                </a:cubicBezTo>
                <a:cubicBezTo>
                  <a:pt x="105" y="191"/>
                  <a:pt x="0" y="296"/>
                  <a:pt x="0" y="424"/>
                </a:cubicBezTo>
                <a:cubicBezTo>
                  <a:pt x="0" y="486"/>
                  <a:pt x="24" y="544"/>
                  <a:pt x="67" y="588"/>
                </a:cubicBezTo>
                <a:cubicBezTo>
                  <a:pt x="108" y="631"/>
                  <a:pt x="164" y="656"/>
                  <a:pt x="223" y="658"/>
                </a:cubicBezTo>
                <a:cubicBezTo>
                  <a:pt x="226" y="659"/>
                  <a:pt x="228" y="659"/>
                  <a:pt x="231" y="659"/>
                </a:cubicBezTo>
                <a:cubicBezTo>
                  <a:pt x="310" y="659"/>
                  <a:pt x="310" y="659"/>
                  <a:pt x="310" y="659"/>
                </a:cubicBezTo>
                <a:cubicBezTo>
                  <a:pt x="840" y="659"/>
                  <a:pt x="840" y="659"/>
                  <a:pt x="840" y="659"/>
                </a:cubicBezTo>
                <a:cubicBezTo>
                  <a:pt x="916" y="659"/>
                  <a:pt x="977" y="598"/>
                  <a:pt x="977" y="522"/>
                </a:cubicBezTo>
                <a:cubicBezTo>
                  <a:pt x="977" y="451"/>
                  <a:pt x="922" y="392"/>
                  <a:pt x="853" y="386"/>
                </a:cubicBezTo>
                <a:cubicBezTo>
                  <a:pt x="861" y="358"/>
                  <a:pt x="865" y="329"/>
                  <a:pt x="865" y="301"/>
                </a:cubicBezTo>
                <a:cubicBezTo>
                  <a:pt x="865" y="298"/>
                  <a:pt x="865" y="295"/>
                  <a:pt x="865" y="291"/>
                </a:cubicBezTo>
                <a:cubicBezTo>
                  <a:pt x="865" y="291"/>
                  <a:pt x="865" y="290"/>
                  <a:pt x="865" y="289"/>
                </a:cubicBezTo>
                <a:cubicBezTo>
                  <a:pt x="865" y="289"/>
                  <a:pt x="865" y="289"/>
                  <a:pt x="865" y="289"/>
                </a:cubicBezTo>
                <a:cubicBezTo>
                  <a:pt x="865" y="286"/>
                  <a:pt x="865" y="283"/>
                  <a:pt x="864" y="281"/>
                </a:cubicBezTo>
                <a:cubicBezTo>
                  <a:pt x="864" y="280"/>
                  <a:pt x="864" y="280"/>
                  <a:pt x="864" y="280"/>
                </a:cubicBezTo>
                <a:cubicBezTo>
                  <a:pt x="864" y="279"/>
                  <a:pt x="864" y="279"/>
                  <a:pt x="864" y="279"/>
                </a:cubicBezTo>
                <a:cubicBezTo>
                  <a:pt x="864" y="276"/>
                  <a:pt x="864" y="272"/>
                  <a:pt x="863" y="269"/>
                </a:cubicBezTo>
                <a:cubicBezTo>
                  <a:pt x="863" y="268"/>
                  <a:pt x="863" y="268"/>
                  <a:pt x="863" y="268"/>
                </a:cubicBezTo>
                <a:cubicBezTo>
                  <a:pt x="863" y="268"/>
                  <a:pt x="863" y="268"/>
                  <a:pt x="863" y="268"/>
                </a:cubicBezTo>
                <a:cubicBezTo>
                  <a:pt x="863" y="265"/>
                  <a:pt x="863" y="262"/>
                  <a:pt x="862" y="259"/>
                </a:cubicBezTo>
                <a:cubicBezTo>
                  <a:pt x="862" y="259"/>
                  <a:pt x="862" y="259"/>
                  <a:pt x="862" y="259"/>
                </a:cubicBezTo>
                <a:cubicBezTo>
                  <a:pt x="862" y="257"/>
                  <a:pt x="862" y="257"/>
                  <a:pt x="862" y="257"/>
                </a:cubicBezTo>
                <a:cubicBezTo>
                  <a:pt x="861" y="251"/>
                  <a:pt x="860" y="244"/>
                  <a:pt x="858" y="238"/>
                </a:cubicBezTo>
                <a:cubicBezTo>
                  <a:pt x="858" y="237"/>
                  <a:pt x="858" y="237"/>
                  <a:pt x="858" y="237"/>
                </a:cubicBezTo>
                <a:cubicBezTo>
                  <a:pt x="844" y="171"/>
                  <a:pt x="807" y="111"/>
                  <a:pt x="754" y="68"/>
                </a:cubicBezTo>
                <a:cubicBezTo>
                  <a:pt x="701" y="24"/>
                  <a:pt x="634" y="0"/>
                  <a:pt x="565"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9" name="Freeform 20">
            <a:extLst>
              <a:ext uri="{FF2B5EF4-FFF2-40B4-BE49-F238E27FC236}">
                <a16:creationId xmlns:a16="http://schemas.microsoft.com/office/drawing/2014/main" id="{63D4DB7B-2CBC-420B-9E36-03911D32E66C}"/>
              </a:ext>
            </a:extLst>
          </p:cNvPr>
          <p:cNvSpPr>
            <a:spLocks/>
          </p:cNvSpPr>
          <p:nvPr/>
        </p:nvSpPr>
        <p:spPr bwMode="auto">
          <a:xfrm>
            <a:off x="536700" y="2501833"/>
            <a:ext cx="1384300" cy="1073150"/>
          </a:xfrm>
          <a:custGeom>
            <a:avLst/>
            <a:gdLst>
              <a:gd name="T0" fmla="*/ 549 w 693"/>
              <a:gd name="T1" fmla="*/ 516 h 538"/>
              <a:gd name="T2" fmla="*/ 189 w 693"/>
              <a:gd name="T3" fmla="*/ 516 h 538"/>
              <a:gd name="T4" fmla="*/ 186 w 693"/>
              <a:gd name="T5" fmla="*/ 515 h 538"/>
              <a:gd name="T6" fmla="*/ 23 w 693"/>
              <a:gd name="T7" fmla="*/ 347 h 538"/>
              <a:gd name="T8" fmla="*/ 191 w 693"/>
              <a:gd name="T9" fmla="*/ 179 h 538"/>
              <a:gd name="T10" fmla="*/ 246 w 693"/>
              <a:gd name="T11" fmla="*/ 188 h 538"/>
              <a:gd name="T12" fmla="*/ 461 w 693"/>
              <a:gd name="T13" fmla="*/ 23 h 538"/>
              <a:gd name="T14" fmla="*/ 672 w 693"/>
              <a:gd name="T15" fmla="*/ 176 h 538"/>
              <a:gd name="T16" fmla="*/ 693 w 693"/>
              <a:gd name="T17" fmla="*/ 166 h 538"/>
              <a:gd name="T18" fmla="*/ 616 w 693"/>
              <a:gd name="T19" fmla="*/ 55 h 538"/>
              <a:gd name="T20" fmla="*/ 461 w 693"/>
              <a:gd name="T21" fmla="*/ 0 h 538"/>
              <a:gd name="T22" fmla="*/ 231 w 693"/>
              <a:gd name="T23" fmla="*/ 160 h 538"/>
              <a:gd name="T24" fmla="*/ 191 w 693"/>
              <a:gd name="T25" fmla="*/ 156 h 538"/>
              <a:gd name="T26" fmla="*/ 0 w 693"/>
              <a:gd name="T27" fmla="*/ 347 h 538"/>
              <a:gd name="T28" fmla="*/ 54 w 693"/>
              <a:gd name="T29" fmla="*/ 480 h 538"/>
              <a:gd name="T30" fmla="*/ 182 w 693"/>
              <a:gd name="T31" fmla="*/ 538 h 538"/>
              <a:gd name="T32" fmla="*/ 189 w 693"/>
              <a:gd name="T33" fmla="*/ 538 h 538"/>
              <a:gd name="T34" fmla="*/ 553 w 693"/>
              <a:gd name="T35" fmla="*/ 538 h 538"/>
              <a:gd name="T36" fmla="*/ 549 w 693"/>
              <a:gd name="T37" fmla="*/ 51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3" h="538">
                <a:moveTo>
                  <a:pt x="549" y="516"/>
                </a:moveTo>
                <a:cubicBezTo>
                  <a:pt x="189" y="516"/>
                  <a:pt x="189" y="516"/>
                  <a:pt x="189" y="516"/>
                </a:cubicBezTo>
                <a:cubicBezTo>
                  <a:pt x="188" y="516"/>
                  <a:pt x="187" y="515"/>
                  <a:pt x="186" y="515"/>
                </a:cubicBezTo>
                <a:cubicBezTo>
                  <a:pt x="96" y="512"/>
                  <a:pt x="23" y="438"/>
                  <a:pt x="23" y="347"/>
                </a:cubicBezTo>
                <a:cubicBezTo>
                  <a:pt x="23" y="254"/>
                  <a:pt x="98" y="179"/>
                  <a:pt x="191" y="179"/>
                </a:cubicBezTo>
                <a:cubicBezTo>
                  <a:pt x="211" y="179"/>
                  <a:pt x="229" y="182"/>
                  <a:pt x="246" y="188"/>
                </a:cubicBezTo>
                <a:cubicBezTo>
                  <a:pt x="272" y="93"/>
                  <a:pt x="358" y="23"/>
                  <a:pt x="461" y="23"/>
                </a:cubicBezTo>
                <a:cubicBezTo>
                  <a:pt x="560" y="23"/>
                  <a:pt x="643" y="87"/>
                  <a:pt x="672" y="176"/>
                </a:cubicBezTo>
                <a:cubicBezTo>
                  <a:pt x="676" y="168"/>
                  <a:pt x="685" y="165"/>
                  <a:pt x="693" y="166"/>
                </a:cubicBezTo>
                <a:cubicBezTo>
                  <a:pt x="678" y="123"/>
                  <a:pt x="652" y="84"/>
                  <a:pt x="616" y="55"/>
                </a:cubicBezTo>
                <a:cubicBezTo>
                  <a:pt x="573" y="20"/>
                  <a:pt x="518" y="0"/>
                  <a:pt x="461" y="0"/>
                </a:cubicBezTo>
                <a:cubicBezTo>
                  <a:pt x="358" y="0"/>
                  <a:pt x="267" y="65"/>
                  <a:pt x="231" y="160"/>
                </a:cubicBezTo>
                <a:cubicBezTo>
                  <a:pt x="218" y="157"/>
                  <a:pt x="205" y="156"/>
                  <a:pt x="191" y="156"/>
                </a:cubicBezTo>
                <a:cubicBezTo>
                  <a:pt x="86" y="156"/>
                  <a:pt x="0" y="241"/>
                  <a:pt x="0" y="347"/>
                </a:cubicBezTo>
                <a:cubicBezTo>
                  <a:pt x="0" y="397"/>
                  <a:pt x="19" y="444"/>
                  <a:pt x="54" y="480"/>
                </a:cubicBezTo>
                <a:cubicBezTo>
                  <a:pt x="88" y="515"/>
                  <a:pt x="134" y="535"/>
                  <a:pt x="182" y="538"/>
                </a:cubicBezTo>
                <a:cubicBezTo>
                  <a:pt x="184" y="538"/>
                  <a:pt x="186" y="538"/>
                  <a:pt x="189" y="538"/>
                </a:cubicBezTo>
                <a:cubicBezTo>
                  <a:pt x="553" y="538"/>
                  <a:pt x="553" y="538"/>
                  <a:pt x="553" y="538"/>
                </a:cubicBezTo>
                <a:cubicBezTo>
                  <a:pt x="548" y="532"/>
                  <a:pt x="547" y="523"/>
                  <a:pt x="549" y="516"/>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8" name="Freeform 17">
            <a:extLst>
              <a:ext uri="{FF2B5EF4-FFF2-40B4-BE49-F238E27FC236}">
                <a16:creationId xmlns:a16="http://schemas.microsoft.com/office/drawing/2014/main" id="{706191A7-B6E1-48B1-BAD3-81E331B009CF}"/>
              </a:ext>
            </a:extLst>
          </p:cNvPr>
          <p:cNvSpPr>
            <a:spLocks noEditPoints="1"/>
          </p:cNvSpPr>
          <p:nvPr/>
        </p:nvSpPr>
        <p:spPr bwMode="auto">
          <a:xfrm>
            <a:off x="2010921" y="5572204"/>
            <a:ext cx="217101" cy="337914"/>
          </a:xfrm>
          <a:custGeom>
            <a:avLst/>
            <a:gdLst>
              <a:gd name="T0" fmla="*/ 117 w 130"/>
              <a:gd name="T1" fmla="*/ 183 h 183"/>
              <a:gd name="T2" fmla="*/ 13 w 130"/>
              <a:gd name="T3" fmla="*/ 183 h 183"/>
              <a:gd name="T4" fmla="*/ 0 w 130"/>
              <a:gd name="T5" fmla="*/ 169 h 183"/>
              <a:gd name="T6" fmla="*/ 0 w 130"/>
              <a:gd name="T7" fmla="*/ 13 h 183"/>
              <a:gd name="T8" fmla="*/ 13 w 130"/>
              <a:gd name="T9" fmla="*/ 0 h 183"/>
              <a:gd name="T10" fmla="*/ 117 w 130"/>
              <a:gd name="T11" fmla="*/ 0 h 183"/>
              <a:gd name="T12" fmla="*/ 130 w 130"/>
              <a:gd name="T13" fmla="*/ 13 h 183"/>
              <a:gd name="T14" fmla="*/ 130 w 130"/>
              <a:gd name="T15" fmla="*/ 169 h 183"/>
              <a:gd name="T16" fmla="*/ 117 w 130"/>
              <a:gd name="T17" fmla="*/ 183 h 183"/>
              <a:gd name="T18" fmla="*/ 26 w 130"/>
              <a:gd name="T19" fmla="*/ 156 h 183"/>
              <a:gd name="T20" fmla="*/ 104 w 130"/>
              <a:gd name="T21" fmla="*/ 156 h 183"/>
              <a:gd name="T22" fmla="*/ 104 w 130"/>
              <a:gd name="T23" fmla="*/ 26 h 183"/>
              <a:gd name="T24" fmla="*/ 26 w 130"/>
              <a:gd name="T25" fmla="*/ 26 h 183"/>
              <a:gd name="T26" fmla="*/ 26 w 130"/>
              <a:gd name="T27" fmla="*/ 15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83">
                <a:moveTo>
                  <a:pt x="117" y="183"/>
                </a:moveTo>
                <a:cubicBezTo>
                  <a:pt x="13" y="183"/>
                  <a:pt x="13" y="183"/>
                  <a:pt x="13" y="183"/>
                </a:cubicBezTo>
                <a:cubicBezTo>
                  <a:pt x="6" y="183"/>
                  <a:pt x="0" y="177"/>
                  <a:pt x="0" y="169"/>
                </a:cubicBezTo>
                <a:cubicBezTo>
                  <a:pt x="0" y="13"/>
                  <a:pt x="0" y="13"/>
                  <a:pt x="0" y="13"/>
                </a:cubicBezTo>
                <a:cubicBezTo>
                  <a:pt x="0" y="6"/>
                  <a:pt x="6" y="0"/>
                  <a:pt x="13" y="0"/>
                </a:cubicBezTo>
                <a:cubicBezTo>
                  <a:pt x="117" y="0"/>
                  <a:pt x="117" y="0"/>
                  <a:pt x="117" y="0"/>
                </a:cubicBezTo>
                <a:cubicBezTo>
                  <a:pt x="124" y="0"/>
                  <a:pt x="130" y="6"/>
                  <a:pt x="130" y="13"/>
                </a:cubicBezTo>
                <a:cubicBezTo>
                  <a:pt x="130" y="169"/>
                  <a:pt x="130" y="169"/>
                  <a:pt x="130" y="169"/>
                </a:cubicBezTo>
                <a:cubicBezTo>
                  <a:pt x="130" y="177"/>
                  <a:pt x="124" y="183"/>
                  <a:pt x="117" y="183"/>
                </a:cubicBezTo>
                <a:close/>
                <a:moveTo>
                  <a:pt x="26" y="156"/>
                </a:moveTo>
                <a:cubicBezTo>
                  <a:pt x="104" y="156"/>
                  <a:pt x="104" y="156"/>
                  <a:pt x="104" y="156"/>
                </a:cubicBezTo>
                <a:cubicBezTo>
                  <a:pt x="104" y="26"/>
                  <a:pt x="104" y="26"/>
                  <a:pt x="104" y="26"/>
                </a:cubicBezTo>
                <a:cubicBezTo>
                  <a:pt x="26" y="26"/>
                  <a:pt x="26" y="26"/>
                  <a:pt x="26" y="26"/>
                </a:cubicBezTo>
                <a:lnTo>
                  <a:pt x="26" y="156"/>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68D41D18-870C-4B54-A70F-731048476B9D}"/>
              </a:ext>
            </a:extLst>
          </p:cNvPr>
          <p:cNvSpPr txBox="1"/>
          <p:nvPr/>
        </p:nvSpPr>
        <p:spPr>
          <a:xfrm>
            <a:off x="8340347" y="616075"/>
            <a:ext cx="3311903" cy="4001443"/>
          </a:xfrm>
          <a:prstGeom prst="rect">
            <a:avLst/>
          </a:prstGeom>
          <a:noFill/>
        </p:spPr>
        <p:txBody>
          <a:bodyPr wrap="square" lIns="179285" tIns="143428" rIns="179285" bIns="143428" rtlCol="0">
            <a:spAutoFit/>
          </a:bodyPr>
          <a:lstStyle/>
          <a:p>
            <a:pPr defTabSz="914225" fontAlgn="base">
              <a:lnSpc>
                <a:spcPct val="110000"/>
              </a:lnSpc>
              <a:spcBef>
                <a:spcPct val="0"/>
              </a:spcBef>
              <a:spcAft>
                <a:spcPts val="1200"/>
              </a:spcAft>
              <a:buSzPct val="90000"/>
              <a:defRPr/>
            </a:pPr>
            <a:r>
              <a:rPr lang="en-US" sz="2400" b="1">
                <a:solidFill>
                  <a:srgbClr val="505050"/>
                </a:solidFill>
                <a:latin typeface="Segoe UI "/>
                <a:cs typeface="Segoe UI" panose="020B0502040204020203" pitchFamily="34" charset="0"/>
              </a:rPr>
              <a:t>Easy to migrate</a:t>
            </a:r>
          </a:p>
          <a:p>
            <a:pPr marL="457200" indent="-457200" defTabSz="914225" fontAlgn="base">
              <a:lnSpc>
                <a:spcPct val="110000"/>
              </a:lnSpc>
              <a:spcBef>
                <a:spcPct val="0"/>
              </a:spcBef>
              <a:spcAft>
                <a:spcPts val="1200"/>
              </a:spcAft>
              <a:buSzPct val="90000"/>
              <a:buFont typeface="Arial" panose="020B0604020202020204" pitchFamily="34" charset="0"/>
              <a:buChar char="•"/>
              <a:defRPr/>
            </a:pPr>
            <a:r>
              <a:rPr lang="en-US" sz="2400">
                <a:solidFill>
                  <a:srgbClr val="505050"/>
                </a:solidFill>
                <a:latin typeface="Segoe UI Light"/>
                <a:cs typeface="Segoe UI" panose="020B0502040204020203" pitchFamily="34" charset="0"/>
              </a:rPr>
              <a:t>Integrated migration tools for both data an apps</a:t>
            </a:r>
          </a:p>
          <a:p>
            <a:pPr marL="457200" indent="-457200" defTabSz="914225" fontAlgn="base">
              <a:lnSpc>
                <a:spcPct val="110000"/>
              </a:lnSpc>
              <a:spcBef>
                <a:spcPct val="0"/>
              </a:spcBef>
              <a:spcAft>
                <a:spcPts val="1200"/>
              </a:spcAft>
              <a:buSzPct val="90000"/>
              <a:buFont typeface="Arial" panose="020B0604020202020204" pitchFamily="34" charset="0"/>
              <a:buChar char="•"/>
              <a:defRPr/>
            </a:pPr>
            <a:r>
              <a:rPr lang="en-US" sz="2400">
                <a:solidFill>
                  <a:srgbClr val="505050"/>
                </a:solidFill>
                <a:latin typeface="Segoe UI Light"/>
                <a:cs typeface="Segoe UI" panose="020B0502040204020203" pitchFamily="34" charset="0"/>
                <a:hlinkClick r:id="rId3"/>
              </a:rPr>
              <a:t>Data Migration Assistant</a:t>
            </a:r>
            <a:r>
              <a:rPr lang="en-US" sz="2400">
                <a:solidFill>
                  <a:srgbClr val="505050"/>
                </a:solidFill>
                <a:latin typeface="Segoe UI Light"/>
                <a:cs typeface="Segoe UI" panose="020B0502040204020203" pitchFamily="34" charset="0"/>
              </a:rPr>
              <a:t> </a:t>
            </a:r>
          </a:p>
          <a:p>
            <a:pPr marL="457200" indent="-457200" defTabSz="914225" fontAlgn="base">
              <a:lnSpc>
                <a:spcPct val="110000"/>
              </a:lnSpc>
              <a:spcBef>
                <a:spcPct val="0"/>
              </a:spcBef>
              <a:spcAft>
                <a:spcPts val="1200"/>
              </a:spcAft>
              <a:buSzPct val="90000"/>
              <a:buFont typeface="Arial" panose="020B0604020202020204" pitchFamily="34" charset="0"/>
              <a:buChar char="•"/>
              <a:defRPr/>
            </a:pPr>
            <a:r>
              <a:rPr lang="en-US" sz="2400">
                <a:solidFill>
                  <a:srgbClr val="505050"/>
                </a:solidFill>
                <a:latin typeface="Segoe UI Light"/>
                <a:cs typeface="Segoe UI" panose="020B0502040204020203" pitchFamily="34" charset="0"/>
              </a:rPr>
              <a:t>Vast network of partners</a:t>
            </a:r>
          </a:p>
        </p:txBody>
      </p:sp>
    </p:spTree>
    <p:extLst>
      <p:ext uri="{BB962C8B-B14F-4D97-AF65-F5344CB8AC3E}">
        <p14:creationId xmlns:p14="http://schemas.microsoft.com/office/powerpoint/2010/main" val="23993457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1F18A-8F85-45D8-994C-2C7A19626F73}"/>
              </a:ext>
            </a:extLst>
          </p:cNvPr>
          <p:cNvSpPr>
            <a:spLocks noGrp="1"/>
          </p:cNvSpPr>
          <p:nvPr>
            <p:ph type="title"/>
          </p:nvPr>
        </p:nvSpPr>
        <p:spPr/>
        <p:txBody>
          <a:bodyPr/>
          <a:lstStyle/>
          <a:p>
            <a:r>
              <a:rPr lang="en-US"/>
              <a:t>Workshop 1</a:t>
            </a:r>
          </a:p>
        </p:txBody>
      </p:sp>
      <p:sp>
        <p:nvSpPr>
          <p:cNvPr id="3" name="Text Placeholder 2">
            <a:extLst>
              <a:ext uri="{FF2B5EF4-FFF2-40B4-BE49-F238E27FC236}">
                <a16:creationId xmlns:a16="http://schemas.microsoft.com/office/drawing/2014/main" id="{02B09AF9-E305-4B2A-A8F6-3AC3C4662D2B}"/>
              </a:ext>
            </a:extLst>
          </p:cNvPr>
          <p:cNvSpPr>
            <a:spLocks noGrp="1"/>
          </p:cNvSpPr>
          <p:nvPr>
            <p:ph type="body" sz="quarter" idx="12"/>
          </p:nvPr>
        </p:nvSpPr>
        <p:spPr/>
        <p:txBody>
          <a:bodyPr/>
          <a:lstStyle/>
          <a:p>
            <a:r>
              <a:rPr lang="en-US" b="1"/>
              <a:t>Deploying Website on Azure IaaS VMs</a:t>
            </a:r>
          </a:p>
        </p:txBody>
      </p:sp>
    </p:spTree>
    <p:extLst>
      <p:ext uri="{BB962C8B-B14F-4D97-AF65-F5344CB8AC3E}">
        <p14:creationId xmlns:p14="http://schemas.microsoft.com/office/powerpoint/2010/main" val="3433141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0" y="3276427"/>
            <a:ext cx="12192000" cy="3577196"/>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17"/>
          <p:cNvSpPr>
            <a:spLocks noChangeArrowheads="1"/>
          </p:cNvSpPr>
          <p:nvPr/>
        </p:nvSpPr>
        <p:spPr bwMode="auto">
          <a:xfrm>
            <a:off x="5430383" y="4182798"/>
            <a:ext cx="665618" cy="2670824"/>
          </a:xfrm>
          <a:prstGeom prst="rect">
            <a:avLst/>
          </a:prstGeom>
          <a:solidFill>
            <a:srgbClr val="045BA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6" name="Isosceles Triangle 175"/>
          <p:cNvSpPr/>
          <p:nvPr/>
        </p:nvSpPr>
        <p:spPr bwMode="auto">
          <a:xfrm rot="10800000" flipH="1">
            <a:off x="4811883" y="5275961"/>
            <a:ext cx="536431" cy="630738"/>
          </a:xfrm>
          <a:prstGeom prst="triangle">
            <a:avLst>
              <a:gd name="adj" fmla="val 0"/>
            </a:avLst>
          </a:prstGeom>
          <a:solidFill>
            <a:srgbClr val="2274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42"/>
          <p:cNvSpPr>
            <a:spLocks noChangeArrowheads="1"/>
          </p:cNvSpPr>
          <p:nvPr/>
        </p:nvSpPr>
        <p:spPr bwMode="auto">
          <a:xfrm>
            <a:off x="4445528" y="5607031"/>
            <a:ext cx="647327" cy="1246591"/>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46"/>
          <p:cNvSpPr>
            <a:spLocks/>
          </p:cNvSpPr>
          <p:nvPr/>
        </p:nvSpPr>
        <p:spPr bwMode="auto">
          <a:xfrm>
            <a:off x="4810491" y="4961207"/>
            <a:ext cx="624798" cy="1892415"/>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100"/>
          <p:cNvSpPr>
            <a:spLocks noChangeArrowheads="1"/>
          </p:cNvSpPr>
          <p:nvPr/>
        </p:nvSpPr>
        <p:spPr bwMode="auto">
          <a:xfrm>
            <a:off x="5271580" y="5408781"/>
            <a:ext cx="93119" cy="19374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102"/>
          <p:cNvSpPr>
            <a:spLocks noChangeArrowheads="1"/>
          </p:cNvSpPr>
          <p:nvPr/>
        </p:nvSpPr>
        <p:spPr bwMode="auto">
          <a:xfrm>
            <a:off x="5074829" y="5676121"/>
            <a:ext cx="88613" cy="19374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103"/>
          <p:cNvSpPr>
            <a:spLocks noChangeArrowheads="1"/>
          </p:cNvSpPr>
          <p:nvPr/>
        </p:nvSpPr>
        <p:spPr bwMode="auto">
          <a:xfrm>
            <a:off x="5271580" y="5676121"/>
            <a:ext cx="93119" cy="19374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04"/>
          <p:cNvSpPr>
            <a:spLocks noChangeArrowheads="1"/>
          </p:cNvSpPr>
          <p:nvPr/>
        </p:nvSpPr>
        <p:spPr bwMode="auto">
          <a:xfrm>
            <a:off x="4873572" y="5944963"/>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05"/>
          <p:cNvSpPr>
            <a:spLocks noChangeArrowheads="1"/>
          </p:cNvSpPr>
          <p:nvPr/>
        </p:nvSpPr>
        <p:spPr bwMode="auto">
          <a:xfrm>
            <a:off x="5074829" y="5944963"/>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06"/>
          <p:cNvSpPr>
            <a:spLocks noChangeArrowheads="1"/>
          </p:cNvSpPr>
          <p:nvPr/>
        </p:nvSpPr>
        <p:spPr bwMode="auto">
          <a:xfrm>
            <a:off x="5271580" y="5944963"/>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07"/>
          <p:cNvSpPr>
            <a:spLocks noChangeArrowheads="1"/>
          </p:cNvSpPr>
          <p:nvPr/>
        </p:nvSpPr>
        <p:spPr bwMode="auto">
          <a:xfrm>
            <a:off x="4873572" y="621230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108"/>
          <p:cNvSpPr>
            <a:spLocks noChangeArrowheads="1"/>
          </p:cNvSpPr>
          <p:nvPr/>
        </p:nvSpPr>
        <p:spPr bwMode="auto">
          <a:xfrm>
            <a:off x="5074829" y="6212305"/>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109"/>
          <p:cNvSpPr>
            <a:spLocks noChangeArrowheads="1"/>
          </p:cNvSpPr>
          <p:nvPr/>
        </p:nvSpPr>
        <p:spPr bwMode="auto">
          <a:xfrm>
            <a:off x="5271580" y="621230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Rectangle 110"/>
          <p:cNvSpPr>
            <a:spLocks noChangeArrowheads="1"/>
          </p:cNvSpPr>
          <p:nvPr/>
        </p:nvSpPr>
        <p:spPr bwMode="auto">
          <a:xfrm>
            <a:off x="4873572" y="647964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111"/>
          <p:cNvSpPr>
            <a:spLocks noChangeArrowheads="1"/>
          </p:cNvSpPr>
          <p:nvPr/>
        </p:nvSpPr>
        <p:spPr bwMode="auto">
          <a:xfrm>
            <a:off x="5074829" y="6479645"/>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112"/>
          <p:cNvSpPr>
            <a:spLocks noChangeArrowheads="1"/>
          </p:cNvSpPr>
          <p:nvPr/>
        </p:nvSpPr>
        <p:spPr bwMode="auto">
          <a:xfrm>
            <a:off x="5271580" y="647964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116"/>
          <p:cNvSpPr>
            <a:spLocks noChangeArrowheads="1"/>
          </p:cNvSpPr>
          <p:nvPr/>
        </p:nvSpPr>
        <p:spPr bwMode="auto">
          <a:xfrm>
            <a:off x="3640170" y="5607032"/>
            <a:ext cx="556952" cy="1246592"/>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117"/>
          <p:cNvSpPr>
            <a:spLocks noChangeArrowheads="1"/>
          </p:cNvSpPr>
          <p:nvPr/>
        </p:nvSpPr>
        <p:spPr bwMode="auto">
          <a:xfrm>
            <a:off x="4025845" y="5387881"/>
            <a:ext cx="665618" cy="1465744"/>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31" name="Group 230"/>
          <p:cNvGrpSpPr/>
          <p:nvPr/>
        </p:nvGrpSpPr>
        <p:grpSpPr>
          <a:xfrm>
            <a:off x="5540391" y="4182798"/>
            <a:ext cx="445601" cy="2670825"/>
            <a:chOff x="8546306" y="746197"/>
            <a:chExt cx="424695" cy="2545519"/>
          </a:xfrm>
        </p:grpSpPr>
        <p:sp>
          <p:nvSpPr>
            <p:cNvPr id="232" name="Line 160"/>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3" name="Line 161"/>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4" name="Line 162"/>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5" name="Line 163"/>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6" name="Line 164"/>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Freeform 5"/>
          <p:cNvSpPr>
            <a:spLocks/>
          </p:cNvSpPr>
          <p:nvPr/>
        </p:nvSpPr>
        <p:spPr bwMode="auto">
          <a:xfrm>
            <a:off x="2" y="4009993"/>
            <a:ext cx="3640170" cy="2843632"/>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14"/>
          <p:cNvSpPr>
            <a:spLocks noChangeArrowheads="1"/>
          </p:cNvSpPr>
          <p:nvPr/>
        </p:nvSpPr>
        <p:spPr bwMode="auto">
          <a:xfrm>
            <a:off x="446659"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15"/>
          <p:cNvSpPr>
            <a:spLocks noChangeArrowheads="1"/>
          </p:cNvSpPr>
          <p:nvPr/>
        </p:nvSpPr>
        <p:spPr bwMode="auto">
          <a:xfrm>
            <a:off x="317487"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16"/>
          <p:cNvSpPr>
            <a:spLocks noChangeArrowheads="1"/>
          </p:cNvSpPr>
          <p:nvPr/>
        </p:nvSpPr>
        <p:spPr bwMode="auto">
          <a:xfrm>
            <a:off x="188314"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17"/>
          <p:cNvSpPr>
            <a:spLocks noChangeArrowheads="1"/>
          </p:cNvSpPr>
          <p:nvPr/>
        </p:nvSpPr>
        <p:spPr bwMode="auto">
          <a:xfrm>
            <a:off x="57586"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18"/>
          <p:cNvSpPr>
            <a:spLocks noChangeArrowheads="1"/>
          </p:cNvSpPr>
          <p:nvPr/>
        </p:nvSpPr>
        <p:spPr bwMode="auto">
          <a:xfrm>
            <a:off x="446659"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19"/>
          <p:cNvSpPr>
            <a:spLocks noChangeArrowheads="1"/>
          </p:cNvSpPr>
          <p:nvPr/>
        </p:nvSpPr>
        <p:spPr bwMode="auto">
          <a:xfrm>
            <a:off x="317487"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20"/>
          <p:cNvSpPr>
            <a:spLocks noChangeArrowheads="1"/>
          </p:cNvSpPr>
          <p:nvPr/>
        </p:nvSpPr>
        <p:spPr bwMode="auto">
          <a:xfrm>
            <a:off x="188314"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21"/>
          <p:cNvSpPr>
            <a:spLocks noChangeArrowheads="1"/>
          </p:cNvSpPr>
          <p:nvPr/>
        </p:nvSpPr>
        <p:spPr bwMode="auto">
          <a:xfrm>
            <a:off x="57586"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22"/>
          <p:cNvSpPr>
            <a:spLocks noChangeArrowheads="1"/>
          </p:cNvSpPr>
          <p:nvPr/>
        </p:nvSpPr>
        <p:spPr bwMode="auto">
          <a:xfrm>
            <a:off x="446659"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23"/>
          <p:cNvSpPr>
            <a:spLocks noChangeArrowheads="1"/>
          </p:cNvSpPr>
          <p:nvPr/>
        </p:nvSpPr>
        <p:spPr bwMode="auto">
          <a:xfrm>
            <a:off x="317487"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24"/>
          <p:cNvSpPr>
            <a:spLocks noChangeArrowheads="1"/>
          </p:cNvSpPr>
          <p:nvPr/>
        </p:nvSpPr>
        <p:spPr bwMode="auto">
          <a:xfrm>
            <a:off x="188314"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25"/>
          <p:cNvSpPr>
            <a:spLocks noChangeArrowheads="1"/>
          </p:cNvSpPr>
          <p:nvPr/>
        </p:nvSpPr>
        <p:spPr bwMode="auto">
          <a:xfrm>
            <a:off x="57586"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26"/>
          <p:cNvSpPr>
            <a:spLocks noChangeArrowheads="1"/>
          </p:cNvSpPr>
          <p:nvPr/>
        </p:nvSpPr>
        <p:spPr bwMode="auto">
          <a:xfrm>
            <a:off x="446659"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27"/>
          <p:cNvSpPr>
            <a:spLocks noChangeArrowheads="1"/>
          </p:cNvSpPr>
          <p:nvPr/>
        </p:nvSpPr>
        <p:spPr bwMode="auto">
          <a:xfrm>
            <a:off x="317487"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28"/>
          <p:cNvSpPr>
            <a:spLocks noChangeArrowheads="1"/>
          </p:cNvSpPr>
          <p:nvPr/>
        </p:nvSpPr>
        <p:spPr bwMode="auto">
          <a:xfrm>
            <a:off x="188314"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29"/>
          <p:cNvSpPr>
            <a:spLocks noChangeArrowheads="1"/>
          </p:cNvSpPr>
          <p:nvPr/>
        </p:nvSpPr>
        <p:spPr bwMode="auto">
          <a:xfrm>
            <a:off x="57586"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30"/>
          <p:cNvSpPr>
            <a:spLocks noChangeArrowheads="1"/>
          </p:cNvSpPr>
          <p:nvPr/>
        </p:nvSpPr>
        <p:spPr bwMode="auto">
          <a:xfrm>
            <a:off x="446659"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31"/>
          <p:cNvSpPr>
            <a:spLocks noChangeArrowheads="1"/>
          </p:cNvSpPr>
          <p:nvPr/>
        </p:nvSpPr>
        <p:spPr bwMode="auto">
          <a:xfrm>
            <a:off x="317487"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32"/>
          <p:cNvSpPr>
            <a:spLocks noChangeArrowheads="1"/>
          </p:cNvSpPr>
          <p:nvPr/>
        </p:nvSpPr>
        <p:spPr bwMode="auto">
          <a:xfrm>
            <a:off x="188314"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33"/>
          <p:cNvSpPr>
            <a:spLocks noChangeArrowheads="1"/>
          </p:cNvSpPr>
          <p:nvPr/>
        </p:nvSpPr>
        <p:spPr bwMode="auto">
          <a:xfrm>
            <a:off x="57586"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34"/>
          <p:cNvSpPr>
            <a:spLocks noChangeArrowheads="1"/>
          </p:cNvSpPr>
          <p:nvPr/>
        </p:nvSpPr>
        <p:spPr bwMode="auto">
          <a:xfrm>
            <a:off x="446659"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35"/>
          <p:cNvSpPr>
            <a:spLocks noChangeArrowheads="1"/>
          </p:cNvSpPr>
          <p:nvPr/>
        </p:nvSpPr>
        <p:spPr bwMode="auto">
          <a:xfrm>
            <a:off x="317487"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36"/>
          <p:cNvSpPr>
            <a:spLocks noChangeArrowheads="1"/>
          </p:cNvSpPr>
          <p:nvPr/>
        </p:nvSpPr>
        <p:spPr bwMode="auto">
          <a:xfrm>
            <a:off x="188314"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37"/>
          <p:cNvSpPr>
            <a:spLocks noChangeArrowheads="1"/>
          </p:cNvSpPr>
          <p:nvPr/>
        </p:nvSpPr>
        <p:spPr bwMode="auto">
          <a:xfrm>
            <a:off x="57586"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38"/>
          <p:cNvSpPr>
            <a:spLocks noChangeArrowheads="1"/>
          </p:cNvSpPr>
          <p:nvPr/>
        </p:nvSpPr>
        <p:spPr bwMode="auto">
          <a:xfrm>
            <a:off x="446659"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39"/>
          <p:cNvSpPr>
            <a:spLocks noChangeArrowheads="1"/>
          </p:cNvSpPr>
          <p:nvPr/>
        </p:nvSpPr>
        <p:spPr bwMode="auto">
          <a:xfrm>
            <a:off x="317487"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40"/>
          <p:cNvSpPr>
            <a:spLocks noChangeArrowheads="1"/>
          </p:cNvSpPr>
          <p:nvPr/>
        </p:nvSpPr>
        <p:spPr bwMode="auto">
          <a:xfrm>
            <a:off x="188314"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41"/>
          <p:cNvSpPr>
            <a:spLocks noChangeArrowheads="1"/>
          </p:cNvSpPr>
          <p:nvPr/>
        </p:nvSpPr>
        <p:spPr bwMode="auto">
          <a:xfrm>
            <a:off x="57586"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42"/>
          <p:cNvSpPr>
            <a:spLocks noChangeArrowheads="1"/>
          </p:cNvSpPr>
          <p:nvPr/>
        </p:nvSpPr>
        <p:spPr bwMode="auto">
          <a:xfrm>
            <a:off x="446659"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43"/>
          <p:cNvSpPr>
            <a:spLocks noChangeArrowheads="1"/>
          </p:cNvSpPr>
          <p:nvPr/>
        </p:nvSpPr>
        <p:spPr bwMode="auto">
          <a:xfrm>
            <a:off x="317487"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44"/>
          <p:cNvSpPr>
            <a:spLocks noChangeArrowheads="1"/>
          </p:cNvSpPr>
          <p:nvPr/>
        </p:nvSpPr>
        <p:spPr bwMode="auto">
          <a:xfrm>
            <a:off x="188314"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45"/>
          <p:cNvSpPr>
            <a:spLocks noChangeArrowheads="1"/>
          </p:cNvSpPr>
          <p:nvPr/>
        </p:nvSpPr>
        <p:spPr bwMode="auto">
          <a:xfrm>
            <a:off x="57586"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46"/>
          <p:cNvSpPr>
            <a:spLocks noChangeArrowheads="1"/>
          </p:cNvSpPr>
          <p:nvPr/>
        </p:nvSpPr>
        <p:spPr bwMode="auto">
          <a:xfrm>
            <a:off x="446659"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47"/>
          <p:cNvSpPr>
            <a:spLocks noChangeArrowheads="1"/>
          </p:cNvSpPr>
          <p:nvPr/>
        </p:nvSpPr>
        <p:spPr bwMode="auto">
          <a:xfrm>
            <a:off x="317487"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8"/>
          <p:cNvSpPr>
            <a:spLocks noChangeArrowheads="1"/>
          </p:cNvSpPr>
          <p:nvPr/>
        </p:nvSpPr>
        <p:spPr bwMode="auto">
          <a:xfrm>
            <a:off x="188314"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49"/>
          <p:cNvSpPr>
            <a:spLocks noChangeArrowheads="1"/>
          </p:cNvSpPr>
          <p:nvPr/>
        </p:nvSpPr>
        <p:spPr bwMode="auto">
          <a:xfrm>
            <a:off x="57586"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56"/>
          <p:cNvSpPr>
            <a:spLocks noChangeArrowheads="1"/>
          </p:cNvSpPr>
          <p:nvPr/>
        </p:nvSpPr>
        <p:spPr bwMode="auto">
          <a:xfrm>
            <a:off x="759470" y="4953390"/>
            <a:ext cx="168080" cy="87152"/>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60"/>
          <p:cNvSpPr>
            <a:spLocks noChangeArrowheads="1"/>
          </p:cNvSpPr>
          <p:nvPr/>
        </p:nvSpPr>
        <p:spPr bwMode="auto">
          <a:xfrm>
            <a:off x="717453" y="5130807"/>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61"/>
          <p:cNvSpPr>
            <a:spLocks noChangeArrowheads="1"/>
          </p:cNvSpPr>
          <p:nvPr/>
        </p:nvSpPr>
        <p:spPr bwMode="auto">
          <a:xfrm>
            <a:off x="876195" y="5130807"/>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62"/>
          <p:cNvSpPr>
            <a:spLocks noChangeArrowheads="1"/>
          </p:cNvSpPr>
          <p:nvPr/>
        </p:nvSpPr>
        <p:spPr bwMode="auto">
          <a:xfrm>
            <a:off x="1259045"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63"/>
          <p:cNvSpPr>
            <a:spLocks noChangeArrowheads="1"/>
          </p:cNvSpPr>
          <p:nvPr/>
        </p:nvSpPr>
        <p:spPr bwMode="auto">
          <a:xfrm>
            <a:off x="1419342"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64"/>
          <p:cNvSpPr>
            <a:spLocks noChangeArrowheads="1"/>
          </p:cNvSpPr>
          <p:nvPr/>
        </p:nvSpPr>
        <p:spPr bwMode="auto">
          <a:xfrm>
            <a:off x="1579641"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65"/>
          <p:cNvSpPr>
            <a:spLocks noChangeArrowheads="1"/>
          </p:cNvSpPr>
          <p:nvPr/>
        </p:nvSpPr>
        <p:spPr bwMode="auto">
          <a:xfrm>
            <a:off x="717453" y="5314450"/>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66"/>
          <p:cNvSpPr>
            <a:spLocks noChangeArrowheads="1"/>
          </p:cNvSpPr>
          <p:nvPr/>
        </p:nvSpPr>
        <p:spPr bwMode="auto">
          <a:xfrm>
            <a:off x="876195" y="5314450"/>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67"/>
          <p:cNvSpPr>
            <a:spLocks noChangeArrowheads="1"/>
          </p:cNvSpPr>
          <p:nvPr/>
        </p:nvSpPr>
        <p:spPr bwMode="auto">
          <a:xfrm>
            <a:off x="1240367"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68"/>
          <p:cNvSpPr>
            <a:spLocks noChangeArrowheads="1"/>
          </p:cNvSpPr>
          <p:nvPr/>
        </p:nvSpPr>
        <p:spPr bwMode="auto">
          <a:xfrm>
            <a:off x="1400665"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69"/>
          <p:cNvSpPr>
            <a:spLocks noChangeArrowheads="1"/>
          </p:cNvSpPr>
          <p:nvPr/>
        </p:nvSpPr>
        <p:spPr bwMode="auto">
          <a:xfrm>
            <a:off x="1560964"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70"/>
          <p:cNvSpPr>
            <a:spLocks noChangeArrowheads="1"/>
          </p:cNvSpPr>
          <p:nvPr/>
        </p:nvSpPr>
        <p:spPr bwMode="auto">
          <a:xfrm>
            <a:off x="717453" y="5498093"/>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71"/>
          <p:cNvSpPr>
            <a:spLocks noChangeArrowheads="1"/>
          </p:cNvSpPr>
          <p:nvPr/>
        </p:nvSpPr>
        <p:spPr bwMode="auto">
          <a:xfrm>
            <a:off x="876195" y="5498093"/>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72"/>
          <p:cNvSpPr>
            <a:spLocks noChangeArrowheads="1"/>
          </p:cNvSpPr>
          <p:nvPr/>
        </p:nvSpPr>
        <p:spPr bwMode="auto">
          <a:xfrm>
            <a:off x="1240367"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73"/>
          <p:cNvSpPr>
            <a:spLocks noChangeArrowheads="1"/>
          </p:cNvSpPr>
          <p:nvPr/>
        </p:nvSpPr>
        <p:spPr bwMode="auto">
          <a:xfrm>
            <a:off x="1400665"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74"/>
          <p:cNvSpPr>
            <a:spLocks noChangeArrowheads="1"/>
          </p:cNvSpPr>
          <p:nvPr/>
        </p:nvSpPr>
        <p:spPr bwMode="auto">
          <a:xfrm>
            <a:off x="1560964"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75"/>
          <p:cNvSpPr>
            <a:spLocks noChangeArrowheads="1"/>
          </p:cNvSpPr>
          <p:nvPr/>
        </p:nvSpPr>
        <p:spPr bwMode="auto">
          <a:xfrm>
            <a:off x="717453" y="5681735"/>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76"/>
          <p:cNvSpPr>
            <a:spLocks noChangeArrowheads="1"/>
          </p:cNvSpPr>
          <p:nvPr/>
        </p:nvSpPr>
        <p:spPr bwMode="auto">
          <a:xfrm>
            <a:off x="876195" y="5681735"/>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77"/>
          <p:cNvSpPr>
            <a:spLocks noChangeArrowheads="1"/>
          </p:cNvSpPr>
          <p:nvPr/>
        </p:nvSpPr>
        <p:spPr bwMode="auto">
          <a:xfrm>
            <a:off x="1240367"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78"/>
          <p:cNvSpPr>
            <a:spLocks noChangeArrowheads="1"/>
          </p:cNvSpPr>
          <p:nvPr/>
        </p:nvSpPr>
        <p:spPr bwMode="auto">
          <a:xfrm>
            <a:off x="1400665"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79"/>
          <p:cNvSpPr>
            <a:spLocks noChangeArrowheads="1"/>
          </p:cNvSpPr>
          <p:nvPr/>
        </p:nvSpPr>
        <p:spPr bwMode="auto">
          <a:xfrm>
            <a:off x="1560964"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80"/>
          <p:cNvSpPr>
            <a:spLocks noChangeArrowheads="1"/>
          </p:cNvSpPr>
          <p:nvPr/>
        </p:nvSpPr>
        <p:spPr bwMode="auto">
          <a:xfrm>
            <a:off x="717453" y="5865379"/>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81"/>
          <p:cNvSpPr>
            <a:spLocks noChangeArrowheads="1"/>
          </p:cNvSpPr>
          <p:nvPr/>
        </p:nvSpPr>
        <p:spPr bwMode="auto">
          <a:xfrm>
            <a:off x="876195" y="5865379"/>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82"/>
          <p:cNvSpPr>
            <a:spLocks noChangeArrowheads="1"/>
          </p:cNvSpPr>
          <p:nvPr/>
        </p:nvSpPr>
        <p:spPr bwMode="auto">
          <a:xfrm>
            <a:off x="1240367"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83"/>
          <p:cNvSpPr>
            <a:spLocks noChangeArrowheads="1"/>
          </p:cNvSpPr>
          <p:nvPr/>
        </p:nvSpPr>
        <p:spPr bwMode="auto">
          <a:xfrm>
            <a:off x="1400665"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84"/>
          <p:cNvSpPr>
            <a:spLocks noChangeArrowheads="1"/>
          </p:cNvSpPr>
          <p:nvPr/>
        </p:nvSpPr>
        <p:spPr bwMode="auto">
          <a:xfrm>
            <a:off x="1560964"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85"/>
          <p:cNvSpPr>
            <a:spLocks noChangeArrowheads="1"/>
          </p:cNvSpPr>
          <p:nvPr/>
        </p:nvSpPr>
        <p:spPr bwMode="auto">
          <a:xfrm>
            <a:off x="717453" y="6049022"/>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86"/>
          <p:cNvSpPr>
            <a:spLocks noChangeArrowheads="1"/>
          </p:cNvSpPr>
          <p:nvPr/>
        </p:nvSpPr>
        <p:spPr bwMode="auto">
          <a:xfrm>
            <a:off x="876195" y="6049022"/>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87"/>
          <p:cNvSpPr>
            <a:spLocks noChangeArrowheads="1"/>
          </p:cNvSpPr>
          <p:nvPr/>
        </p:nvSpPr>
        <p:spPr bwMode="auto">
          <a:xfrm>
            <a:off x="1240367"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88"/>
          <p:cNvSpPr>
            <a:spLocks noChangeArrowheads="1"/>
          </p:cNvSpPr>
          <p:nvPr/>
        </p:nvSpPr>
        <p:spPr bwMode="auto">
          <a:xfrm>
            <a:off x="1400665"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89"/>
          <p:cNvSpPr>
            <a:spLocks noChangeArrowheads="1"/>
          </p:cNvSpPr>
          <p:nvPr/>
        </p:nvSpPr>
        <p:spPr bwMode="auto">
          <a:xfrm>
            <a:off x="1560964"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90"/>
          <p:cNvSpPr>
            <a:spLocks noChangeArrowheads="1"/>
          </p:cNvSpPr>
          <p:nvPr/>
        </p:nvSpPr>
        <p:spPr bwMode="auto">
          <a:xfrm>
            <a:off x="717453" y="6232664"/>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91"/>
          <p:cNvSpPr>
            <a:spLocks noChangeArrowheads="1"/>
          </p:cNvSpPr>
          <p:nvPr/>
        </p:nvSpPr>
        <p:spPr bwMode="auto">
          <a:xfrm>
            <a:off x="876195" y="6232664"/>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92"/>
          <p:cNvSpPr>
            <a:spLocks noChangeArrowheads="1"/>
          </p:cNvSpPr>
          <p:nvPr/>
        </p:nvSpPr>
        <p:spPr bwMode="auto">
          <a:xfrm>
            <a:off x="1240367"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93"/>
          <p:cNvSpPr>
            <a:spLocks noChangeArrowheads="1"/>
          </p:cNvSpPr>
          <p:nvPr/>
        </p:nvSpPr>
        <p:spPr bwMode="auto">
          <a:xfrm>
            <a:off x="1400665"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94"/>
          <p:cNvSpPr>
            <a:spLocks noChangeArrowheads="1"/>
          </p:cNvSpPr>
          <p:nvPr/>
        </p:nvSpPr>
        <p:spPr bwMode="auto">
          <a:xfrm>
            <a:off x="1560964"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95"/>
          <p:cNvSpPr>
            <a:spLocks noChangeArrowheads="1"/>
          </p:cNvSpPr>
          <p:nvPr/>
        </p:nvSpPr>
        <p:spPr bwMode="auto">
          <a:xfrm>
            <a:off x="717453" y="6416307"/>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96"/>
          <p:cNvSpPr>
            <a:spLocks noChangeArrowheads="1"/>
          </p:cNvSpPr>
          <p:nvPr/>
        </p:nvSpPr>
        <p:spPr bwMode="auto">
          <a:xfrm>
            <a:off x="876195" y="6416307"/>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97"/>
          <p:cNvSpPr>
            <a:spLocks noChangeArrowheads="1"/>
          </p:cNvSpPr>
          <p:nvPr/>
        </p:nvSpPr>
        <p:spPr bwMode="auto">
          <a:xfrm>
            <a:off x="1240367"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98"/>
          <p:cNvSpPr>
            <a:spLocks noChangeArrowheads="1"/>
          </p:cNvSpPr>
          <p:nvPr/>
        </p:nvSpPr>
        <p:spPr bwMode="auto">
          <a:xfrm>
            <a:off x="1400665"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99"/>
          <p:cNvSpPr>
            <a:spLocks noChangeArrowheads="1"/>
          </p:cNvSpPr>
          <p:nvPr/>
        </p:nvSpPr>
        <p:spPr bwMode="auto">
          <a:xfrm>
            <a:off x="1560964"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62"/>
          <p:cNvSpPr>
            <a:spLocks noChangeArrowheads="1"/>
          </p:cNvSpPr>
          <p:nvPr/>
        </p:nvSpPr>
        <p:spPr bwMode="auto">
          <a:xfrm>
            <a:off x="1266827"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Rectangle 63"/>
          <p:cNvSpPr>
            <a:spLocks noChangeArrowheads="1"/>
          </p:cNvSpPr>
          <p:nvPr/>
        </p:nvSpPr>
        <p:spPr bwMode="auto">
          <a:xfrm>
            <a:off x="1427124"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64"/>
          <p:cNvSpPr>
            <a:spLocks noChangeArrowheads="1"/>
          </p:cNvSpPr>
          <p:nvPr/>
        </p:nvSpPr>
        <p:spPr bwMode="auto">
          <a:xfrm>
            <a:off x="1587423"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67"/>
          <p:cNvSpPr>
            <a:spLocks noChangeArrowheads="1"/>
          </p:cNvSpPr>
          <p:nvPr/>
        </p:nvSpPr>
        <p:spPr bwMode="auto">
          <a:xfrm>
            <a:off x="1248149"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68"/>
          <p:cNvSpPr>
            <a:spLocks noChangeArrowheads="1"/>
          </p:cNvSpPr>
          <p:nvPr/>
        </p:nvSpPr>
        <p:spPr bwMode="auto">
          <a:xfrm>
            <a:off x="1408447"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69"/>
          <p:cNvSpPr>
            <a:spLocks noChangeArrowheads="1"/>
          </p:cNvSpPr>
          <p:nvPr/>
        </p:nvSpPr>
        <p:spPr bwMode="auto">
          <a:xfrm>
            <a:off x="1568745"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72"/>
          <p:cNvSpPr>
            <a:spLocks noChangeArrowheads="1"/>
          </p:cNvSpPr>
          <p:nvPr/>
        </p:nvSpPr>
        <p:spPr bwMode="auto">
          <a:xfrm>
            <a:off x="1248149"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73"/>
          <p:cNvSpPr>
            <a:spLocks noChangeArrowheads="1"/>
          </p:cNvSpPr>
          <p:nvPr/>
        </p:nvSpPr>
        <p:spPr bwMode="auto">
          <a:xfrm>
            <a:off x="1408447"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74"/>
          <p:cNvSpPr>
            <a:spLocks noChangeArrowheads="1"/>
          </p:cNvSpPr>
          <p:nvPr/>
        </p:nvSpPr>
        <p:spPr bwMode="auto">
          <a:xfrm>
            <a:off x="1568745"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77"/>
          <p:cNvSpPr>
            <a:spLocks noChangeArrowheads="1"/>
          </p:cNvSpPr>
          <p:nvPr/>
        </p:nvSpPr>
        <p:spPr bwMode="auto">
          <a:xfrm>
            <a:off x="1248149"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8"/>
          <p:cNvSpPr>
            <a:spLocks noChangeArrowheads="1"/>
          </p:cNvSpPr>
          <p:nvPr/>
        </p:nvSpPr>
        <p:spPr bwMode="auto">
          <a:xfrm>
            <a:off x="1408447"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9"/>
          <p:cNvSpPr>
            <a:spLocks noChangeArrowheads="1"/>
          </p:cNvSpPr>
          <p:nvPr/>
        </p:nvSpPr>
        <p:spPr bwMode="auto">
          <a:xfrm>
            <a:off x="1568745"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82"/>
          <p:cNvSpPr>
            <a:spLocks noChangeArrowheads="1"/>
          </p:cNvSpPr>
          <p:nvPr/>
        </p:nvSpPr>
        <p:spPr bwMode="auto">
          <a:xfrm>
            <a:off x="1248149"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83"/>
          <p:cNvSpPr>
            <a:spLocks noChangeArrowheads="1"/>
          </p:cNvSpPr>
          <p:nvPr/>
        </p:nvSpPr>
        <p:spPr bwMode="auto">
          <a:xfrm>
            <a:off x="1408447"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84"/>
          <p:cNvSpPr>
            <a:spLocks noChangeArrowheads="1"/>
          </p:cNvSpPr>
          <p:nvPr/>
        </p:nvSpPr>
        <p:spPr bwMode="auto">
          <a:xfrm>
            <a:off x="1568745"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87"/>
          <p:cNvSpPr>
            <a:spLocks noChangeArrowheads="1"/>
          </p:cNvSpPr>
          <p:nvPr/>
        </p:nvSpPr>
        <p:spPr bwMode="auto">
          <a:xfrm>
            <a:off x="1248149"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88"/>
          <p:cNvSpPr>
            <a:spLocks noChangeArrowheads="1"/>
          </p:cNvSpPr>
          <p:nvPr/>
        </p:nvSpPr>
        <p:spPr bwMode="auto">
          <a:xfrm>
            <a:off x="1408447"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89"/>
          <p:cNvSpPr>
            <a:spLocks noChangeArrowheads="1"/>
          </p:cNvSpPr>
          <p:nvPr/>
        </p:nvSpPr>
        <p:spPr bwMode="auto">
          <a:xfrm>
            <a:off x="1568745"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92"/>
          <p:cNvSpPr>
            <a:spLocks noChangeArrowheads="1"/>
          </p:cNvSpPr>
          <p:nvPr/>
        </p:nvSpPr>
        <p:spPr bwMode="auto">
          <a:xfrm>
            <a:off x="1248149"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93"/>
          <p:cNvSpPr>
            <a:spLocks noChangeArrowheads="1"/>
          </p:cNvSpPr>
          <p:nvPr/>
        </p:nvSpPr>
        <p:spPr bwMode="auto">
          <a:xfrm>
            <a:off x="1408447"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94"/>
          <p:cNvSpPr>
            <a:spLocks noChangeArrowheads="1"/>
          </p:cNvSpPr>
          <p:nvPr/>
        </p:nvSpPr>
        <p:spPr bwMode="auto">
          <a:xfrm>
            <a:off x="1568745"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97"/>
          <p:cNvSpPr>
            <a:spLocks noChangeArrowheads="1"/>
          </p:cNvSpPr>
          <p:nvPr/>
        </p:nvSpPr>
        <p:spPr bwMode="auto">
          <a:xfrm>
            <a:off x="1248149" y="642253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98"/>
          <p:cNvSpPr>
            <a:spLocks noChangeArrowheads="1"/>
          </p:cNvSpPr>
          <p:nvPr/>
        </p:nvSpPr>
        <p:spPr bwMode="auto">
          <a:xfrm>
            <a:off x="1408447" y="642253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59"/>
          <p:cNvSpPr>
            <a:spLocks noChangeArrowheads="1"/>
          </p:cNvSpPr>
          <p:nvPr/>
        </p:nvSpPr>
        <p:spPr bwMode="auto">
          <a:xfrm>
            <a:off x="1193680" y="5042100"/>
            <a:ext cx="514062" cy="1811523"/>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72"/>
          <p:cNvSpPr>
            <a:spLocks noChangeArrowheads="1"/>
          </p:cNvSpPr>
          <p:nvPr/>
        </p:nvSpPr>
        <p:spPr bwMode="auto">
          <a:xfrm>
            <a:off x="1255931"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73"/>
          <p:cNvSpPr>
            <a:spLocks noChangeArrowheads="1"/>
          </p:cNvSpPr>
          <p:nvPr/>
        </p:nvSpPr>
        <p:spPr bwMode="auto">
          <a:xfrm>
            <a:off x="1416229"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74"/>
          <p:cNvSpPr>
            <a:spLocks noChangeArrowheads="1"/>
          </p:cNvSpPr>
          <p:nvPr/>
        </p:nvSpPr>
        <p:spPr bwMode="auto">
          <a:xfrm>
            <a:off x="1576527"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77"/>
          <p:cNvSpPr>
            <a:spLocks noChangeArrowheads="1"/>
          </p:cNvSpPr>
          <p:nvPr/>
        </p:nvSpPr>
        <p:spPr bwMode="auto">
          <a:xfrm>
            <a:off x="1255931"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78"/>
          <p:cNvSpPr>
            <a:spLocks noChangeArrowheads="1"/>
          </p:cNvSpPr>
          <p:nvPr/>
        </p:nvSpPr>
        <p:spPr bwMode="auto">
          <a:xfrm>
            <a:off x="1416229"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79"/>
          <p:cNvSpPr>
            <a:spLocks noChangeArrowheads="1"/>
          </p:cNvSpPr>
          <p:nvPr/>
        </p:nvSpPr>
        <p:spPr bwMode="auto">
          <a:xfrm>
            <a:off x="1576527"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82"/>
          <p:cNvSpPr>
            <a:spLocks noChangeArrowheads="1"/>
          </p:cNvSpPr>
          <p:nvPr/>
        </p:nvSpPr>
        <p:spPr bwMode="auto">
          <a:xfrm>
            <a:off x="1255931"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83"/>
          <p:cNvSpPr>
            <a:spLocks noChangeArrowheads="1"/>
          </p:cNvSpPr>
          <p:nvPr/>
        </p:nvSpPr>
        <p:spPr bwMode="auto">
          <a:xfrm>
            <a:off x="1416229"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84"/>
          <p:cNvSpPr>
            <a:spLocks noChangeArrowheads="1"/>
          </p:cNvSpPr>
          <p:nvPr/>
        </p:nvSpPr>
        <p:spPr bwMode="auto">
          <a:xfrm>
            <a:off x="1576527"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87"/>
          <p:cNvSpPr>
            <a:spLocks noChangeArrowheads="1"/>
          </p:cNvSpPr>
          <p:nvPr/>
        </p:nvSpPr>
        <p:spPr bwMode="auto">
          <a:xfrm>
            <a:off x="1255931"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88"/>
          <p:cNvSpPr>
            <a:spLocks noChangeArrowheads="1"/>
          </p:cNvSpPr>
          <p:nvPr/>
        </p:nvSpPr>
        <p:spPr bwMode="auto">
          <a:xfrm>
            <a:off x="1416229"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89"/>
          <p:cNvSpPr>
            <a:spLocks noChangeArrowheads="1"/>
          </p:cNvSpPr>
          <p:nvPr/>
        </p:nvSpPr>
        <p:spPr bwMode="auto">
          <a:xfrm>
            <a:off x="1576527"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92"/>
          <p:cNvSpPr>
            <a:spLocks noChangeArrowheads="1"/>
          </p:cNvSpPr>
          <p:nvPr/>
        </p:nvSpPr>
        <p:spPr bwMode="auto">
          <a:xfrm>
            <a:off x="1255931"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93"/>
          <p:cNvSpPr>
            <a:spLocks noChangeArrowheads="1"/>
          </p:cNvSpPr>
          <p:nvPr/>
        </p:nvSpPr>
        <p:spPr bwMode="auto">
          <a:xfrm>
            <a:off x="1416229"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94"/>
          <p:cNvSpPr>
            <a:spLocks noChangeArrowheads="1"/>
          </p:cNvSpPr>
          <p:nvPr/>
        </p:nvSpPr>
        <p:spPr bwMode="auto">
          <a:xfrm>
            <a:off x="1576527"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97"/>
          <p:cNvSpPr>
            <a:spLocks noChangeArrowheads="1"/>
          </p:cNvSpPr>
          <p:nvPr/>
        </p:nvSpPr>
        <p:spPr bwMode="auto">
          <a:xfrm>
            <a:off x="1255931"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98"/>
          <p:cNvSpPr>
            <a:spLocks noChangeArrowheads="1"/>
          </p:cNvSpPr>
          <p:nvPr/>
        </p:nvSpPr>
        <p:spPr bwMode="auto">
          <a:xfrm>
            <a:off x="1416229"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98"/>
          <p:cNvSpPr>
            <a:spLocks noChangeArrowheads="1"/>
          </p:cNvSpPr>
          <p:nvPr/>
        </p:nvSpPr>
        <p:spPr bwMode="auto">
          <a:xfrm>
            <a:off x="1576527"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TextBox 119"/>
          <p:cNvSpPr txBox="1"/>
          <p:nvPr/>
        </p:nvSpPr>
        <p:spPr>
          <a:xfrm>
            <a:off x="759471" y="944769"/>
            <a:ext cx="4860636" cy="543108"/>
          </a:xfrm>
          <a:prstGeom prst="rect">
            <a:avLst/>
          </a:prstGeom>
          <a:noFill/>
        </p:spPr>
        <p:txBody>
          <a:bodyPr wrap="square" lIns="0" tIns="0" rIns="0" bIns="0" rtlCol="0">
            <a:spAutoFit/>
          </a:bodyPr>
          <a:lstStyle/>
          <a:p>
            <a:pPr marL="0" marR="0" lvl="0" indent="0" algn="ctr" defTabSz="913960" rtl="0" eaLnBrk="1" fontAlgn="auto" latinLnBrk="0" hangingPunct="1">
              <a:lnSpc>
                <a:spcPct val="90000"/>
              </a:lnSpc>
              <a:spcBef>
                <a:spcPts val="0"/>
              </a:spcBef>
              <a:spcAft>
                <a:spcPts val="0"/>
              </a:spcAft>
              <a:buClrTx/>
              <a:buSzTx/>
              <a:buFontTx/>
              <a:buNone/>
              <a:tabLst/>
              <a:defRPr/>
            </a:pPr>
            <a:r>
              <a:rPr kumimoji="0" lang="en-US" sz="3921" b="1" i="0" u="none" strike="noStrike" kern="0" cap="none" spc="0" normalizeH="0" baseline="0" noProof="0">
                <a:ln>
                  <a:noFill/>
                </a:ln>
                <a:gradFill>
                  <a:gsLst>
                    <a:gs pos="0">
                      <a:srgbClr val="E51489">
                        <a:lumMod val="5000"/>
                        <a:lumOff val="95000"/>
                      </a:srgbClr>
                    </a:gs>
                    <a:gs pos="100000">
                      <a:srgbClr val="FFFFFF"/>
                    </a:gs>
                  </a:gsLst>
                  <a:lin ang="5400000" scaled="1"/>
                </a:gradFill>
                <a:effectLst/>
                <a:uLnTx/>
                <a:uFillTx/>
                <a:latin typeface="Segoe UI"/>
                <a:ea typeface="+mn-ea"/>
                <a:cs typeface="Segoe UI Semilight" panose="020B0402040204020203" pitchFamily="34" charset="0"/>
              </a:rPr>
              <a:t>Refactor</a:t>
            </a:r>
            <a:endParaRPr kumimoji="0" lang="en-US" sz="3921" b="0" i="0" u="none" strike="noStrike" kern="0" cap="none" spc="0" normalizeH="0" baseline="0" noProof="0">
              <a:ln>
                <a:noFill/>
              </a:ln>
              <a:gradFill>
                <a:gsLst>
                  <a:gs pos="0">
                    <a:srgbClr val="E51489">
                      <a:lumMod val="5000"/>
                      <a:lumOff val="95000"/>
                    </a:srgbClr>
                  </a:gs>
                  <a:gs pos="100000">
                    <a:srgbClr val="FFFFFF"/>
                  </a:gs>
                </a:gsLst>
                <a:lin ang="5400000" scaled="1"/>
              </a:gradFill>
              <a:effectLst/>
              <a:uLnTx/>
              <a:uFillTx/>
              <a:latin typeface="Segoe UI Light"/>
              <a:ea typeface="+mn-ea"/>
              <a:cs typeface="Segoe UI Semilight" panose="020B0402040204020203" pitchFamily="34" charset="0"/>
            </a:endParaRPr>
          </a:p>
        </p:txBody>
      </p:sp>
      <p:sp>
        <p:nvSpPr>
          <p:cNvPr id="203" name="TextBox 202"/>
          <p:cNvSpPr txBox="1"/>
          <p:nvPr/>
        </p:nvSpPr>
        <p:spPr>
          <a:xfrm>
            <a:off x="6096001" y="14526"/>
            <a:ext cx="6099747" cy="6861807"/>
          </a:xfrm>
          <a:prstGeom prst="rect">
            <a:avLst/>
          </a:prstGeom>
          <a:solidFill>
            <a:schemeClr val="tx1"/>
          </a:solidFill>
          <a:ln>
            <a:noFill/>
          </a:ln>
        </p:spPr>
        <p:txBody>
          <a:bodyPr wrap="square" lIns="179285" tIns="0" bIns="0" rtlCol="0" anchor="ctr" anchorCtr="0">
            <a:noAutofit/>
          </a:bodyPr>
          <a:lstStyle/>
          <a:p>
            <a:pPr>
              <a:defRPr/>
            </a:pPr>
            <a:endParaRPr lang="en-US" sz="2800" b="1"/>
          </a:p>
        </p:txBody>
      </p:sp>
      <p:sp>
        <p:nvSpPr>
          <p:cNvPr id="173" name="Freeform 115"/>
          <p:cNvSpPr>
            <a:spLocks noEditPoints="1"/>
          </p:cNvSpPr>
          <p:nvPr/>
        </p:nvSpPr>
        <p:spPr bwMode="auto">
          <a:xfrm>
            <a:off x="2805873" y="1862535"/>
            <a:ext cx="1410743" cy="868151"/>
          </a:xfrm>
          <a:custGeom>
            <a:avLst/>
            <a:gdLst>
              <a:gd name="T0" fmla="*/ 115 w 544"/>
              <a:gd name="T1" fmla="*/ 114 h 334"/>
              <a:gd name="T2" fmla="*/ 10 w 544"/>
              <a:gd name="T3" fmla="*/ 219 h 334"/>
              <a:gd name="T4" fmla="*/ 115 w 544"/>
              <a:gd name="T5" fmla="*/ 324 h 334"/>
              <a:gd name="T6" fmla="*/ 121 w 544"/>
              <a:gd name="T7" fmla="*/ 324 h 334"/>
              <a:gd name="T8" fmla="*/ 138 w 544"/>
              <a:gd name="T9" fmla="*/ 324 h 334"/>
              <a:gd name="T10" fmla="*/ 165 w 544"/>
              <a:gd name="T11" fmla="*/ 324 h 334"/>
              <a:gd name="T12" fmla="*/ 198 w 544"/>
              <a:gd name="T13" fmla="*/ 324 h 334"/>
              <a:gd name="T14" fmla="*/ 236 w 544"/>
              <a:gd name="T15" fmla="*/ 324 h 334"/>
              <a:gd name="T16" fmla="*/ 277 w 544"/>
              <a:gd name="T17" fmla="*/ 324 h 334"/>
              <a:gd name="T18" fmla="*/ 318 w 544"/>
              <a:gd name="T19" fmla="*/ 324 h 334"/>
              <a:gd name="T20" fmla="*/ 358 w 544"/>
              <a:gd name="T21" fmla="*/ 324 h 334"/>
              <a:gd name="T22" fmla="*/ 395 w 544"/>
              <a:gd name="T23" fmla="*/ 324 h 334"/>
              <a:gd name="T24" fmla="*/ 427 w 544"/>
              <a:gd name="T25" fmla="*/ 324 h 334"/>
              <a:gd name="T26" fmla="*/ 450 w 544"/>
              <a:gd name="T27" fmla="*/ 324 h 334"/>
              <a:gd name="T28" fmla="*/ 465 w 544"/>
              <a:gd name="T29" fmla="*/ 324 h 334"/>
              <a:gd name="T30" fmla="*/ 517 w 544"/>
              <a:gd name="T31" fmla="*/ 298 h 334"/>
              <a:gd name="T32" fmla="*/ 533 w 544"/>
              <a:gd name="T33" fmla="*/ 255 h 334"/>
              <a:gd name="T34" fmla="*/ 464 w 544"/>
              <a:gd name="T35" fmla="*/ 186 h 334"/>
              <a:gd name="T36" fmla="*/ 458 w 544"/>
              <a:gd name="T37" fmla="*/ 186 h 334"/>
              <a:gd name="T38" fmla="*/ 458 w 544"/>
              <a:gd name="T39" fmla="*/ 180 h 334"/>
              <a:gd name="T40" fmla="*/ 458 w 544"/>
              <a:gd name="T41" fmla="*/ 166 h 334"/>
              <a:gd name="T42" fmla="*/ 303 w 544"/>
              <a:gd name="T43" fmla="*/ 10 h 334"/>
              <a:gd name="T44" fmla="*/ 156 w 544"/>
              <a:gd name="T45" fmla="*/ 116 h 334"/>
              <a:gd name="T46" fmla="*/ 154 w 544"/>
              <a:gd name="T47" fmla="*/ 122 h 334"/>
              <a:gd name="T48" fmla="*/ 149 w 544"/>
              <a:gd name="T49" fmla="*/ 120 h 334"/>
              <a:gd name="T50" fmla="*/ 115 w 544"/>
              <a:gd name="T51" fmla="*/ 114 h 334"/>
              <a:gd name="T52" fmla="*/ 470 w 544"/>
              <a:gd name="T53" fmla="*/ 334 h 334"/>
              <a:gd name="T54" fmla="*/ 459 w 544"/>
              <a:gd name="T55" fmla="*/ 334 h 334"/>
              <a:gd name="T56" fmla="*/ 437 w 544"/>
              <a:gd name="T57" fmla="*/ 334 h 334"/>
              <a:gd name="T58" fmla="*/ 406 w 544"/>
              <a:gd name="T59" fmla="*/ 334 h 334"/>
              <a:gd name="T60" fmla="*/ 369 w 544"/>
              <a:gd name="T61" fmla="*/ 334 h 334"/>
              <a:gd name="T62" fmla="*/ 327 w 544"/>
              <a:gd name="T63" fmla="*/ 334 h 334"/>
              <a:gd name="T64" fmla="*/ 284 w 544"/>
              <a:gd name="T65" fmla="*/ 334 h 334"/>
              <a:gd name="T66" fmla="*/ 242 w 544"/>
              <a:gd name="T67" fmla="*/ 334 h 334"/>
              <a:gd name="T68" fmla="*/ 202 w 544"/>
              <a:gd name="T69" fmla="*/ 334 h 334"/>
              <a:gd name="T70" fmla="*/ 167 w 544"/>
              <a:gd name="T71" fmla="*/ 334 h 334"/>
              <a:gd name="T72" fmla="*/ 139 w 544"/>
              <a:gd name="T73" fmla="*/ 334 h 334"/>
              <a:gd name="T74" fmla="*/ 121 w 544"/>
              <a:gd name="T75" fmla="*/ 334 h 334"/>
              <a:gd name="T76" fmla="*/ 115 w 544"/>
              <a:gd name="T77" fmla="*/ 334 h 334"/>
              <a:gd name="T78" fmla="*/ 0 w 544"/>
              <a:gd name="T79" fmla="*/ 219 h 334"/>
              <a:gd name="T80" fmla="*/ 115 w 544"/>
              <a:gd name="T81" fmla="*/ 103 h 334"/>
              <a:gd name="T82" fmla="*/ 147 w 544"/>
              <a:gd name="T83" fmla="*/ 108 h 334"/>
              <a:gd name="T84" fmla="*/ 303 w 544"/>
              <a:gd name="T85" fmla="*/ 0 h 334"/>
              <a:gd name="T86" fmla="*/ 469 w 544"/>
              <a:gd name="T87" fmla="*/ 166 h 334"/>
              <a:gd name="T88" fmla="*/ 469 w 544"/>
              <a:gd name="T89" fmla="*/ 175 h 334"/>
              <a:gd name="T90" fmla="*/ 544 w 544"/>
              <a:gd name="T91" fmla="*/ 255 h 334"/>
              <a:gd name="T92" fmla="*/ 524 w 544"/>
              <a:gd name="T93" fmla="*/ 307 h 334"/>
              <a:gd name="T94" fmla="*/ 503 w 544"/>
              <a:gd name="T95" fmla="*/ 324 h 334"/>
              <a:gd name="T96" fmla="*/ 491 w 544"/>
              <a:gd name="T97" fmla="*/ 329 h 334"/>
              <a:gd name="T98" fmla="*/ 480 w 544"/>
              <a:gd name="T99" fmla="*/ 333 h 334"/>
              <a:gd name="T100" fmla="*/ 470 w 544"/>
              <a:gd name="T101"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4" h="334">
                <a:moveTo>
                  <a:pt x="115" y="114"/>
                </a:moveTo>
                <a:cubicBezTo>
                  <a:pt x="57" y="114"/>
                  <a:pt x="10" y="161"/>
                  <a:pt x="10" y="219"/>
                </a:cubicBezTo>
                <a:cubicBezTo>
                  <a:pt x="10" y="277"/>
                  <a:pt x="57" y="324"/>
                  <a:pt x="115" y="324"/>
                </a:cubicBezTo>
                <a:cubicBezTo>
                  <a:pt x="117" y="324"/>
                  <a:pt x="119" y="324"/>
                  <a:pt x="121" y="324"/>
                </a:cubicBezTo>
                <a:cubicBezTo>
                  <a:pt x="127" y="324"/>
                  <a:pt x="133" y="324"/>
                  <a:pt x="138" y="324"/>
                </a:cubicBezTo>
                <a:cubicBezTo>
                  <a:pt x="147" y="324"/>
                  <a:pt x="156" y="324"/>
                  <a:pt x="165" y="324"/>
                </a:cubicBezTo>
                <a:cubicBezTo>
                  <a:pt x="176" y="324"/>
                  <a:pt x="187" y="324"/>
                  <a:pt x="198" y="324"/>
                </a:cubicBezTo>
                <a:cubicBezTo>
                  <a:pt x="210" y="324"/>
                  <a:pt x="223" y="324"/>
                  <a:pt x="236" y="324"/>
                </a:cubicBezTo>
                <a:cubicBezTo>
                  <a:pt x="249" y="324"/>
                  <a:pt x="263" y="324"/>
                  <a:pt x="277" y="324"/>
                </a:cubicBezTo>
                <a:cubicBezTo>
                  <a:pt x="290" y="324"/>
                  <a:pt x="304" y="324"/>
                  <a:pt x="318" y="324"/>
                </a:cubicBezTo>
                <a:cubicBezTo>
                  <a:pt x="332" y="324"/>
                  <a:pt x="345" y="324"/>
                  <a:pt x="358" y="324"/>
                </a:cubicBezTo>
                <a:cubicBezTo>
                  <a:pt x="371" y="324"/>
                  <a:pt x="383" y="324"/>
                  <a:pt x="395" y="324"/>
                </a:cubicBezTo>
                <a:cubicBezTo>
                  <a:pt x="406" y="324"/>
                  <a:pt x="416" y="324"/>
                  <a:pt x="427" y="324"/>
                </a:cubicBezTo>
                <a:cubicBezTo>
                  <a:pt x="435" y="324"/>
                  <a:pt x="443" y="324"/>
                  <a:pt x="450" y="324"/>
                </a:cubicBezTo>
                <a:cubicBezTo>
                  <a:pt x="455" y="324"/>
                  <a:pt x="460" y="324"/>
                  <a:pt x="465" y="324"/>
                </a:cubicBezTo>
                <a:cubicBezTo>
                  <a:pt x="485" y="324"/>
                  <a:pt x="505" y="314"/>
                  <a:pt x="517" y="298"/>
                </a:cubicBezTo>
                <a:cubicBezTo>
                  <a:pt x="527" y="286"/>
                  <a:pt x="533" y="270"/>
                  <a:pt x="533" y="255"/>
                </a:cubicBezTo>
                <a:cubicBezTo>
                  <a:pt x="533" y="217"/>
                  <a:pt x="502" y="186"/>
                  <a:pt x="464" y="186"/>
                </a:cubicBezTo>
                <a:cubicBezTo>
                  <a:pt x="458" y="186"/>
                  <a:pt x="458" y="186"/>
                  <a:pt x="458" y="186"/>
                </a:cubicBezTo>
                <a:cubicBezTo>
                  <a:pt x="458" y="180"/>
                  <a:pt x="458" y="180"/>
                  <a:pt x="458" y="180"/>
                </a:cubicBezTo>
                <a:cubicBezTo>
                  <a:pt x="458" y="175"/>
                  <a:pt x="458" y="170"/>
                  <a:pt x="458" y="166"/>
                </a:cubicBezTo>
                <a:cubicBezTo>
                  <a:pt x="458" y="80"/>
                  <a:pt x="389" y="10"/>
                  <a:pt x="303" y="10"/>
                </a:cubicBezTo>
                <a:cubicBezTo>
                  <a:pt x="236" y="10"/>
                  <a:pt x="177" y="53"/>
                  <a:pt x="156" y="116"/>
                </a:cubicBezTo>
                <a:cubicBezTo>
                  <a:pt x="154" y="122"/>
                  <a:pt x="154" y="122"/>
                  <a:pt x="154" y="122"/>
                </a:cubicBezTo>
                <a:cubicBezTo>
                  <a:pt x="149" y="120"/>
                  <a:pt x="149" y="120"/>
                  <a:pt x="149" y="120"/>
                </a:cubicBezTo>
                <a:cubicBezTo>
                  <a:pt x="138" y="116"/>
                  <a:pt x="126" y="114"/>
                  <a:pt x="115" y="114"/>
                </a:cubicBezTo>
                <a:close/>
                <a:moveTo>
                  <a:pt x="470" y="334"/>
                </a:moveTo>
                <a:cubicBezTo>
                  <a:pt x="466" y="334"/>
                  <a:pt x="463" y="334"/>
                  <a:pt x="459" y="334"/>
                </a:cubicBezTo>
                <a:cubicBezTo>
                  <a:pt x="451" y="334"/>
                  <a:pt x="444" y="334"/>
                  <a:pt x="437" y="334"/>
                </a:cubicBezTo>
                <a:cubicBezTo>
                  <a:pt x="426" y="334"/>
                  <a:pt x="416" y="334"/>
                  <a:pt x="406" y="334"/>
                </a:cubicBezTo>
                <a:cubicBezTo>
                  <a:pt x="393" y="334"/>
                  <a:pt x="381" y="334"/>
                  <a:pt x="369" y="334"/>
                </a:cubicBezTo>
                <a:cubicBezTo>
                  <a:pt x="355" y="334"/>
                  <a:pt x="341" y="334"/>
                  <a:pt x="327" y="334"/>
                </a:cubicBezTo>
                <a:cubicBezTo>
                  <a:pt x="313" y="334"/>
                  <a:pt x="299" y="334"/>
                  <a:pt x="284" y="334"/>
                </a:cubicBezTo>
                <a:cubicBezTo>
                  <a:pt x="270" y="334"/>
                  <a:pt x="256" y="334"/>
                  <a:pt x="242" y="334"/>
                </a:cubicBezTo>
                <a:cubicBezTo>
                  <a:pt x="228" y="334"/>
                  <a:pt x="215" y="334"/>
                  <a:pt x="202" y="334"/>
                </a:cubicBezTo>
                <a:cubicBezTo>
                  <a:pt x="190" y="334"/>
                  <a:pt x="178" y="334"/>
                  <a:pt x="167" y="334"/>
                </a:cubicBezTo>
                <a:cubicBezTo>
                  <a:pt x="158" y="334"/>
                  <a:pt x="148" y="334"/>
                  <a:pt x="139" y="334"/>
                </a:cubicBezTo>
                <a:cubicBezTo>
                  <a:pt x="133" y="334"/>
                  <a:pt x="127" y="334"/>
                  <a:pt x="121" y="334"/>
                </a:cubicBezTo>
                <a:cubicBezTo>
                  <a:pt x="119" y="334"/>
                  <a:pt x="117" y="334"/>
                  <a:pt x="115" y="334"/>
                </a:cubicBezTo>
                <a:cubicBezTo>
                  <a:pt x="51" y="334"/>
                  <a:pt x="0" y="282"/>
                  <a:pt x="0" y="219"/>
                </a:cubicBezTo>
                <a:cubicBezTo>
                  <a:pt x="0" y="155"/>
                  <a:pt x="51" y="103"/>
                  <a:pt x="115" y="103"/>
                </a:cubicBezTo>
                <a:cubicBezTo>
                  <a:pt x="126" y="103"/>
                  <a:pt x="137" y="105"/>
                  <a:pt x="147" y="108"/>
                </a:cubicBezTo>
                <a:cubicBezTo>
                  <a:pt x="171" y="43"/>
                  <a:pt x="233" y="0"/>
                  <a:pt x="303" y="0"/>
                </a:cubicBezTo>
                <a:cubicBezTo>
                  <a:pt x="395" y="0"/>
                  <a:pt x="469" y="74"/>
                  <a:pt x="469" y="166"/>
                </a:cubicBezTo>
                <a:cubicBezTo>
                  <a:pt x="469" y="169"/>
                  <a:pt x="469" y="172"/>
                  <a:pt x="469" y="175"/>
                </a:cubicBezTo>
                <a:cubicBezTo>
                  <a:pt x="510" y="178"/>
                  <a:pt x="544" y="212"/>
                  <a:pt x="544" y="255"/>
                </a:cubicBezTo>
                <a:cubicBezTo>
                  <a:pt x="544" y="274"/>
                  <a:pt x="537" y="293"/>
                  <a:pt x="524" y="307"/>
                </a:cubicBezTo>
                <a:cubicBezTo>
                  <a:pt x="518" y="314"/>
                  <a:pt x="511" y="319"/>
                  <a:pt x="503" y="324"/>
                </a:cubicBezTo>
                <a:cubicBezTo>
                  <a:pt x="500" y="326"/>
                  <a:pt x="495" y="328"/>
                  <a:pt x="491" y="329"/>
                </a:cubicBezTo>
                <a:cubicBezTo>
                  <a:pt x="488" y="331"/>
                  <a:pt x="484" y="332"/>
                  <a:pt x="480" y="333"/>
                </a:cubicBezTo>
                <a:cubicBezTo>
                  <a:pt x="477" y="334"/>
                  <a:pt x="474" y="334"/>
                  <a:pt x="470" y="334"/>
                </a:cubicBezTo>
                <a:close/>
              </a:path>
            </a:pathLst>
          </a:custGeom>
          <a:solidFill>
            <a:schemeClr val="tx2"/>
          </a:solidFill>
          <a:ln w="6350">
            <a:solidFill>
              <a:schemeClr val="bg1"/>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74" name="Group 173"/>
          <p:cNvGrpSpPr/>
          <p:nvPr/>
        </p:nvGrpSpPr>
        <p:grpSpPr>
          <a:xfrm>
            <a:off x="2949266" y="2257174"/>
            <a:ext cx="469169" cy="355302"/>
            <a:chOff x="227052" y="4259262"/>
            <a:chExt cx="1106990" cy="838326"/>
          </a:xfrm>
        </p:grpSpPr>
        <p:grpSp>
          <p:nvGrpSpPr>
            <p:cNvPr id="193" name="Group 4"/>
            <p:cNvGrpSpPr>
              <a:grpSpLocks noChangeAspect="1"/>
            </p:cNvGrpSpPr>
            <p:nvPr/>
          </p:nvGrpSpPr>
          <p:grpSpPr bwMode="auto">
            <a:xfrm>
              <a:off x="227052" y="4259262"/>
              <a:ext cx="1106990" cy="838326"/>
              <a:chOff x="-464" y="2774"/>
              <a:chExt cx="1438" cy="1089"/>
            </a:xfrm>
          </p:grpSpPr>
          <p:sp>
            <p:nvSpPr>
              <p:cNvPr id="200" name="Freeform 5"/>
              <p:cNvSpPr>
                <a:spLocks/>
              </p:cNvSpPr>
              <p:nvPr/>
            </p:nvSpPr>
            <p:spPr bwMode="auto">
              <a:xfrm>
                <a:off x="55" y="3847"/>
                <a:ext cx="413" cy="16"/>
              </a:xfrm>
              <a:custGeom>
                <a:avLst/>
                <a:gdLst>
                  <a:gd name="T0" fmla="*/ 670 w 683"/>
                  <a:gd name="T1" fmla="*/ 27 h 27"/>
                  <a:gd name="T2" fmla="*/ 670 w 683"/>
                  <a:gd name="T3" fmla="*/ 27 h 27"/>
                  <a:gd name="T4" fmla="*/ 13 w 683"/>
                  <a:gd name="T5" fmla="*/ 27 h 27"/>
                  <a:gd name="T6" fmla="*/ 0 w 683"/>
                  <a:gd name="T7" fmla="*/ 13 h 27"/>
                  <a:gd name="T8" fmla="*/ 13 w 683"/>
                  <a:gd name="T9" fmla="*/ 0 h 27"/>
                  <a:gd name="T10" fmla="*/ 670 w 683"/>
                  <a:gd name="T11" fmla="*/ 0 h 27"/>
                  <a:gd name="T12" fmla="*/ 683 w 683"/>
                  <a:gd name="T13" fmla="*/ 13 h 27"/>
                  <a:gd name="T14" fmla="*/ 670 w 68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 h="27">
                    <a:moveTo>
                      <a:pt x="670" y="27"/>
                    </a:moveTo>
                    <a:lnTo>
                      <a:pt x="670" y="27"/>
                    </a:lnTo>
                    <a:lnTo>
                      <a:pt x="13" y="27"/>
                    </a:lnTo>
                    <a:cubicBezTo>
                      <a:pt x="6" y="27"/>
                      <a:pt x="0" y="21"/>
                      <a:pt x="0" y="13"/>
                    </a:cubicBezTo>
                    <a:cubicBezTo>
                      <a:pt x="0" y="6"/>
                      <a:pt x="6" y="0"/>
                      <a:pt x="13" y="0"/>
                    </a:cubicBezTo>
                    <a:lnTo>
                      <a:pt x="670" y="0"/>
                    </a:lnTo>
                    <a:cubicBezTo>
                      <a:pt x="677" y="0"/>
                      <a:pt x="683" y="6"/>
                      <a:pt x="683" y="13"/>
                    </a:cubicBezTo>
                    <a:cubicBezTo>
                      <a:pt x="683" y="21"/>
                      <a:pt x="677" y="27"/>
                      <a:pt x="670" y="27"/>
                    </a:cubicBez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6"/>
              <p:cNvSpPr>
                <a:spLocks noEditPoints="1"/>
              </p:cNvSpPr>
              <p:nvPr/>
            </p:nvSpPr>
            <p:spPr bwMode="auto">
              <a:xfrm>
                <a:off x="-464" y="2774"/>
                <a:ext cx="1438" cy="976"/>
              </a:xfrm>
              <a:custGeom>
                <a:avLst/>
                <a:gdLst>
                  <a:gd name="T0" fmla="*/ 26 w 2381"/>
                  <a:gd name="T1" fmla="*/ 1586 h 1613"/>
                  <a:gd name="T2" fmla="*/ 26 w 2381"/>
                  <a:gd name="T3" fmla="*/ 1586 h 1613"/>
                  <a:gd name="T4" fmla="*/ 2354 w 2381"/>
                  <a:gd name="T5" fmla="*/ 1586 h 1613"/>
                  <a:gd name="T6" fmla="*/ 2354 w 2381"/>
                  <a:gd name="T7" fmla="*/ 26 h 1613"/>
                  <a:gd name="T8" fmla="*/ 26 w 2381"/>
                  <a:gd name="T9" fmla="*/ 26 h 1613"/>
                  <a:gd name="T10" fmla="*/ 26 w 2381"/>
                  <a:gd name="T11" fmla="*/ 1586 h 1613"/>
                  <a:gd name="T12" fmla="*/ 2381 w 2381"/>
                  <a:gd name="T13" fmla="*/ 1613 h 1613"/>
                  <a:gd name="T14" fmla="*/ 2381 w 2381"/>
                  <a:gd name="T15" fmla="*/ 1613 h 1613"/>
                  <a:gd name="T16" fmla="*/ 0 w 2381"/>
                  <a:gd name="T17" fmla="*/ 1613 h 1613"/>
                  <a:gd name="T18" fmla="*/ 0 w 2381"/>
                  <a:gd name="T19" fmla="*/ 0 h 1613"/>
                  <a:gd name="T20" fmla="*/ 2381 w 2381"/>
                  <a:gd name="T21" fmla="*/ 0 h 1613"/>
                  <a:gd name="T22" fmla="*/ 2381 w 2381"/>
                  <a:gd name="T23"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1" h="1613">
                    <a:moveTo>
                      <a:pt x="26" y="1586"/>
                    </a:moveTo>
                    <a:lnTo>
                      <a:pt x="26" y="1586"/>
                    </a:lnTo>
                    <a:lnTo>
                      <a:pt x="2354" y="1586"/>
                    </a:lnTo>
                    <a:lnTo>
                      <a:pt x="2354" y="26"/>
                    </a:lnTo>
                    <a:lnTo>
                      <a:pt x="26" y="26"/>
                    </a:lnTo>
                    <a:lnTo>
                      <a:pt x="26" y="1586"/>
                    </a:lnTo>
                    <a:close/>
                    <a:moveTo>
                      <a:pt x="2381" y="1613"/>
                    </a:moveTo>
                    <a:lnTo>
                      <a:pt x="2381" y="1613"/>
                    </a:lnTo>
                    <a:lnTo>
                      <a:pt x="0" y="1613"/>
                    </a:lnTo>
                    <a:lnTo>
                      <a:pt x="0" y="0"/>
                    </a:lnTo>
                    <a:lnTo>
                      <a:pt x="2381" y="0"/>
                    </a:lnTo>
                    <a:lnTo>
                      <a:pt x="2381" y="1613"/>
                    </a:lnTo>
                    <a:close/>
                  </a:path>
                </a:pathLst>
              </a:custGeom>
              <a:solidFill>
                <a:srgbClr val="231F20"/>
              </a:solidFill>
              <a:ln w="1270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7"/>
              <p:cNvSpPr>
                <a:spLocks/>
              </p:cNvSpPr>
              <p:nvPr/>
            </p:nvSpPr>
            <p:spPr bwMode="auto">
              <a:xfrm>
                <a:off x="254" y="3749"/>
                <a:ext cx="16" cy="103"/>
              </a:xfrm>
              <a:custGeom>
                <a:avLst/>
                <a:gdLst>
                  <a:gd name="T0" fmla="*/ 27 w 27"/>
                  <a:gd name="T1" fmla="*/ 170 h 170"/>
                  <a:gd name="T2" fmla="*/ 27 w 27"/>
                  <a:gd name="T3" fmla="*/ 170 h 170"/>
                  <a:gd name="T4" fmla="*/ 0 w 27"/>
                  <a:gd name="T5" fmla="*/ 170 h 170"/>
                  <a:gd name="T6" fmla="*/ 0 w 27"/>
                  <a:gd name="T7" fmla="*/ 0 h 170"/>
                  <a:gd name="T8" fmla="*/ 27 w 27"/>
                  <a:gd name="T9" fmla="*/ 0 h 170"/>
                  <a:gd name="T10" fmla="*/ 27 w 27"/>
                  <a:gd name="T11" fmla="*/ 170 h 170"/>
                </a:gdLst>
                <a:ahLst/>
                <a:cxnLst>
                  <a:cxn ang="0">
                    <a:pos x="T0" y="T1"/>
                  </a:cxn>
                  <a:cxn ang="0">
                    <a:pos x="T2" y="T3"/>
                  </a:cxn>
                  <a:cxn ang="0">
                    <a:pos x="T4" y="T5"/>
                  </a:cxn>
                  <a:cxn ang="0">
                    <a:pos x="T6" y="T7"/>
                  </a:cxn>
                  <a:cxn ang="0">
                    <a:pos x="T8" y="T9"/>
                  </a:cxn>
                  <a:cxn ang="0">
                    <a:pos x="T10" y="T11"/>
                  </a:cxn>
                </a:cxnLst>
                <a:rect l="0" t="0" r="r" b="b"/>
                <a:pathLst>
                  <a:path w="27" h="170">
                    <a:moveTo>
                      <a:pt x="27" y="170"/>
                    </a:moveTo>
                    <a:lnTo>
                      <a:pt x="27" y="170"/>
                    </a:lnTo>
                    <a:lnTo>
                      <a:pt x="0" y="170"/>
                    </a:lnTo>
                    <a:lnTo>
                      <a:pt x="0" y="0"/>
                    </a:lnTo>
                    <a:lnTo>
                      <a:pt x="27" y="0"/>
                    </a:lnTo>
                    <a:lnTo>
                      <a:pt x="27" y="170"/>
                    </a:ln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94" name="Group 11"/>
            <p:cNvGrpSpPr>
              <a:grpSpLocks noChangeAspect="1"/>
            </p:cNvGrpSpPr>
            <p:nvPr/>
          </p:nvGrpSpPr>
          <p:grpSpPr bwMode="auto">
            <a:xfrm>
              <a:off x="599087" y="4429398"/>
              <a:ext cx="350038" cy="387571"/>
              <a:chOff x="269" y="1389"/>
              <a:chExt cx="858" cy="950"/>
            </a:xfrm>
          </p:grpSpPr>
          <p:sp>
            <p:nvSpPr>
              <p:cNvPr id="197" name="Freeform 12"/>
              <p:cNvSpPr>
                <a:spLocks noEditPoints="1"/>
              </p:cNvSpPr>
              <p:nvPr/>
            </p:nvSpPr>
            <p:spPr bwMode="auto">
              <a:xfrm>
                <a:off x="320" y="1389"/>
                <a:ext cx="757" cy="449"/>
              </a:xfrm>
              <a:custGeom>
                <a:avLst/>
                <a:gdLst>
                  <a:gd name="T0" fmla="*/ 619 w 1242"/>
                  <a:gd name="T1" fmla="*/ 27 h 743"/>
                  <a:gd name="T2" fmla="*/ 619 w 1242"/>
                  <a:gd name="T3" fmla="*/ 27 h 743"/>
                  <a:gd name="T4" fmla="*/ 617 w 1242"/>
                  <a:gd name="T5" fmla="*/ 27 h 743"/>
                  <a:gd name="T6" fmla="*/ 29 w 1242"/>
                  <a:gd name="T7" fmla="*/ 367 h 743"/>
                  <a:gd name="T8" fmla="*/ 27 w 1242"/>
                  <a:gd name="T9" fmla="*/ 370 h 743"/>
                  <a:gd name="T10" fmla="*/ 29 w 1242"/>
                  <a:gd name="T11" fmla="*/ 374 h 743"/>
                  <a:gd name="T12" fmla="*/ 620 w 1242"/>
                  <a:gd name="T13" fmla="*/ 716 h 743"/>
                  <a:gd name="T14" fmla="*/ 625 w 1242"/>
                  <a:gd name="T15" fmla="*/ 716 h 743"/>
                  <a:gd name="T16" fmla="*/ 1213 w 1242"/>
                  <a:gd name="T17" fmla="*/ 377 h 743"/>
                  <a:gd name="T18" fmla="*/ 1215 w 1242"/>
                  <a:gd name="T19" fmla="*/ 373 h 743"/>
                  <a:gd name="T20" fmla="*/ 1213 w 1242"/>
                  <a:gd name="T21" fmla="*/ 369 h 743"/>
                  <a:gd name="T22" fmla="*/ 621 w 1242"/>
                  <a:gd name="T23" fmla="*/ 27 h 743"/>
                  <a:gd name="T24" fmla="*/ 619 w 1242"/>
                  <a:gd name="T25" fmla="*/ 27 h 743"/>
                  <a:gd name="T26" fmla="*/ 623 w 1242"/>
                  <a:gd name="T27" fmla="*/ 743 h 743"/>
                  <a:gd name="T28" fmla="*/ 623 w 1242"/>
                  <a:gd name="T29" fmla="*/ 743 h 743"/>
                  <a:gd name="T30" fmla="*/ 607 w 1242"/>
                  <a:gd name="T31" fmla="*/ 739 h 743"/>
                  <a:gd name="T32" fmla="*/ 15 w 1242"/>
                  <a:gd name="T33" fmla="*/ 398 h 743"/>
                  <a:gd name="T34" fmla="*/ 0 w 1242"/>
                  <a:gd name="T35" fmla="*/ 370 h 743"/>
                  <a:gd name="T36" fmla="*/ 15 w 1242"/>
                  <a:gd name="T37" fmla="*/ 344 h 743"/>
                  <a:gd name="T38" fmla="*/ 603 w 1242"/>
                  <a:gd name="T39" fmla="*/ 5 h 743"/>
                  <a:gd name="T40" fmla="*/ 635 w 1242"/>
                  <a:gd name="T41" fmla="*/ 5 h 743"/>
                  <a:gd name="T42" fmla="*/ 1226 w 1242"/>
                  <a:gd name="T43" fmla="*/ 346 h 743"/>
                  <a:gd name="T44" fmla="*/ 1242 w 1242"/>
                  <a:gd name="T45" fmla="*/ 373 h 743"/>
                  <a:gd name="T46" fmla="*/ 1226 w 1242"/>
                  <a:gd name="T47" fmla="*/ 400 h 743"/>
                  <a:gd name="T48" fmla="*/ 638 w 1242"/>
                  <a:gd name="T49" fmla="*/ 739 h 743"/>
                  <a:gd name="T50" fmla="*/ 623 w 1242"/>
                  <a:gd name="T51"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2" h="743">
                    <a:moveTo>
                      <a:pt x="619" y="27"/>
                    </a:moveTo>
                    <a:lnTo>
                      <a:pt x="619" y="27"/>
                    </a:lnTo>
                    <a:cubicBezTo>
                      <a:pt x="618" y="27"/>
                      <a:pt x="617" y="27"/>
                      <a:pt x="617" y="27"/>
                    </a:cubicBezTo>
                    <a:lnTo>
                      <a:pt x="29" y="367"/>
                    </a:lnTo>
                    <a:cubicBezTo>
                      <a:pt x="28" y="367"/>
                      <a:pt x="27" y="369"/>
                      <a:pt x="27" y="370"/>
                    </a:cubicBezTo>
                    <a:cubicBezTo>
                      <a:pt x="27" y="372"/>
                      <a:pt x="28" y="374"/>
                      <a:pt x="29" y="374"/>
                    </a:cubicBezTo>
                    <a:lnTo>
                      <a:pt x="620" y="716"/>
                    </a:lnTo>
                    <a:cubicBezTo>
                      <a:pt x="623" y="717"/>
                      <a:pt x="623" y="717"/>
                      <a:pt x="625" y="716"/>
                    </a:cubicBezTo>
                    <a:lnTo>
                      <a:pt x="1213" y="377"/>
                    </a:lnTo>
                    <a:cubicBezTo>
                      <a:pt x="1214" y="376"/>
                      <a:pt x="1215" y="375"/>
                      <a:pt x="1215" y="373"/>
                    </a:cubicBezTo>
                    <a:cubicBezTo>
                      <a:pt x="1215" y="371"/>
                      <a:pt x="1214" y="370"/>
                      <a:pt x="1213" y="369"/>
                    </a:cubicBezTo>
                    <a:lnTo>
                      <a:pt x="621" y="27"/>
                    </a:lnTo>
                    <a:cubicBezTo>
                      <a:pt x="621" y="27"/>
                      <a:pt x="620" y="27"/>
                      <a:pt x="619" y="27"/>
                    </a:cubicBezTo>
                    <a:close/>
                    <a:moveTo>
                      <a:pt x="623" y="743"/>
                    </a:moveTo>
                    <a:lnTo>
                      <a:pt x="623" y="743"/>
                    </a:lnTo>
                    <a:cubicBezTo>
                      <a:pt x="618" y="743"/>
                      <a:pt x="612" y="742"/>
                      <a:pt x="607" y="739"/>
                    </a:cubicBezTo>
                    <a:lnTo>
                      <a:pt x="15" y="398"/>
                    </a:lnTo>
                    <a:cubicBezTo>
                      <a:pt x="6" y="392"/>
                      <a:pt x="0" y="382"/>
                      <a:pt x="0" y="370"/>
                    </a:cubicBezTo>
                    <a:cubicBezTo>
                      <a:pt x="0" y="359"/>
                      <a:pt x="6" y="349"/>
                      <a:pt x="15" y="344"/>
                    </a:cubicBezTo>
                    <a:lnTo>
                      <a:pt x="603" y="5"/>
                    </a:lnTo>
                    <a:cubicBezTo>
                      <a:pt x="613" y="0"/>
                      <a:pt x="625" y="0"/>
                      <a:pt x="635" y="5"/>
                    </a:cubicBezTo>
                    <a:lnTo>
                      <a:pt x="1226" y="346"/>
                    </a:lnTo>
                    <a:cubicBezTo>
                      <a:pt x="1236" y="351"/>
                      <a:pt x="1242" y="362"/>
                      <a:pt x="1242" y="373"/>
                    </a:cubicBezTo>
                    <a:cubicBezTo>
                      <a:pt x="1242" y="384"/>
                      <a:pt x="1236" y="394"/>
                      <a:pt x="1226" y="400"/>
                    </a:cubicBezTo>
                    <a:lnTo>
                      <a:pt x="638" y="739"/>
                    </a:lnTo>
                    <a:cubicBezTo>
                      <a:pt x="634" y="742"/>
                      <a:pt x="628" y="743"/>
                      <a:pt x="623" y="743"/>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13"/>
              <p:cNvSpPr>
                <a:spLocks noEditPoints="1"/>
              </p:cNvSpPr>
              <p:nvPr/>
            </p:nvSpPr>
            <p:spPr bwMode="auto">
              <a:xfrm>
                <a:off x="269" y="1682"/>
                <a:ext cx="397" cy="657"/>
              </a:xfrm>
              <a:custGeom>
                <a:avLst/>
                <a:gdLst>
                  <a:gd name="T0" fmla="*/ 31 w 652"/>
                  <a:gd name="T1" fmla="*/ 28 h 1088"/>
                  <a:gd name="T2" fmla="*/ 31 w 652"/>
                  <a:gd name="T3" fmla="*/ 28 h 1088"/>
                  <a:gd name="T4" fmla="*/ 29 w 652"/>
                  <a:gd name="T5" fmla="*/ 29 h 1088"/>
                  <a:gd name="T6" fmla="*/ 26 w 652"/>
                  <a:gd name="T7" fmla="*/ 33 h 1088"/>
                  <a:gd name="T8" fmla="*/ 26 w 652"/>
                  <a:gd name="T9" fmla="*/ 716 h 1088"/>
                  <a:gd name="T10" fmla="*/ 29 w 652"/>
                  <a:gd name="T11" fmla="*/ 720 h 1088"/>
                  <a:gd name="T12" fmla="*/ 618 w 652"/>
                  <a:gd name="T13" fmla="*/ 1060 h 1088"/>
                  <a:gd name="T14" fmla="*/ 623 w 652"/>
                  <a:gd name="T15" fmla="*/ 1060 h 1088"/>
                  <a:gd name="T16" fmla="*/ 625 w 652"/>
                  <a:gd name="T17" fmla="*/ 1056 h 1088"/>
                  <a:gd name="T18" fmla="*/ 625 w 652"/>
                  <a:gd name="T19" fmla="*/ 373 h 1088"/>
                  <a:gd name="T20" fmla="*/ 623 w 652"/>
                  <a:gd name="T21" fmla="*/ 369 h 1088"/>
                  <a:gd name="T22" fmla="*/ 33 w 652"/>
                  <a:gd name="T23" fmla="*/ 29 h 1088"/>
                  <a:gd name="T24" fmla="*/ 31 w 652"/>
                  <a:gd name="T25" fmla="*/ 28 h 1088"/>
                  <a:gd name="T26" fmla="*/ 621 w 652"/>
                  <a:gd name="T27" fmla="*/ 1088 h 1088"/>
                  <a:gd name="T28" fmla="*/ 621 w 652"/>
                  <a:gd name="T29" fmla="*/ 1088 h 1088"/>
                  <a:gd name="T30" fmla="*/ 605 w 652"/>
                  <a:gd name="T31" fmla="*/ 1083 h 1088"/>
                  <a:gd name="T32" fmla="*/ 15 w 652"/>
                  <a:gd name="T33" fmla="*/ 743 h 1088"/>
                  <a:gd name="T34" fmla="*/ 0 w 652"/>
                  <a:gd name="T35" fmla="*/ 716 h 1088"/>
                  <a:gd name="T36" fmla="*/ 0 w 652"/>
                  <a:gd name="T37" fmla="*/ 33 h 1088"/>
                  <a:gd name="T38" fmla="*/ 15 w 652"/>
                  <a:gd name="T39" fmla="*/ 5 h 1088"/>
                  <a:gd name="T40" fmla="*/ 46 w 652"/>
                  <a:gd name="T41" fmla="*/ 5 h 1088"/>
                  <a:gd name="T42" fmla="*/ 636 w 652"/>
                  <a:gd name="T43" fmla="*/ 346 h 1088"/>
                  <a:gd name="T44" fmla="*/ 652 w 652"/>
                  <a:gd name="T45" fmla="*/ 373 h 1088"/>
                  <a:gd name="T46" fmla="*/ 652 w 652"/>
                  <a:gd name="T47" fmla="*/ 1056 h 1088"/>
                  <a:gd name="T48" fmla="*/ 637 w 652"/>
                  <a:gd name="T49" fmla="*/ 1083 h 1088"/>
                  <a:gd name="T50" fmla="*/ 621 w 652"/>
                  <a:gd name="T5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8">
                    <a:moveTo>
                      <a:pt x="31" y="28"/>
                    </a:moveTo>
                    <a:lnTo>
                      <a:pt x="31" y="28"/>
                    </a:lnTo>
                    <a:cubicBezTo>
                      <a:pt x="30" y="28"/>
                      <a:pt x="29" y="28"/>
                      <a:pt x="29" y="29"/>
                    </a:cubicBezTo>
                    <a:cubicBezTo>
                      <a:pt x="27" y="29"/>
                      <a:pt x="26" y="31"/>
                      <a:pt x="26" y="33"/>
                    </a:cubicBezTo>
                    <a:lnTo>
                      <a:pt x="26" y="716"/>
                    </a:lnTo>
                    <a:cubicBezTo>
                      <a:pt x="26" y="718"/>
                      <a:pt x="27" y="719"/>
                      <a:pt x="29" y="720"/>
                    </a:cubicBezTo>
                    <a:lnTo>
                      <a:pt x="618" y="1060"/>
                    </a:lnTo>
                    <a:cubicBezTo>
                      <a:pt x="620" y="1061"/>
                      <a:pt x="621" y="1061"/>
                      <a:pt x="623" y="1060"/>
                    </a:cubicBezTo>
                    <a:cubicBezTo>
                      <a:pt x="624" y="1059"/>
                      <a:pt x="625" y="1058"/>
                      <a:pt x="625" y="1056"/>
                    </a:cubicBezTo>
                    <a:lnTo>
                      <a:pt x="625" y="373"/>
                    </a:lnTo>
                    <a:cubicBezTo>
                      <a:pt x="625" y="371"/>
                      <a:pt x="624" y="370"/>
                      <a:pt x="623" y="369"/>
                    </a:cubicBezTo>
                    <a:lnTo>
                      <a:pt x="33" y="29"/>
                    </a:lnTo>
                    <a:cubicBezTo>
                      <a:pt x="33" y="28"/>
                      <a:pt x="32" y="28"/>
                      <a:pt x="31" y="28"/>
                    </a:cubicBezTo>
                    <a:close/>
                    <a:moveTo>
                      <a:pt x="621" y="1088"/>
                    </a:moveTo>
                    <a:lnTo>
                      <a:pt x="621" y="1088"/>
                    </a:lnTo>
                    <a:cubicBezTo>
                      <a:pt x="615" y="1088"/>
                      <a:pt x="609" y="1086"/>
                      <a:pt x="605" y="1083"/>
                    </a:cubicBezTo>
                    <a:lnTo>
                      <a:pt x="15" y="743"/>
                    </a:lnTo>
                    <a:cubicBezTo>
                      <a:pt x="5" y="737"/>
                      <a:pt x="0" y="727"/>
                      <a:pt x="0" y="716"/>
                    </a:cubicBezTo>
                    <a:lnTo>
                      <a:pt x="0" y="33"/>
                    </a:lnTo>
                    <a:cubicBezTo>
                      <a:pt x="0" y="21"/>
                      <a:pt x="5" y="11"/>
                      <a:pt x="15" y="5"/>
                    </a:cubicBezTo>
                    <a:cubicBezTo>
                      <a:pt x="25" y="0"/>
                      <a:pt x="36" y="0"/>
                      <a:pt x="46" y="5"/>
                    </a:cubicBezTo>
                    <a:lnTo>
                      <a:pt x="636" y="346"/>
                    </a:lnTo>
                    <a:cubicBezTo>
                      <a:pt x="646" y="352"/>
                      <a:pt x="652" y="362"/>
                      <a:pt x="652" y="373"/>
                    </a:cubicBezTo>
                    <a:lnTo>
                      <a:pt x="652" y="1056"/>
                    </a:lnTo>
                    <a:cubicBezTo>
                      <a:pt x="652" y="1067"/>
                      <a:pt x="646" y="1077"/>
                      <a:pt x="637" y="1083"/>
                    </a:cubicBezTo>
                    <a:cubicBezTo>
                      <a:pt x="631" y="1086"/>
                      <a:pt x="626" y="1088"/>
                      <a:pt x="621" y="1088"/>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14"/>
              <p:cNvSpPr>
                <a:spLocks noEditPoints="1"/>
              </p:cNvSpPr>
              <p:nvPr/>
            </p:nvSpPr>
            <p:spPr bwMode="auto">
              <a:xfrm>
                <a:off x="730" y="1685"/>
                <a:ext cx="397" cy="654"/>
              </a:xfrm>
              <a:custGeom>
                <a:avLst/>
                <a:gdLst>
                  <a:gd name="T0" fmla="*/ 621 w 652"/>
                  <a:gd name="T1" fmla="*/ 28 h 1084"/>
                  <a:gd name="T2" fmla="*/ 621 w 652"/>
                  <a:gd name="T3" fmla="*/ 28 h 1084"/>
                  <a:gd name="T4" fmla="*/ 619 w 652"/>
                  <a:gd name="T5" fmla="*/ 29 h 1084"/>
                  <a:gd name="T6" fmla="*/ 29 w 652"/>
                  <a:gd name="T7" fmla="*/ 369 h 1084"/>
                  <a:gd name="T8" fmla="*/ 27 w 652"/>
                  <a:gd name="T9" fmla="*/ 373 h 1084"/>
                  <a:gd name="T10" fmla="*/ 27 w 652"/>
                  <a:gd name="T11" fmla="*/ 1052 h 1084"/>
                  <a:gd name="T12" fmla="*/ 29 w 652"/>
                  <a:gd name="T13" fmla="*/ 1056 h 1084"/>
                  <a:gd name="T14" fmla="*/ 33 w 652"/>
                  <a:gd name="T15" fmla="*/ 1057 h 1084"/>
                  <a:gd name="T16" fmla="*/ 623 w 652"/>
                  <a:gd name="T17" fmla="*/ 716 h 1084"/>
                  <a:gd name="T18" fmla="*/ 626 w 652"/>
                  <a:gd name="T19" fmla="*/ 712 h 1084"/>
                  <a:gd name="T20" fmla="*/ 626 w 652"/>
                  <a:gd name="T21" fmla="*/ 33 h 1084"/>
                  <a:gd name="T22" fmla="*/ 623 w 652"/>
                  <a:gd name="T23" fmla="*/ 29 h 1084"/>
                  <a:gd name="T24" fmla="*/ 621 w 652"/>
                  <a:gd name="T25" fmla="*/ 28 h 1084"/>
                  <a:gd name="T26" fmla="*/ 32 w 652"/>
                  <a:gd name="T27" fmla="*/ 1084 h 1084"/>
                  <a:gd name="T28" fmla="*/ 32 w 652"/>
                  <a:gd name="T29" fmla="*/ 1084 h 1084"/>
                  <a:gd name="T30" fmla="*/ 16 w 652"/>
                  <a:gd name="T31" fmla="*/ 1079 h 1084"/>
                  <a:gd name="T32" fmla="*/ 0 w 652"/>
                  <a:gd name="T33" fmla="*/ 1052 h 1084"/>
                  <a:gd name="T34" fmla="*/ 0 w 652"/>
                  <a:gd name="T35" fmla="*/ 373 h 1084"/>
                  <a:gd name="T36" fmla="*/ 16 w 652"/>
                  <a:gd name="T37" fmla="*/ 346 h 1084"/>
                  <a:gd name="T38" fmla="*/ 606 w 652"/>
                  <a:gd name="T39" fmla="*/ 6 h 1084"/>
                  <a:gd name="T40" fmla="*/ 637 w 652"/>
                  <a:gd name="T41" fmla="*/ 6 h 1084"/>
                  <a:gd name="T42" fmla="*/ 652 w 652"/>
                  <a:gd name="T43" fmla="*/ 33 h 1084"/>
                  <a:gd name="T44" fmla="*/ 652 w 652"/>
                  <a:gd name="T45" fmla="*/ 712 h 1084"/>
                  <a:gd name="T46" fmla="*/ 637 w 652"/>
                  <a:gd name="T47" fmla="*/ 739 h 1084"/>
                  <a:gd name="T48" fmla="*/ 47 w 652"/>
                  <a:gd name="T49" fmla="*/ 1079 h 1084"/>
                  <a:gd name="T50" fmla="*/ 32 w 652"/>
                  <a:gd name="T51"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4">
                    <a:moveTo>
                      <a:pt x="621" y="28"/>
                    </a:moveTo>
                    <a:lnTo>
                      <a:pt x="621" y="28"/>
                    </a:lnTo>
                    <a:cubicBezTo>
                      <a:pt x="620" y="28"/>
                      <a:pt x="620" y="29"/>
                      <a:pt x="619" y="29"/>
                    </a:cubicBezTo>
                    <a:lnTo>
                      <a:pt x="29" y="369"/>
                    </a:lnTo>
                    <a:cubicBezTo>
                      <a:pt x="28" y="370"/>
                      <a:pt x="27" y="372"/>
                      <a:pt x="27" y="373"/>
                    </a:cubicBezTo>
                    <a:lnTo>
                      <a:pt x="27" y="1052"/>
                    </a:lnTo>
                    <a:cubicBezTo>
                      <a:pt x="27" y="1054"/>
                      <a:pt x="28" y="1055"/>
                      <a:pt x="29" y="1056"/>
                    </a:cubicBezTo>
                    <a:cubicBezTo>
                      <a:pt x="30" y="1057"/>
                      <a:pt x="33" y="1057"/>
                      <a:pt x="33" y="1057"/>
                    </a:cubicBezTo>
                    <a:lnTo>
                      <a:pt x="623" y="716"/>
                    </a:lnTo>
                    <a:cubicBezTo>
                      <a:pt x="624" y="715"/>
                      <a:pt x="626" y="714"/>
                      <a:pt x="626" y="712"/>
                    </a:cubicBezTo>
                    <a:lnTo>
                      <a:pt x="626" y="33"/>
                    </a:lnTo>
                    <a:cubicBezTo>
                      <a:pt x="626" y="31"/>
                      <a:pt x="625" y="30"/>
                      <a:pt x="623" y="29"/>
                    </a:cubicBezTo>
                    <a:cubicBezTo>
                      <a:pt x="623" y="29"/>
                      <a:pt x="622" y="28"/>
                      <a:pt x="621" y="28"/>
                    </a:cubicBezTo>
                    <a:close/>
                    <a:moveTo>
                      <a:pt x="32" y="1084"/>
                    </a:moveTo>
                    <a:lnTo>
                      <a:pt x="32" y="1084"/>
                    </a:lnTo>
                    <a:cubicBezTo>
                      <a:pt x="26" y="1084"/>
                      <a:pt x="21" y="1082"/>
                      <a:pt x="16" y="1079"/>
                    </a:cubicBezTo>
                    <a:cubicBezTo>
                      <a:pt x="6" y="1073"/>
                      <a:pt x="0" y="1063"/>
                      <a:pt x="0" y="1052"/>
                    </a:cubicBezTo>
                    <a:lnTo>
                      <a:pt x="0" y="373"/>
                    </a:lnTo>
                    <a:cubicBezTo>
                      <a:pt x="0" y="362"/>
                      <a:pt x="6" y="352"/>
                      <a:pt x="16" y="346"/>
                    </a:cubicBezTo>
                    <a:lnTo>
                      <a:pt x="606" y="6"/>
                    </a:lnTo>
                    <a:cubicBezTo>
                      <a:pt x="616" y="0"/>
                      <a:pt x="627" y="0"/>
                      <a:pt x="637" y="6"/>
                    </a:cubicBezTo>
                    <a:cubicBezTo>
                      <a:pt x="646" y="11"/>
                      <a:pt x="652" y="22"/>
                      <a:pt x="652" y="33"/>
                    </a:cubicBezTo>
                    <a:lnTo>
                      <a:pt x="652" y="712"/>
                    </a:lnTo>
                    <a:cubicBezTo>
                      <a:pt x="652" y="723"/>
                      <a:pt x="647" y="733"/>
                      <a:pt x="637" y="739"/>
                    </a:cubicBezTo>
                    <a:lnTo>
                      <a:pt x="47" y="1079"/>
                    </a:lnTo>
                    <a:cubicBezTo>
                      <a:pt x="43" y="1082"/>
                      <a:pt x="38" y="1084"/>
                      <a:pt x="32" y="1084"/>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05" name="Group 17"/>
          <p:cNvGrpSpPr>
            <a:grpSpLocks noChangeAspect="1"/>
          </p:cNvGrpSpPr>
          <p:nvPr/>
        </p:nvGrpSpPr>
        <p:grpSpPr bwMode="auto">
          <a:xfrm>
            <a:off x="1662759" y="2914486"/>
            <a:ext cx="704874" cy="1113762"/>
            <a:chOff x="1372" y="1116"/>
            <a:chExt cx="462" cy="730"/>
          </a:xfrm>
          <a:solidFill>
            <a:schemeClr val="tx2"/>
          </a:solidFill>
        </p:grpSpPr>
        <p:sp>
          <p:nvSpPr>
            <p:cNvPr id="206" name="Freeform 18"/>
            <p:cNvSpPr>
              <a:spLocks noEditPoints="1"/>
            </p:cNvSpPr>
            <p:nvPr/>
          </p:nvSpPr>
          <p:spPr bwMode="auto">
            <a:xfrm>
              <a:off x="1372" y="1116"/>
              <a:ext cx="462"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Freeform 19"/>
            <p:cNvSpPr>
              <a:spLocks/>
            </p:cNvSpPr>
            <p:nvPr/>
          </p:nvSpPr>
          <p:spPr bwMode="auto">
            <a:xfrm>
              <a:off x="1372" y="1211"/>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Freeform 20"/>
            <p:cNvSpPr>
              <a:spLocks/>
            </p:cNvSpPr>
            <p:nvPr/>
          </p:nvSpPr>
          <p:spPr bwMode="auto">
            <a:xfrm>
              <a:off x="1372" y="1333"/>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Freeform 21"/>
            <p:cNvSpPr>
              <a:spLocks/>
            </p:cNvSpPr>
            <p:nvPr/>
          </p:nvSpPr>
          <p:spPr bwMode="auto">
            <a:xfrm>
              <a:off x="1372" y="1455"/>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22"/>
            <p:cNvSpPr>
              <a:spLocks/>
            </p:cNvSpPr>
            <p:nvPr/>
          </p:nvSpPr>
          <p:spPr bwMode="auto">
            <a:xfrm>
              <a:off x="1372" y="1577"/>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23"/>
            <p:cNvSpPr>
              <a:spLocks/>
            </p:cNvSpPr>
            <p:nvPr/>
          </p:nvSpPr>
          <p:spPr bwMode="auto">
            <a:xfrm>
              <a:off x="1372" y="1699"/>
              <a:ext cx="462"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24"/>
            <p:cNvSpPr>
              <a:spLocks noEditPoints="1"/>
            </p:cNvSpPr>
            <p:nvPr/>
          </p:nvSpPr>
          <p:spPr bwMode="auto">
            <a:xfrm>
              <a:off x="164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25"/>
            <p:cNvSpPr>
              <a:spLocks noEditPoints="1"/>
            </p:cNvSpPr>
            <p:nvPr/>
          </p:nvSpPr>
          <p:spPr bwMode="auto">
            <a:xfrm>
              <a:off x="164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26"/>
            <p:cNvSpPr>
              <a:spLocks noEditPoints="1"/>
            </p:cNvSpPr>
            <p:nvPr/>
          </p:nvSpPr>
          <p:spPr bwMode="auto">
            <a:xfrm>
              <a:off x="164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27"/>
            <p:cNvSpPr>
              <a:spLocks noEditPoints="1"/>
            </p:cNvSpPr>
            <p:nvPr/>
          </p:nvSpPr>
          <p:spPr bwMode="auto">
            <a:xfrm>
              <a:off x="164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16" name="Group 30"/>
          <p:cNvGrpSpPr>
            <a:grpSpLocks noChangeAspect="1"/>
          </p:cNvGrpSpPr>
          <p:nvPr/>
        </p:nvGrpSpPr>
        <p:grpSpPr bwMode="auto">
          <a:xfrm>
            <a:off x="2422898" y="2914486"/>
            <a:ext cx="703348" cy="1113762"/>
            <a:chOff x="1913" y="1116"/>
            <a:chExt cx="461" cy="730"/>
          </a:xfrm>
          <a:solidFill>
            <a:schemeClr val="tx2"/>
          </a:solidFill>
        </p:grpSpPr>
        <p:sp>
          <p:nvSpPr>
            <p:cNvPr id="217" name="Freeform 31"/>
            <p:cNvSpPr>
              <a:spLocks noEditPoints="1"/>
            </p:cNvSpPr>
            <p:nvPr/>
          </p:nvSpPr>
          <p:spPr bwMode="auto">
            <a:xfrm>
              <a:off x="1913" y="1116"/>
              <a:ext cx="461"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Freeform 32"/>
            <p:cNvSpPr>
              <a:spLocks/>
            </p:cNvSpPr>
            <p:nvPr/>
          </p:nvSpPr>
          <p:spPr bwMode="auto">
            <a:xfrm>
              <a:off x="1913" y="1211"/>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33"/>
            <p:cNvSpPr>
              <a:spLocks/>
            </p:cNvSpPr>
            <p:nvPr/>
          </p:nvSpPr>
          <p:spPr bwMode="auto">
            <a:xfrm>
              <a:off x="1913" y="1333"/>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34"/>
            <p:cNvSpPr>
              <a:spLocks/>
            </p:cNvSpPr>
            <p:nvPr/>
          </p:nvSpPr>
          <p:spPr bwMode="auto">
            <a:xfrm>
              <a:off x="1913" y="1455"/>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35"/>
            <p:cNvSpPr>
              <a:spLocks/>
            </p:cNvSpPr>
            <p:nvPr/>
          </p:nvSpPr>
          <p:spPr bwMode="auto">
            <a:xfrm>
              <a:off x="1913" y="1577"/>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Freeform 36"/>
            <p:cNvSpPr>
              <a:spLocks/>
            </p:cNvSpPr>
            <p:nvPr/>
          </p:nvSpPr>
          <p:spPr bwMode="auto">
            <a:xfrm>
              <a:off x="1913" y="1699"/>
              <a:ext cx="461"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37"/>
            <p:cNvSpPr>
              <a:spLocks noEditPoints="1"/>
            </p:cNvSpPr>
            <p:nvPr/>
          </p:nvSpPr>
          <p:spPr bwMode="auto">
            <a:xfrm>
              <a:off x="218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38"/>
            <p:cNvSpPr>
              <a:spLocks noEditPoints="1"/>
            </p:cNvSpPr>
            <p:nvPr/>
          </p:nvSpPr>
          <p:spPr bwMode="auto">
            <a:xfrm>
              <a:off x="218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39"/>
            <p:cNvSpPr>
              <a:spLocks noEditPoints="1"/>
            </p:cNvSpPr>
            <p:nvPr/>
          </p:nvSpPr>
          <p:spPr bwMode="auto">
            <a:xfrm>
              <a:off x="218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40"/>
            <p:cNvSpPr>
              <a:spLocks noEditPoints="1"/>
            </p:cNvSpPr>
            <p:nvPr/>
          </p:nvSpPr>
          <p:spPr bwMode="auto">
            <a:xfrm>
              <a:off x="218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9" name="Group 30"/>
          <p:cNvGrpSpPr>
            <a:grpSpLocks noChangeAspect="1"/>
          </p:cNvGrpSpPr>
          <p:nvPr/>
        </p:nvGrpSpPr>
        <p:grpSpPr bwMode="auto">
          <a:xfrm>
            <a:off x="3181510" y="2914486"/>
            <a:ext cx="703348" cy="1113762"/>
            <a:chOff x="1913" y="1116"/>
            <a:chExt cx="461" cy="730"/>
          </a:xfrm>
          <a:solidFill>
            <a:schemeClr val="tx2"/>
          </a:solidFill>
        </p:grpSpPr>
        <p:sp>
          <p:nvSpPr>
            <p:cNvPr id="230" name="Freeform 31"/>
            <p:cNvSpPr>
              <a:spLocks noEditPoints="1"/>
            </p:cNvSpPr>
            <p:nvPr/>
          </p:nvSpPr>
          <p:spPr bwMode="auto">
            <a:xfrm>
              <a:off x="1913" y="1116"/>
              <a:ext cx="461"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Freeform 32"/>
            <p:cNvSpPr>
              <a:spLocks/>
            </p:cNvSpPr>
            <p:nvPr/>
          </p:nvSpPr>
          <p:spPr bwMode="auto">
            <a:xfrm>
              <a:off x="1913" y="1211"/>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Freeform 33"/>
            <p:cNvSpPr>
              <a:spLocks/>
            </p:cNvSpPr>
            <p:nvPr/>
          </p:nvSpPr>
          <p:spPr bwMode="auto">
            <a:xfrm>
              <a:off x="1913" y="1333"/>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34"/>
            <p:cNvSpPr>
              <a:spLocks/>
            </p:cNvSpPr>
            <p:nvPr/>
          </p:nvSpPr>
          <p:spPr bwMode="auto">
            <a:xfrm>
              <a:off x="1913" y="1455"/>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Freeform 35"/>
            <p:cNvSpPr>
              <a:spLocks/>
            </p:cNvSpPr>
            <p:nvPr/>
          </p:nvSpPr>
          <p:spPr bwMode="auto">
            <a:xfrm>
              <a:off x="1913" y="1577"/>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Freeform 36"/>
            <p:cNvSpPr>
              <a:spLocks/>
            </p:cNvSpPr>
            <p:nvPr/>
          </p:nvSpPr>
          <p:spPr bwMode="auto">
            <a:xfrm>
              <a:off x="1913" y="1699"/>
              <a:ext cx="461"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37"/>
            <p:cNvSpPr>
              <a:spLocks noEditPoints="1"/>
            </p:cNvSpPr>
            <p:nvPr/>
          </p:nvSpPr>
          <p:spPr bwMode="auto">
            <a:xfrm>
              <a:off x="218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Freeform 38"/>
            <p:cNvSpPr>
              <a:spLocks noEditPoints="1"/>
            </p:cNvSpPr>
            <p:nvPr/>
          </p:nvSpPr>
          <p:spPr bwMode="auto">
            <a:xfrm>
              <a:off x="218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Freeform 39"/>
            <p:cNvSpPr>
              <a:spLocks noEditPoints="1"/>
            </p:cNvSpPr>
            <p:nvPr/>
          </p:nvSpPr>
          <p:spPr bwMode="auto">
            <a:xfrm>
              <a:off x="218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Freeform 40"/>
            <p:cNvSpPr>
              <a:spLocks noEditPoints="1"/>
            </p:cNvSpPr>
            <p:nvPr/>
          </p:nvSpPr>
          <p:spPr bwMode="auto">
            <a:xfrm>
              <a:off x="218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47" name="Group 246"/>
          <p:cNvGrpSpPr/>
          <p:nvPr/>
        </p:nvGrpSpPr>
        <p:grpSpPr>
          <a:xfrm>
            <a:off x="3466827" y="2257174"/>
            <a:ext cx="469169" cy="355302"/>
            <a:chOff x="227052" y="4259262"/>
            <a:chExt cx="1106990" cy="838326"/>
          </a:xfrm>
        </p:grpSpPr>
        <p:grpSp>
          <p:nvGrpSpPr>
            <p:cNvPr id="248" name="Group 4"/>
            <p:cNvGrpSpPr>
              <a:grpSpLocks noChangeAspect="1"/>
            </p:cNvGrpSpPr>
            <p:nvPr/>
          </p:nvGrpSpPr>
          <p:grpSpPr bwMode="auto">
            <a:xfrm>
              <a:off x="227052" y="4259262"/>
              <a:ext cx="1106990" cy="838326"/>
              <a:chOff x="-464" y="2774"/>
              <a:chExt cx="1438" cy="1089"/>
            </a:xfrm>
          </p:grpSpPr>
          <p:sp>
            <p:nvSpPr>
              <p:cNvPr id="253" name="Freeform 5"/>
              <p:cNvSpPr>
                <a:spLocks/>
              </p:cNvSpPr>
              <p:nvPr/>
            </p:nvSpPr>
            <p:spPr bwMode="auto">
              <a:xfrm>
                <a:off x="55" y="3847"/>
                <a:ext cx="413" cy="16"/>
              </a:xfrm>
              <a:custGeom>
                <a:avLst/>
                <a:gdLst>
                  <a:gd name="T0" fmla="*/ 670 w 683"/>
                  <a:gd name="T1" fmla="*/ 27 h 27"/>
                  <a:gd name="T2" fmla="*/ 670 w 683"/>
                  <a:gd name="T3" fmla="*/ 27 h 27"/>
                  <a:gd name="T4" fmla="*/ 13 w 683"/>
                  <a:gd name="T5" fmla="*/ 27 h 27"/>
                  <a:gd name="T6" fmla="*/ 0 w 683"/>
                  <a:gd name="T7" fmla="*/ 13 h 27"/>
                  <a:gd name="T8" fmla="*/ 13 w 683"/>
                  <a:gd name="T9" fmla="*/ 0 h 27"/>
                  <a:gd name="T10" fmla="*/ 670 w 683"/>
                  <a:gd name="T11" fmla="*/ 0 h 27"/>
                  <a:gd name="T12" fmla="*/ 683 w 683"/>
                  <a:gd name="T13" fmla="*/ 13 h 27"/>
                  <a:gd name="T14" fmla="*/ 670 w 68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 h="27">
                    <a:moveTo>
                      <a:pt x="670" y="27"/>
                    </a:moveTo>
                    <a:lnTo>
                      <a:pt x="670" y="27"/>
                    </a:lnTo>
                    <a:lnTo>
                      <a:pt x="13" y="27"/>
                    </a:lnTo>
                    <a:cubicBezTo>
                      <a:pt x="6" y="27"/>
                      <a:pt x="0" y="21"/>
                      <a:pt x="0" y="13"/>
                    </a:cubicBezTo>
                    <a:cubicBezTo>
                      <a:pt x="0" y="6"/>
                      <a:pt x="6" y="0"/>
                      <a:pt x="13" y="0"/>
                    </a:cubicBezTo>
                    <a:lnTo>
                      <a:pt x="670" y="0"/>
                    </a:lnTo>
                    <a:cubicBezTo>
                      <a:pt x="677" y="0"/>
                      <a:pt x="683" y="6"/>
                      <a:pt x="683" y="13"/>
                    </a:cubicBezTo>
                    <a:cubicBezTo>
                      <a:pt x="683" y="21"/>
                      <a:pt x="677" y="27"/>
                      <a:pt x="670" y="27"/>
                    </a:cubicBez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Freeform 6"/>
              <p:cNvSpPr>
                <a:spLocks noEditPoints="1"/>
              </p:cNvSpPr>
              <p:nvPr/>
            </p:nvSpPr>
            <p:spPr bwMode="auto">
              <a:xfrm>
                <a:off x="-464" y="2774"/>
                <a:ext cx="1438" cy="976"/>
              </a:xfrm>
              <a:custGeom>
                <a:avLst/>
                <a:gdLst>
                  <a:gd name="T0" fmla="*/ 26 w 2381"/>
                  <a:gd name="T1" fmla="*/ 1586 h 1613"/>
                  <a:gd name="T2" fmla="*/ 26 w 2381"/>
                  <a:gd name="T3" fmla="*/ 1586 h 1613"/>
                  <a:gd name="T4" fmla="*/ 2354 w 2381"/>
                  <a:gd name="T5" fmla="*/ 1586 h 1613"/>
                  <a:gd name="T6" fmla="*/ 2354 w 2381"/>
                  <a:gd name="T7" fmla="*/ 26 h 1613"/>
                  <a:gd name="T8" fmla="*/ 26 w 2381"/>
                  <a:gd name="T9" fmla="*/ 26 h 1613"/>
                  <a:gd name="T10" fmla="*/ 26 w 2381"/>
                  <a:gd name="T11" fmla="*/ 1586 h 1613"/>
                  <a:gd name="T12" fmla="*/ 2381 w 2381"/>
                  <a:gd name="T13" fmla="*/ 1613 h 1613"/>
                  <a:gd name="T14" fmla="*/ 2381 w 2381"/>
                  <a:gd name="T15" fmla="*/ 1613 h 1613"/>
                  <a:gd name="T16" fmla="*/ 0 w 2381"/>
                  <a:gd name="T17" fmla="*/ 1613 h 1613"/>
                  <a:gd name="T18" fmla="*/ 0 w 2381"/>
                  <a:gd name="T19" fmla="*/ 0 h 1613"/>
                  <a:gd name="T20" fmla="*/ 2381 w 2381"/>
                  <a:gd name="T21" fmla="*/ 0 h 1613"/>
                  <a:gd name="T22" fmla="*/ 2381 w 2381"/>
                  <a:gd name="T23"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1" h="1613">
                    <a:moveTo>
                      <a:pt x="26" y="1586"/>
                    </a:moveTo>
                    <a:lnTo>
                      <a:pt x="26" y="1586"/>
                    </a:lnTo>
                    <a:lnTo>
                      <a:pt x="2354" y="1586"/>
                    </a:lnTo>
                    <a:lnTo>
                      <a:pt x="2354" y="26"/>
                    </a:lnTo>
                    <a:lnTo>
                      <a:pt x="26" y="26"/>
                    </a:lnTo>
                    <a:lnTo>
                      <a:pt x="26" y="1586"/>
                    </a:lnTo>
                    <a:close/>
                    <a:moveTo>
                      <a:pt x="2381" y="1613"/>
                    </a:moveTo>
                    <a:lnTo>
                      <a:pt x="2381" y="1613"/>
                    </a:lnTo>
                    <a:lnTo>
                      <a:pt x="0" y="1613"/>
                    </a:lnTo>
                    <a:lnTo>
                      <a:pt x="0" y="0"/>
                    </a:lnTo>
                    <a:lnTo>
                      <a:pt x="2381" y="0"/>
                    </a:lnTo>
                    <a:lnTo>
                      <a:pt x="2381" y="1613"/>
                    </a:lnTo>
                    <a:close/>
                  </a:path>
                </a:pathLst>
              </a:custGeom>
              <a:solidFill>
                <a:schemeClr val="tx2"/>
              </a:solidFill>
              <a:ln w="1270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7"/>
              <p:cNvSpPr>
                <a:spLocks/>
              </p:cNvSpPr>
              <p:nvPr/>
            </p:nvSpPr>
            <p:spPr bwMode="auto">
              <a:xfrm>
                <a:off x="254" y="3749"/>
                <a:ext cx="16" cy="103"/>
              </a:xfrm>
              <a:custGeom>
                <a:avLst/>
                <a:gdLst>
                  <a:gd name="T0" fmla="*/ 27 w 27"/>
                  <a:gd name="T1" fmla="*/ 170 h 170"/>
                  <a:gd name="T2" fmla="*/ 27 w 27"/>
                  <a:gd name="T3" fmla="*/ 170 h 170"/>
                  <a:gd name="T4" fmla="*/ 0 w 27"/>
                  <a:gd name="T5" fmla="*/ 170 h 170"/>
                  <a:gd name="T6" fmla="*/ 0 w 27"/>
                  <a:gd name="T7" fmla="*/ 0 h 170"/>
                  <a:gd name="T8" fmla="*/ 27 w 27"/>
                  <a:gd name="T9" fmla="*/ 0 h 170"/>
                  <a:gd name="T10" fmla="*/ 27 w 27"/>
                  <a:gd name="T11" fmla="*/ 170 h 170"/>
                </a:gdLst>
                <a:ahLst/>
                <a:cxnLst>
                  <a:cxn ang="0">
                    <a:pos x="T0" y="T1"/>
                  </a:cxn>
                  <a:cxn ang="0">
                    <a:pos x="T2" y="T3"/>
                  </a:cxn>
                  <a:cxn ang="0">
                    <a:pos x="T4" y="T5"/>
                  </a:cxn>
                  <a:cxn ang="0">
                    <a:pos x="T6" y="T7"/>
                  </a:cxn>
                  <a:cxn ang="0">
                    <a:pos x="T8" y="T9"/>
                  </a:cxn>
                  <a:cxn ang="0">
                    <a:pos x="T10" y="T11"/>
                  </a:cxn>
                </a:cxnLst>
                <a:rect l="0" t="0" r="r" b="b"/>
                <a:pathLst>
                  <a:path w="27" h="170">
                    <a:moveTo>
                      <a:pt x="27" y="170"/>
                    </a:moveTo>
                    <a:lnTo>
                      <a:pt x="27" y="170"/>
                    </a:lnTo>
                    <a:lnTo>
                      <a:pt x="0" y="170"/>
                    </a:lnTo>
                    <a:lnTo>
                      <a:pt x="0" y="0"/>
                    </a:lnTo>
                    <a:lnTo>
                      <a:pt x="27" y="0"/>
                    </a:lnTo>
                    <a:lnTo>
                      <a:pt x="27" y="170"/>
                    </a:ln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49" name="Group 11"/>
            <p:cNvGrpSpPr>
              <a:grpSpLocks noChangeAspect="1"/>
            </p:cNvGrpSpPr>
            <p:nvPr/>
          </p:nvGrpSpPr>
          <p:grpSpPr bwMode="auto">
            <a:xfrm>
              <a:off x="599087" y="4429398"/>
              <a:ext cx="350038" cy="387571"/>
              <a:chOff x="269" y="1389"/>
              <a:chExt cx="858" cy="950"/>
            </a:xfrm>
          </p:grpSpPr>
          <p:sp>
            <p:nvSpPr>
              <p:cNvPr id="250" name="Freeform 12"/>
              <p:cNvSpPr>
                <a:spLocks noEditPoints="1"/>
              </p:cNvSpPr>
              <p:nvPr/>
            </p:nvSpPr>
            <p:spPr bwMode="auto">
              <a:xfrm>
                <a:off x="320" y="1389"/>
                <a:ext cx="757" cy="449"/>
              </a:xfrm>
              <a:custGeom>
                <a:avLst/>
                <a:gdLst>
                  <a:gd name="T0" fmla="*/ 619 w 1242"/>
                  <a:gd name="T1" fmla="*/ 27 h 743"/>
                  <a:gd name="T2" fmla="*/ 619 w 1242"/>
                  <a:gd name="T3" fmla="*/ 27 h 743"/>
                  <a:gd name="T4" fmla="*/ 617 w 1242"/>
                  <a:gd name="T5" fmla="*/ 27 h 743"/>
                  <a:gd name="T6" fmla="*/ 29 w 1242"/>
                  <a:gd name="T7" fmla="*/ 367 h 743"/>
                  <a:gd name="T8" fmla="*/ 27 w 1242"/>
                  <a:gd name="T9" fmla="*/ 370 h 743"/>
                  <a:gd name="T10" fmla="*/ 29 w 1242"/>
                  <a:gd name="T11" fmla="*/ 374 h 743"/>
                  <a:gd name="T12" fmla="*/ 620 w 1242"/>
                  <a:gd name="T13" fmla="*/ 716 h 743"/>
                  <a:gd name="T14" fmla="*/ 625 w 1242"/>
                  <a:gd name="T15" fmla="*/ 716 h 743"/>
                  <a:gd name="T16" fmla="*/ 1213 w 1242"/>
                  <a:gd name="T17" fmla="*/ 377 h 743"/>
                  <a:gd name="T18" fmla="*/ 1215 w 1242"/>
                  <a:gd name="T19" fmla="*/ 373 h 743"/>
                  <a:gd name="T20" fmla="*/ 1213 w 1242"/>
                  <a:gd name="T21" fmla="*/ 369 h 743"/>
                  <a:gd name="T22" fmla="*/ 621 w 1242"/>
                  <a:gd name="T23" fmla="*/ 27 h 743"/>
                  <a:gd name="T24" fmla="*/ 619 w 1242"/>
                  <a:gd name="T25" fmla="*/ 27 h 743"/>
                  <a:gd name="T26" fmla="*/ 623 w 1242"/>
                  <a:gd name="T27" fmla="*/ 743 h 743"/>
                  <a:gd name="T28" fmla="*/ 623 w 1242"/>
                  <a:gd name="T29" fmla="*/ 743 h 743"/>
                  <a:gd name="T30" fmla="*/ 607 w 1242"/>
                  <a:gd name="T31" fmla="*/ 739 h 743"/>
                  <a:gd name="T32" fmla="*/ 15 w 1242"/>
                  <a:gd name="T33" fmla="*/ 398 h 743"/>
                  <a:gd name="T34" fmla="*/ 0 w 1242"/>
                  <a:gd name="T35" fmla="*/ 370 h 743"/>
                  <a:gd name="T36" fmla="*/ 15 w 1242"/>
                  <a:gd name="T37" fmla="*/ 344 h 743"/>
                  <a:gd name="T38" fmla="*/ 603 w 1242"/>
                  <a:gd name="T39" fmla="*/ 5 h 743"/>
                  <a:gd name="T40" fmla="*/ 635 w 1242"/>
                  <a:gd name="T41" fmla="*/ 5 h 743"/>
                  <a:gd name="T42" fmla="*/ 1226 w 1242"/>
                  <a:gd name="T43" fmla="*/ 346 h 743"/>
                  <a:gd name="T44" fmla="*/ 1242 w 1242"/>
                  <a:gd name="T45" fmla="*/ 373 h 743"/>
                  <a:gd name="T46" fmla="*/ 1226 w 1242"/>
                  <a:gd name="T47" fmla="*/ 400 h 743"/>
                  <a:gd name="T48" fmla="*/ 638 w 1242"/>
                  <a:gd name="T49" fmla="*/ 739 h 743"/>
                  <a:gd name="T50" fmla="*/ 623 w 1242"/>
                  <a:gd name="T51"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2" h="743">
                    <a:moveTo>
                      <a:pt x="619" y="27"/>
                    </a:moveTo>
                    <a:lnTo>
                      <a:pt x="619" y="27"/>
                    </a:lnTo>
                    <a:cubicBezTo>
                      <a:pt x="618" y="27"/>
                      <a:pt x="617" y="27"/>
                      <a:pt x="617" y="27"/>
                    </a:cubicBezTo>
                    <a:lnTo>
                      <a:pt x="29" y="367"/>
                    </a:lnTo>
                    <a:cubicBezTo>
                      <a:pt x="28" y="367"/>
                      <a:pt x="27" y="369"/>
                      <a:pt x="27" y="370"/>
                    </a:cubicBezTo>
                    <a:cubicBezTo>
                      <a:pt x="27" y="372"/>
                      <a:pt x="28" y="374"/>
                      <a:pt x="29" y="374"/>
                    </a:cubicBezTo>
                    <a:lnTo>
                      <a:pt x="620" y="716"/>
                    </a:lnTo>
                    <a:cubicBezTo>
                      <a:pt x="623" y="717"/>
                      <a:pt x="623" y="717"/>
                      <a:pt x="625" y="716"/>
                    </a:cubicBezTo>
                    <a:lnTo>
                      <a:pt x="1213" y="377"/>
                    </a:lnTo>
                    <a:cubicBezTo>
                      <a:pt x="1214" y="376"/>
                      <a:pt x="1215" y="375"/>
                      <a:pt x="1215" y="373"/>
                    </a:cubicBezTo>
                    <a:cubicBezTo>
                      <a:pt x="1215" y="371"/>
                      <a:pt x="1214" y="370"/>
                      <a:pt x="1213" y="369"/>
                    </a:cubicBezTo>
                    <a:lnTo>
                      <a:pt x="621" y="27"/>
                    </a:lnTo>
                    <a:cubicBezTo>
                      <a:pt x="621" y="27"/>
                      <a:pt x="620" y="27"/>
                      <a:pt x="619" y="27"/>
                    </a:cubicBezTo>
                    <a:close/>
                    <a:moveTo>
                      <a:pt x="623" y="743"/>
                    </a:moveTo>
                    <a:lnTo>
                      <a:pt x="623" y="743"/>
                    </a:lnTo>
                    <a:cubicBezTo>
                      <a:pt x="618" y="743"/>
                      <a:pt x="612" y="742"/>
                      <a:pt x="607" y="739"/>
                    </a:cubicBezTo>
                    <a:lnTo>
                      <a:pt x="15" y="398"/>
                    </a:lnTo>
                    <a:cubicBezTo>
                      <a:pt x="6" y="392"/>
                      <a:pt x="0" y="382"/>
                      <a:pt x="0" y="370"/>
                    </a:cubicBezTo>
                    <a:cubicBezTo>
                      <a:pt x="0" y="359"/>
                      <a:pt x="6" y="349"/>
                      <a:pt x="15" y="344"/>
                    </a:cubicBezTo>
                    <a:lnTo>
                      <a:pt x="603" y="5"/>
                    </a:lnTo>
                    <a:cubicBezTo>
                      <a:pt x="613" y="0"/>
                      <a:pt x="625" y="0"/>
                      <a:pt x="635" y="5"/>
                    </a:cubicBezTo>
                    <a:lnTo>
                      <a:pt x="1226" y="346"/>
                    </a:lnTo>
                    <a:cubicBezTo>
                      <a:pt x="1236" y="351"/>
                      <a:pt x="1242" y="362"/>
                      <a:pt x="1242" y="373"/>
                    </a:cubicBezTo>
                    <a:cubicBezTo>
                      <a:pt x="1242" y="384"/>
                      <a:pt x="1236" y="394"/>
                      <a:pt x="1226" y="400"/>
                    </a:cubicBezTo>
                    <a:lnTo>
                      <a:pt x="638" y="739"/>
                    </a:lnTo>
                    <a:cubicBezTo>
                      <a:pt x="634" y="742"/>
                      <a:pt x="628" y="743"/>
                      <a:pt x="623" y="743"/>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Freeform 13"/>
              <p:cNvSpPr>
                <a:spLocks noEditPoints="1"/>
              </p:cNvSpPr>
              <p:nvPr/>
            </p:nvSpPr>
            <p:spPr bwMode="auto">
              <a:xfrm>
                <a:off x="269" y="1682"/>
                <a:ext cx="397" cy="657"/>
              </a:xfrm>
              <a:custGeom>
                <a:avLst/>
                <a:gdLst>
                  <a:gd name="T0" fmla="*/ 31 w 652"/>
                  <a:gd name="T1" fmla="*/ 28 h 1088"/>
                  <a:gd name="T2" fmla="*/ 31 w 652"/>
                  <a:gd name="T3" fmla="*/ 28 h 1088"/>
                  <a:gd name="T4" fmla="*/ 29 w 652"/>
                  <a:gd name="T5" fmla="*/ 29 h 1088"/>
                  <a:gd name="T6" fmla="*/ 26 w 652"/>
                  <a:gd name="T7" fmla="*/ 33 h 1088"/>
                  <a:gd name="T8" fmla="*/ 26 w 652"/>
                  <a:gd name="T9" fmla="*/ 716 h 1088"/>
                  <a:gd name="T10" fmla="*/ 29 w 652"/>
                  <a:gd name="T11" fmla="*/ 720 h 1088"/>
                  <a:gd name="T12" fmla="*/ 618 w 652"/>
                  <a:gd name="T13" fmla="*/ 1060 h 1088"/>
                  <a:gd name="T14" fmla="*/ 623 w 652"/>
                  <a:gd name="T15" fmla="*/ 1060 h 1088"/>
                  <a:gd name="T16" fmla="*/ 625 w 652"/>
                  <a:gd name="T17" fmla="*/ 1056 h 1088"/>
                  <a:gd name="T18" fmla="*/ 625 w 652"/>
                  <a:gd name="T19" fmla="*/ 373 h 1088"/>
                  <a:gd name="T20" fmla="*/ 623 w 652"/>
                  <a:gd name="T21" fmla="*/ 369 h 1088"/>
                  <a:gd name="T22" fmla="*/ 33 w 652"/>
                  <a:gd name="T23" fmla="*/ 29 h 1088"/>
                  <a:gd name="T24" fmla="*/ 31 w 652"/>
                  <a:gd name="T25" fmla="*/ 28 h 1088"/>
                  <a:gd name="T26" fmla="*/ 621 w 652"/>
                  <a:gd name="T27" fmla="*/ 1088 h 1088"/>
                  <a:gd name="T28" fmla="*/ 621 w 652"/>
                  <a:gd name="T29" fmla="*/ 1088 h 1088"/>
                  <a:gd name="T30" fmla="*/ 605 w 652"/>
                  <a:gd name="T31" fmla="*/ 1083 h 1088"/>
                  <a:gd name="T32" fmla="*/ 15 w 652"/>
                  <a:gd name="T33" fmla="*/ 743 h 1088"/>
                  <a:gd name="T34" fmla="*/ 0 w 652"/>
                  <a:gd name="T35" fmla="*/ 716 h 1088"/>
                  <a:gd name="T36" fmla="*/ 0 w 652"/>
                  <a:gd name="T37" fmla="*/ 33 h 1088"/>
                  <a:gd name="T38" fmla="*/ 15 w 652"/>
                  <a:gd name="T39" fmla="*/ 5 h 1088"/>
                  <a:gd name="T40" fmla="*/ 46 w 652"/>
                  <a:gd name="T41" fmla="*/ 5 h 1088"/>
                  <a:gd name="T42" fmla="*/ 636 w 652"/>
                  <a:gd name="T43" fmla="*/ 346 h 1088"/>
                  <a:gd name="T44" fmla="*/ 652 w 652"/>
                  <a:gd name="T45" fmla="*/ 373 h 1088"/>
                  <a:gd name="T46" fmla="*/ 652 w 652"/>
                  <a:gd name="T47" fmla="*/ 1056 h 1088"/>
                  <a:gd name="T48" fmla="*/ 637 w 652"/>
                  <a:gd name="T49" fmla="*/ 1083 h 1088"/>
                  <a:gd name="T50" fmla="*/ 621 w 652"/>
                  <a:gd name="T5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8">
                    <a:moveTo>
                      <a:pt x="31" y="28"/>
                    </a:moveTo>
                    <a:lnTo>
                      <a:pt x="31" y="28"/>
                    </a:lnTo>
                    <a:cubicBezTo>
                      <a:pt x="30" y="28"/>
                      <a:pt x="29" y="28"/>
                      <a:pt x="29" y="29"/>
                    </a:cubicBezTo>
                    <a:cubicBezTo>
                      <a:pt x="27" y="29"/>
                      <a:pt x="26" y="31"/>
                      <a:pt x="26" y="33"/>
                    </a:cubicBezTo>
                    <a:lnTo>
                      <a:pt x="26" y="716"/>
                    </a:lnTo>
                    <a:cubicBezTo>
                      <a:pt x="26" y="718"/>
                      <a:pt x="27" y="719"/>
                      <a:pt x="29" y="720"/>
                    </a:cubicBezTo>
                    <a:lnTo>
                      <a:pt x="618" y="1060"/>
                    </a:lnTo>
                    <a:cubicBezTo>
                      <a:pt x="620" y="1061"/>
                      <a:pt x="621" y="1061"/>
                      <a:pt x="623" y="1060"/>
                    </a:cubicBezTo>
                    <a:cubicBezTo>
                      <a:pt x="624" y="1059"/>
                      <a:pt x="625" y="1058"/>
                      <a:pt x="625" y="1056"/>
                    </a:cubicBezTo>
                    <a:lnTo>
                      <a:pt x="625" y="373"/>
                    </a:lnTo>
                    <a:cubicBezTo>
                      <a:pt x="625" y="371"/>
                      <a:pt x="624" y="370"/>
                      <a:pt x="623" y="369"/>
                    </a:cubicBezTo>
                    <a:lnTo>
                      <a:pt x="33" y="29"/>
                    </a:lnTo>
                    <a:cubicBezTo>
                      <a:pt x="33" y="28"/>
                      <a:pt x="32" y="28"/>
                      <a:pt x="31" y="28"/>
                    </a:cubicBezTo>
                    <a:close/>
                    <a:moveTo>
                      <a:pt x="621" y="1088"/>
                    </a:moveTo>
                    <a:lnTo>
                      <a:pt x="621" y="1088"/>
                    </a:lnTo>
                    <a:cubicBezTo>
                      <a:pt x="615" y="1088"/>
                      <a:pt x="609" y="1086"/>
                      <a:pt x="605" y="1083"/>
                    </a:cubicBezTo>
                    <a:lnTo>
                      <a:pt x="15" y="743"/>
                    </a:lnTo>
                    <a:cubicBezTo>
                      <a:pt x="5" y="737"/>
                      <a:pt x="0" y="727"/>
                      <a:pt x="0" y="716"/>
                    </a:cubicBezTo>
                    <a:lnTo>
                      <a:pt x="0" y="33"/>
                    </a:lnTo>
                    <a:cubicBezTo>
                      <a:pt x="0" y="21"/>
                      <a:pt x="5" y="11"/>
                      <a:pt x="15" y="5"/>
                    </a:cubicBezTo>
                    <a:cubicBezTo>
                      <a:pt x="25" y="0"/>
                      <a:pt x="36" y="0"/>
                      <a:pt x="46" y="5"/>
                    </a:cubicBezTo>
                    <a:lnTo>
                      <a:pt x="636" y="346"/>
                    </a:lnTo>
                    <a:cubicBezTo>
                      <a:pt x="646" y="352"/>
                      <a:pt x="652" y="362"/>
                      <a:pt x="652" y="373"/>
                    </a:cubicBezTo>
                    <a:lnTo>
                      <a:pt x="652" y="1056"/>
                    </a:lnTo>
                    <a:cubicBezTo>
                      <a:pt x="652" y="1067"/>
                      <a:pt x="646" y="1077"/>
                      <a:pt x="637" y="1083"/>
                    </a:cubicBezTo>
                    <a:cubicBezTo>
                      <a:pt x="631" y="1086"/>
                      <a:pt x="626" y="1088"/>
                      <a:pt x="621" y="1088"/>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Freeform 14"/>
              <p:cNvSpPr>
                <a:spLocks noEditPoints="1"/>
              </p:cNvSpPr>
              <p:nvPr/>
            </p:nvSpPr>
            <p:spPr bwMode="auto">
              <a:xfrm>
                <a:off x="730" y="1685"/>
                <a:ext cx="397" cy="654"/>
              </a:xfrm>
              <a:custGeom>
                <a:avLst/>
                <a:gdLst>
                  <a:gd name="T0" fmla="*/ 621 w 652"/>
                  <a:gd name="T1" fmla="*/ 28 h 1084"/>
                  <a:gd name="T2" fmla="*/ 621 w 652"/>
                  <a:gd name="T3" fmla="*/ 28 h 1084"/>
                  <a:gd name="T4" fmla="*/ 619 w 652"/>
                  <a:gd name="T5" fmla="*/ 29 h 1084"/>
                  <a:gd name="T6" fmla="*/ 29 w 652"/>
                  <a:gd name="T7" fmla="*/ 369 h 1084"/>
                  <a:gd name="T8" fmla="*/ 27 w 652"/>
                  <a:gd name="T9" fmla="*/ 373 h 1084"/>
                  <a:gd name="T10" fmla="*/ 27 w 652"/>
                  <a:gd name="T11" fmla="*/ 1052 h 1084"/>
                  <a:gd name="T12" fmla="*/ 29 w 652"/>
                  <a:gd name="T13" fmla="*/ 1056 h 1084"/>
                  <a:gd name="T14" fmla="*/ 33 w 652"/>
                  <a:gd name="T15" fmla="*/ 1057 h 1084"/>
                  <a:gd name="T16" fmla="*/ 623 w 652"/>
                  <a:gd name="T17" fmla="*/ 716 h 1084"/>
                  <a:gd name="T18" fmla="*/ 626 w 652"/>
                  <a:gd name="T19" fmla="*/ 712 h 1084"/>
                  <a:gd name="T20" fmla="*/ 626 w 652"/>
                  <a:gd name="T21" fmla="*/ 33 h 1084"/>
                  <a:gd name="T22" fmla="*/ 623 w 652"/>
                  <a:gd name="T23" fmla="*/ 29 h 1084"/>
                  <a:gd name="T24" fmla="*/ 621 w 652"/>
                  <a:gd name="T25" fmla="*/ 28 h 1084"/>
                  <a:gd name="T26" fmla="*/ 32 w 652"/>
                  <a:gd name="T27" fmla="*/ 1084 h 1084"/>
                  <a:gd name="T28" fmla="*/ 32 w 652"/>
                  <a:gd name="T29" fmla="*/ 1084 h 1084"/>
                  <a:gd name="T30" fmla="*/ 16 w 652"/>
                  <a:gd name="T31" fmla="*/ 1079 h 1084"/>
                  <a:gd name="T32" fmla="*/ 0 w 652"/>
                  <a:gd name="T33" fmla="*/ 1052 h 1084"/>
                  <a:gd name="T34" fmla="*/ 0 w 652"/>
                  <a:gd name="T35" fmla="*/ 373 h 1084"/>
                  <a:gd name="T36" fmla="*/ 16 w 652"/>
                  <a:gd name="T37" fmla="*/ 346 h 1084"/>
                  <a:gd name="T38" fmla="*/ 606 w 652"/>
                  <a:gd name="T39" fmla="*/ 6 h 1084"/>
                  <a:gd name="T40" fmla="*/ 637 w 652"/>
                  <a:gd name="T41" fmla="*/ 6 h 1084"/>
                  <a:gd name="T42" fmla="*/ 652 w 652"/>
                  <a:gd name="T43" fmla="*/ 33 h 1084"/>
                  <a:gd name="T44" fmla="*/ 652 w 652"/>
                  <a:gd name="T45" fmla="*/ 712 h 1084"/>
                  <a:gd name="T46" fmla="*/ 637 w 652"/>
                  <a:gd name="T47" fmla="*/ 739 h 1084"/>
                  <a:gd name="T48" fmla="*/ 47 w 652"/>
                  <a:gd name="T49" fmla="*/ 1079 h 1084"/>
                  <a:gd name="T50" fmla="*/ 32 w 652"/>
                  <a:gd name="T51"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4">
                    <a:moveTo>
                      <a:pt x="621" y="28"/>
                    </a:moveTo>
                    <a:lnTo>
                      <a:pt x="621" y="28"/>
                    </a:lnTo>
                    <a:cubicBezTo>
                      <a:pt x="620" y="28"/>
                      <a:pt x="620" y="29"/>
                      <a:pt x="619" y="29"/>
                    </a:cubicBezTo>
                    <a:lnTo>
                      <a:pt x="29" y="369"/>
                    </a:lnTo>
                    <a:cubicBezTo>
                      <a:pt x="28" y="370"/>
                      <a:pt x="27" y="372"/>
                      <a:pt x="27" y="373"/>
                    </a:cubicBezTo>
                    <a:lnTo>
                      <a:pt x="27" y="1052"/>
                    </a:lnTo>
                    <a:cubicBezTo>
                      <a:pt x="27" y="1054"/>
                      <a:pt x="28" y="1055"/>
                      <a:pt x="29" y="1056"/>
                    </a:cubicBezTo>
                    <a:cubicBezTo>
                      <a:pt x="30" y="1057"/>
                      <a:pt x="33" y="1057"/>
                      <a:pt x="33" y="1057"/>
                    </a:cubicBezTo>
                    <a:lnTo>
                      <a:pt x="623" y="716"/>
                    </a:lnTo>
                    <a:cubicBezTo>
                      <a:pt x="624" y="715"/>
                      <a:pt x="626" y="714"/>
                      <a:pt x="626" y="712"/>
                    </a:cubicBezTo>
                    <a:lnTo>
                      <a:pt x="626" y="33"/>
                    </a:lnTo>
                    <a:cubicBezTo>
                      <a:pt x="626" y="31"/>
                      <a:pt x="625" y="30"/>
                      <a:pt x="623" y="29"/>
                    </a:cubicBezTo>
                    <a:cubicBezTo>
                      <a:pt x="623" y="29"/>
                      <a:pt x="622" y="28"/>
                      <a:pt x="621" y="28"/>
                    </a:cubicBezTo>
                    <a:close/>
                    <a:moveTo>
                      <a:pt x="32" y="1084"/>
                    </a:moveTo>
                    <a:lnTo>
                      <a:pt x="32" y="1084"/>
                    </a:lnTo>
                    <a:cubicBezTo>
                      <a:pt x="26" y="1084"/>
                      <a:pt x="21" y="1082"/>
                      <a:pt x="16" y="1079"/>
                    </a:cubicBezTo>
                    <a:cubicBezTo>
                      <a:pt x="6" y="1073"/>
                      <a:pt x="0" y="1063"/>
                      <a:pt x="0" y="1052"/>
                    </a:cubicBezTo>
                    <a:lnTo>
                      <a:pt x="0" y="373"/>
                    </a:lnTo>
                    <a:cubicBezTo>
                      <a:pt x="0" y="362"/>
                      <a:pt x="6" y="352"/>
                      <a:pt x="16" y="346"/>
                    </a:cubicBezTo>
                    <a:lnTo>
                      <a:pt x="606" y="6"/>
                    </a:lnTo>
                    <a:cubicBezTo>
                      <a:pt x="616" y="0"/>
                      <a:pt x="627" y="0"/>
                      <a:pt x="637" y="6"/>
                    </a:cubicBezTo>
                    <a:cubicBezTo>
                      <a:pt x="646" y="11"/>
                      <a:pt x="652" y="22"/>
                      <a:pt x="652" y="33"/>
                    </a:cubicBezTo>
                    <a:lnTo>
                      <a:pt x="652" y="712"/>
                    </a:lnTo>
                    <a:cubicBezTo>
                      <a:pt x="652" y="723"/>
                      <a:pt x="647" y="733"/>
                      <a:pt x="637" y="739"/>
                    </a:cubicBezTo>
                    <a:lnTo>
                      <a:pt x="47" y="1079"/>
                    </a:lnTo>
                    <a:cubicBezTo>
                      <a:pt x="43" y="1082"/>
                      <a:pt x="38" y="1084"/>
                      <a:pt x="32" y="1084"/>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256" name="Straight Arrow Connector 255"/>
          <p:cNvCxnSpPr>
            <a:cxnSpLocks/>
          </p:cNvCxnSpPr>
          <p:nvPr/>
        </p:nvCxnSpPr>
        <p:spPr>
          <a:xfrm>
            <a:off x="2022824" y="2413605"/>
            <a:ext cx="710978"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cxnSpLocks/>
          </p:cNvCxnSpPr>
          <p:nvPr/>
        </p:nvCxnSpPr>
        <p:spPr>
          <a:xfrm>
            <a:off x="2022823" y="2406916"/>
            <a:ext cx="0" cy="51263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967456" y="3580724"/>
            <a:ext cx="5229145" cy="615522"/>
          </a:xfrm>
          <a:prstGeom prst="rect">
            <a:avLst/>
          </a:prstGeom>
          <a:noFill/>
        </p:spPr>
        <p:txBody>
          <a:bodyPr wrap="square" lIns="179285" tIns="143428" rIns="179285" bIns="143428" rtlCol="0">
            <a:spAutoFit/>
          </a:bodyPr>
          <a:lstStyle/>
          <a:p>
            <a:pPr marL="0" marR="0" lvl="0" indent="0" algn="l" defTabSz="91385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a:t>
            </a:r>
            <a:endParaRPr kumimoji="0" lang="en-US" sz="2353" b="0" i="0" u="none" strike="noStrike" kern="1200" cap="none" spc="0" normalizeH="0" baseline="0" noProof="0">
              <a:ln>
                <a:noFill/>
              </a:ln>
              <a:solidFill>
                <a:srgbClr val="3C3C3C"/>
              </a:solidFill>
              <a:effectLst/>
              <a:uLnTx/>
              <a:uFillTx/>
              <a:latin typeface="Segoe UI"/>
              <a:ea typeface="+mn-ea"/>
              <a:cs typeface="+mn-cs"/>
            </a:endParaRPr>
          </a:p>
        </p:txBody>
      </p:sp>
      <p:sp>
        <p:nvSpPr>
          <p:cNvPr id="6" name="TextBox 5">
            <a:extLst>
              <a:ext uri="{FF2B5EF4-FFF2-40B4-BE49-F238E27FC236}">
                <a16:creationId xmlns:a16="http://schemas.microsoft.com/office/drawing/2014/main" id="{30340259-A8DE-4334-8417-A121BC048B48}"/>
              </a:ext>
            </a:extLst>
          </p:cNvPr>
          <p:cNvSpPr txBox="1"/>
          <p:nvPr/>
        </p:nvSpPr>
        <p:spPr>
          <a:xfrm>
            <a:off x="6410161" y="2396048"/>
            <a:ext cx="5265614" cy="3428978"/>
          </a:xfrm>
          <a:prstGeom prst="rect">
            <a:avLst/>
          </a:prstGeom>
          <a:noFill/>
        </p:spPr>
        <p:txBody>
          <a:bodyPr wrap="square" lIns="179285" tIns="143428" rIns="179285" bIns="143428" rtlCol="0">
            <a:spAutoFit/>
          </a:bodyPr>
          <a:lstStyle/>
          <a:p>
            <a:pPr marL="58738" defTabSz="914367" fontAlgn="b">
              <a:defRPr/>
            </a:pPr>
            <a:r>
              <a:rPr lang="en-US" sz="2400" b="1">
                <a:solidFill>
                  <a:srgbClr val="000000"/>
                </a:solidFill>
              </a:rPr>
              <a:t>Benefits</a:t>
            </a:r>
          </a:p>
          <a:p>
            <a:pPr marL="401638" indent="-342900" defTabSz="914367" fontAlgn="b">
              <a:buFont typeface="Arial" panose="020B0604020202020204" pitchFamily="34" charset="0"/>
              <a:buChar char="•"/>
              <a:defRPr/>
            </a:pPr>
            <a:r>
              <a:rPr lang="en-US">
                <a:solidFill>
                  <a:schemeClr val="bg1"/>
                </a:solidFill>
                <a:latin typeface="Segoe UI Semilight (Body)"/>
                <a:cs typeface="Segoe UI Semilight" panose="020B0402040204020203" pitchFamily="34" charset="0"/>
              </a:rPr>
              <a:t>Drive continuous innovation by leveraging built-in DevOps or using Containers. </a:t>
            </a:r>
          </a:p>
          <a:p>
            <a:pPr marL="401638" indent="-342900" defTabSz="914367" fontAlgn="b">
              <a:buFont typeface="Arial" panose="020B0604020202020204" pitchFamily="34" charset="0"/>
              <a:buChar char="•"/>
              <a:defRPr/>
            </a:pPr>
            <a:r>
              <a:rPr lang="en-US">
                <a:solidFill>
                  <a:schemeClr val="bg1"/>
                </a:solidFill>
                <a:latin typeface="Segoe UI Semilight (Body)"/>
                <a:cs typeface="Segoe UI Semilight" panose="020B0402040204020203" pitchFamily="34" charset="0"/>
              </a:rPr>
              <a:t>Easily scale up or down to meet the changing needs of the business  </a:t>
            </a:r>
          </a:p>
          <a:p>
            <a:pPr marL="401638" indent="-342900" defTabSz="914367" fontAlgn="b">
              <a:buFont typeface="Arial" panose="020B0604020202020204" pitchFamily="34" charset="0"/>
              <a:buChar char="•"/>
              <a:defRPr/>
            </a:pPr>
            <a:r>
              <a:rPr lang="en-US">
                <a:solidFill>
                  <a:schemeClr val="bg1"/>
                </a:solidFill>
                <a:latin typeface="Segoe UI Semilight (Body)"/>
                <a:cs typeface="Segoe UI Semilight" panose="020B0402040204020203" pitchFamily="34" charset="0"/>
              </a:rPr>
              <a:t>Improved portability and density. </a:t>
            </a:r>
          </a:p>
          <a:p>
            <a:pPr marL="401638" indent="-342900" defTabSz="914367" fontAlgn="b">
              <a:buFont typeface="Arial" panose="020B0604020202020204" pitchFamily="34" charset="0"/>
              <a:buChar char="•"/>
              <a:defRPr/>
            </a:pPr>
            <a:r>
              <a:rPr lang="en-US">
                <a:solidFill>
                  <a:schemeClr val="bg1"/>
                </a:solidFill>
              </a:rPr>
              <a:t>Existing programming models,  languages and frameworks that can be easily used and extended. </a:t>
            </a:r>
          </a:p>
          <a:p>
            <a:pPr marL="401638" indent="-342900" defTabSz="914367" fontAlgn="b">
              <a:buFont typeface="Arial" panose="020B0604020202020204" pitchFamily="34" charset="0"/>
              <a:buChar char="•"/>
              <a:defRPr/>
            </a:pPr>
            <a:r>
              <a:rPr lang="en-US">
                <a:solidFill>
                  <a:schemeClr val="bg1"/>
                </a:solidFill>
                <a:latin typeface="Segoe UI Semilight (Body)"/>
                <a:cs typeface="Segoe UI Semilight" panose="020B0402040204020203" pitchFamily="34" charset="0"/>
              </a:rPr>
              <a:t>Fast CI/CD. </a:t>
            </a:r>
          </a:p>
          <a:p>
            <a:pPr marL="401638" indent="-342900" defTabSz="914367" fontAlgn="b">
              <a:buFont typeface="Arial" panose="020B0604020202020204" pitchFamily="34" charset="0"/>
              <a:buChar char="•"/>
              <a:defRPr/>
            </a:pPr>
            <a:endParaRPr lang="en-US">
              <a:solidFill>
                <a:srgbClr val="000000"/>
              </a:solidFill>
            </a:endParaRPr>
          </a:p>
        </p:txBody>
      </p:sp>
      <p:sp>
        <p:nvSpPr>
          <p:cNvPr id="222" name="TextBox 221">
            <a:extLst>
              <a:ext uri="{FF2B5EF4-FFF2-40B4-BE49-F238E27FC236}">
                <a16:creationId xmlns:a16="http://schemas.microsoft.com/office/drawing/2014/main" id="{D89B1AC1-928F-463A-89F5-C7D2E7AE9E4C}"/>
              </a:ext>
            </a:extLst>
          </p:cNvPr>
          <p:cNvSpPr txBox="1"/>
          <p:nvPr/>
        </p:nvSpPr>
        <p:spPr>
          <a:xfrm>
            <a:off x="239837" y="4028248"/>
            <a:ext cx="5267171" cy="2264851"/>
          </a:xfrm>
          <a:prstGeom prst="rect">
            <a:avLst/>
          </a:prstGeom>
          <a:noFill/>
        </p:spPr>
        <p:txBody>
          <a:bodyPr wrap="square" lIns="0" tIns="0" rIns="0" bIns="0" rtlCol="0">
            <a:spAutoFit/>
          </a:bodyPr>
          <a:lstStyle/>
          <a:p>
            <a:pPr marL="0" marR="0" lvl="0" indent="0" algn="l" defTabSz="913960" rtl="0" eaLnBrk="1" fontAlgn="auto" latinLnBrk="0" hangingPunct="1">
              <a:lnSpc>
                <a:spcPct val="90000"/>
              </a:lnSpc>
              <a:spcBef>
                <a:spcPts val="0"/>
              </a:spcBef>
              <a:spcAft>
                <a:spcPts val="0"/>
              </a:spcAft>
              <a:buClrTx/>
              <a:buSzTx/>
              <a:buFontTx/>
              <a:buNone/>
              <a:tabLst/>
              <a:defRPr/>
            </a:pPr>
            <a:r>
              <a:rPr kumimoji="0" lang="en-US" sz="2353" b="1" i="0" u="none" strike="noStrike" kern="0" cap="none" spc="20" normalizeH="0" baseline="0" noProof="0">
                <a:ln>
                  <a:noFill/>
                </a:ln>
                <a:effectLst/>
                <a:uLnTx/>
                <a:uFillTx/>
                <a:latin typeface="Segoe UI "/>
                <a:cs typeface="Segoe UI Semilight" panose="020B0402040204020203" pitchFamily="34" charset="0"/>
              </a:rPr>
              <a:t>Definition</a:t>
            </a:r>
          </a:p>
          <a:p>
            <a:pPr lvl="0" defTabSz="913960">
              <a:lnSpc>
                <a:spcPct val="90000"/>
              </a:lnSpc>
              <a:defRPr/>
            </a:pPr>
            <a:endParaRPr lang="en-US" sz="2000" kern="0" spc="20">
              <a:latin typeface="Segoe UI "/>
              <a:cs typeface="Segoe UI Semilight" panose="020B0402040204020203" pitchFamily="34" charset="0"/>
            </a:endParaRPr>
          </a:p>
          <a:p>
            <a:pPr lvl="0"/>
            <a:r>
              <a:rPr lang="en-US"/>
              <a:t>Refactoring an application involves some change to the application design, but not wholesale changes to the application code. The application takes advantage of IaaS and potentially PaaS capabilities from the provider while maintaining code strategic to the application's use case. </a:t>
            </a:r>
          </a:p>
        </p:txBody>
      </p:sp>
      <p:sp>
        <p:nvSpPr>
          <p:cNvPr id="2" name="TextBox 1">
            <a:extLst>
              <a:ext uri="{FF2B5EF4-FFF2-40B4-BE49-F238E27FC236}">
                <a16:creationId xmlns:a16="http://schemas.microsoft.com/office/drawing/2014/main" id="{02BDA113-39F4-47A2-A648-C97C1881F7F3}"/>
              </a:ext>
            </a:extLst>
          </p:cNvPr>
          <p:cNvSpPr txBox="1"/>
          <p:nvPr/>
        </p:nvSpPr>
        <p:spPr>
          <a:xfrm>
            <a:off x="6456548" y="454935"/>
            <a:ext cx="5093769" cy="2813078"/>
          </a:xfrm>
          <a:prstGeom prst="rect">
            <a:avLst/>
          </a:prstGeom>
          <a:noFill/>
        </p:spPr>
        <p:txBody>
          <a:bodyPr wrap="square" lIns="182880" tIns="146304" rIns="182880" bIns="146304" rtlCol="0">
            <a:spAutoFit/>
          </a:bodyPr>
          <a:lstStyle/>
          <a:p>
            <a:pPr marL="58738" defTabSz="914367" fontAlgn="b">
              <a:defRPr/>
            </a:pPr>
            <a:r>
              <a:rPr lang="en-US" sz="2800" b="1">
                <a:solidFill>
                  <a:srgbClr val="000000"/>
                </a:solidFill>
              </a:rPr>
              <a:t>When to consider</a:t>
            </a:r>
          </a:p>
          <a:p>
            <a:pPr marL="401638" indent="-342900" defTabSz="914367" fontAlgn="b">
              <a:buFont typeface="Arial" panose="020B0604020202020204" pitchFamily="34" charset="0"/>
              <a:buChar char="•"/>
              <a:defRPr/>
            </a:pPr>
            <a:r>
              <a:rPr lang="en-US">
                <a:solidFill>
                  <a:srgbClr val="505050"/>
                </a:solidFill>
                <a:latin typeface="Segoe UI Semilight (Body)"/>
                <a:cs typeface="Segoe UI Semilight" panose="020B0402040204020203" pitchFamily="34" charset="0"/>
              </a:rPr>
              <a:t>You want to leverage existing development skills and codebase is paramount</a:t>
            </a:r>
          </a:p>
          <a:p>
            <a:pPr marL="401638" indent="-342900" defTabSz="914367" fontAlgn="b">
              <a:buFont typeface="Arial" panose="020B0604020202020204" pitchFamily="34" charset="0"/>
              <a:buChar char="•"/>
              <a:defRPr/>
            </a:pPr>
            <a:r>
              <a:rPr lang="en-US">
                <a:solidFill>
                  <a:srgbClr val="505050"/>
                </a:solidFill>
                <a:latin typeface="Segoe UI Semilight (Body)"/>
                <a:cs typeface="Segoe UI Semilight" panose="020B0402040204020203" pitchFamily="34" charset="0"/>
              </a:rPr>
              <a:t>When code portability is a concern. </a:t>
            </a:r>
          </a:p>
          <a:p>
            <a:pPr marL="401638" indent="-342900" defTabSz="914367" fontAlgn="b">
              <a:buFont typeface="Arial" panose="020B0604020202020204" pitchFamily="34" charset="0"/>
              <a:buChar char="•"/>
              <a:defRPr/>
            </a:pPr>
            <a:r>
              <a:rPr lang="en-US">
                <a:solidFill>
                  <a:srgbClr val="505050"/>
                </a:solidFill>
                <a:latin typeface="Segoe UI Semilight (Body)"/>
                <a:cs typeface="Segoe UI Semilight" panose="020B0402040204020203" pitchFamily="34" charset="0"/>
              </a:rPr>
              <a:t>You prefer a quick way to modernize your apps</a:t>
            </a:r>
          </a:p>
          <a:p>
            <a:pPr marL="401638" indent="-342900" defTabSz="914367" fontAlgn="b">
              <a:buFont typeface="Arial" panose="020B0604020202020204" pitchFamily="34" charset="0"/>
              <a:buChar char="•"/>
              <a:defRPr/>
            </a:pPr>
            <a:endParaRPr lang="en-US" sz="2400">
              <a:solidFill>
                <a:srgbClr val="505050"/>
              </a:solidFill>
              <a:latin typeface="Segoe UI Semilight (Body)"/>
              <a:cs typeface="Segoe UI Semilight" panose="020B0402040204020203" pitchFamily="34" charset="0"/>
            </a:endParaRPr>
          </a:p>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238" name="TextBox 237">
            <a:extLst>
              <a:ext uri="{FF2B5EF4-FFF2-40B4-BE49-F238E27FC236}">
                <a16:creationId xmlns:a16="http://schemas.microsoft.com/office/drawing/2014/main" id="{C7ED60E3-DDF9-4C3F-9BBA-A2E770347737}"/>
              </a:ext>
            </a:extLst>
          </p:cNvPr>
          <p:cNvSpPr txBox="1"/>
          <p:nvPr/>
        </p:nvSpPr>
        <p:spPr>
          <a:xfrm>
            <a:off x="6492859" y="5324180"/>
            <a:ext cx="5046423" cy="1212987"/>
          </a:xfrm>
          <a:prstGeom prst="rect">
            <a:avLst/>
          </a:prstGeom>
          <a:noFill/>
        </p:spPr>
        <p:txBody>
          <a:bodyPr wrap="square" lIns="179285" tIns="143428" rIns="179285" bIns="143428" rtlCol="0">
            <a:spAutoFit/>
          </a:bodyPr>
          <a:lstStyle/>
          <a:p>
            <a:pPr marL="58738" defTabSz="914367" fontAlgn="b">
              <a:defRPr/>
            </a:pPr>
            <a:r>
              <a:rPr lang="en-US" sz="2400" b="1">
                <a:solidFill>
                  <a:srgbClr val="000000"/>
                </a:solidFill>
              </a:rPr>
              <a:t>Core technologies</a:t>
            </a:r>
          </a:p>
          <a:p>
            <a:pPr marL="401638" indent="-342900" defTabSz="914367" fontAlgn="b">
              <a:buFont typeface="Arial" panose="020B0604020202020204" pitchFamily="34" charset="0"/>
              <a:buChar char="•"/>
              <a:defRPr/>
            </a:pPr>
            <a:r>
              <a:rPr lang="en-US">
                <a:solidFill>
                  <a:schemeClr val="bg1"/>
                </a:solidFill>
                <a:latin typeface="Segoe UI Semilight (Body)"/>
                <a:cs typeface="Segoe UI Semilight" panose="020B0402040204020203" pitchFamily="34" charset="0"/>
              </a:rPr>
              <a:t>Containers, container orchestration</a:t>
            </a:r>
          </a:p>
          <a:p>
            <a:pPr marL="401638" indent="-342900" defTabSz="914367" fontAlgn="b">
              <a:buFont typeface="Arial" panose="020B0604020202020204" pitchFamily="34" charset="0"/>
              <a:buChar char="•"/>
              <a:defRPr/>
            </a:pPr>
            <a:r>
              <a:rPr lang="en-US">
                <a:solidFill>
                  <a:schemeClr val="bg1"/>
                </a:solidFill>
                <a:latin typeface="Segoe UI Semilight (Body)"/>
                <a:cs typeface="Segoe UI Semilight" panose="020B0402040204020203" pitchFamily="34" charset="0"/>
              </a:rPr>
              <a:t>DevOps tools</a:t>
            </a:r>
          </a:p>
        </p:txBody>
      </p:sp>
      <p:sp>
        <p:nvSpPr>
          <p:cNvPr id="4" name="TextBox 3">
            <a:extLst>
              <a:ext uri="{FF2B5EF4-FFF2-40B4-BE49-F238E27FC236}">
                <a16:creationId xmlns:a16="http://schemas.microsoft.com/office/drawing/2014/main" id="{393DEE70-3605-46E4-9AA3-B9A796CD7A55}"/>
              </a:ext>
            </a:extLst>
          </p:cNvPr>
          <p:cNvSpPr txBox="1"/>
          <p:nvPr/>
        </p:nvSpPr>
        <p:spPr>
          <a:xfrm>
            <a:off x="6284217" y="6322994"/>
            <a:ext cx="5242327" cy="461665"/>
          </a:xfrm>
          <a:prstGeom prst="rect">
            <a:avLst/>
          </a:prstGeom>
          <a:noFill/>
        </p:spPr>
        <p:txBody>
          <a:bodyPr wrap="square" lIns="182880" tIns="146304" rIns="182880" bIns="146304" rtlCol="0">
            <a:spAutoFit/>
          </a:bodyPr>
          <a:lstStyle/>
          <a:p>
            <a:pPr>
              <a:lnSpc>
                <a:spcPct val="90000"/>
              </a:lnSpc>
              <a:spcAft>
                <a:spcPts val="600"/>
              </a:spcAft>
            </a:pPr>
            <a:r>
              <a:rPr lang="en-US" sz="1100">
                <a:solidFill>
                  <a:srgbClr val="353535"/>
                </a:solidFill>
                <a:latin typeface="HelveticaNeueLTStd-Md"/>
              </a:rPr>
              <a:t>Source:</a:t>
            </a:r>
            <a:r>
              <a:rPr lang="en-US" sz="1100" u="sng">
                <a:hlinkClick r:id="rId3"/>
              </a:rPr>
              <a:t> Gartner IT Glossary</a:t>
            </a:r>
            <a:r>
              <a:rPr lang="en-US" sz="1100" u="sng"/>
              <a:t>  </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299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Application Services</a:t>
            </a:r>
            <a:br>
              <a:rPr lang="en-US" dirty="0"/>
            </a:br>
            <a:br>
              <a:rPr lang="en-US" dirty="0"/>
            </a:br>
            <a:br>
              <a:rPr lang="en-US" dirty="0"/>
            </a:br>
            <a:endParaRPr lang="en-US" dirty="0"/>
          </a:p>
        </p:txBody>
      </p:sp>
      <p:grpSp>
        <p:nvGrpSpPr>
          <p:cNvPr id="2" name="Group 1"/>
          <p:cNvGrpSpPr/>
          <p:nvPr/>
        </p:nvGrpSpPr>
        <p:grpSpPr>
          <a:xfrm>
            <a:off x="487478" y="2225391"/>
            <a:ext cx="3685604" cy="3680611"/>
            <a:chOff x="497252" y="2269518"/>
            <a:chExt cx="3759508" cy="3754415"/>
          </a:xfrm>
        </p:grpSpPr>
        <p:sp>
          <p:nvSpPr>
            <p:cNvPr id="19" name="Rectangle: Rounded Corners 18"/>
            <p:cNvSpPr/>
            <p:nvPr/>
          </p:nvSpPr>
          <p:spPr bwMode="auto">
            <a:xfrm>
              <a:off x="497252" y="2269518"/>
              <a:ext cx="3759508" cy="3754415"/>
            </a:xfrm>
            <a:prstGeom prst="roundRect">
              <a:avLst>
                <a:gd name="adj" fmla="val 7884"/>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grpSp>
          <p:nvGrpSpPr>
            <p:cNvPr id="35" name="Group 34"/>
            <p:cNvGrpSpPr/>
            <p:nvPr/>
          </p:nvGrpSpPr>
          <p:grpSpPr>
            <a:xfrm>
              <a:off x="706190" y="2487915"/>
              <a:ext cx="3341632" cy="3326412"/>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93FF"/>
              </a:solidFill>
              <a:ln>
                <a:solidFill>
                  <a:schemeClr val="accent6">
                    <a:lumMod val="75000"/>
                    <a:lumOff val="25000"/>
                  </a:schemeClr>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93FF"/>
              </a:solidFill>
              <a:ln>
                <a:solidFill>
                  <a:schemeClr val="accent6">
                    <a:lumMod val="75000"/>
                    <a:lumOff val="25000"/>
                  </a:schemeClr>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93FF"/>
              </a:solidFill>
              <a:ln>
                <a:solidFill>
                  <a:schemeClr val="accent6">
                    <a:lumMod val="75000"/>
                    <a:lumOff val="25000"/>
                  </a:schemeClr>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93FF"/>
              </a:solidFill>
              <a:ln>
                <a:solidFill>
                  <a:schemeClr val="accent6">
                    <a:lumMod val="75000"/>
                    <a:lumOff val="25000"/>
                  </a:schemeClr>
                </a:solid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grpSp>
      <p:sp>
        <p:nvSpPr>
          <p:cNvPr id="31" name="Text Placeholder 4"/>
          <p:cNvSpPr txBox="1">
            <a:spLocks/>
          </p:cNvSpPr>
          <p:nvPr/>
        </p:nvSpPr>
        <p:spPr>
          <a:xfrm>
            <a:off x="4485965" y="2263014"/>
            <a:ext cx="7604324" cy="2278316"/>
          </a:xfrm>
          <a:prstGeom prst="rect">
            <a:avLst/>
          </a:prstGeom>
          <a:noFill/>
        </p:spPr>
        <p:txBody>
          <a:bodyPr wrap="square" lIns="87867" tIns="140589" rIns="87867" bIns="140589" anchor="t">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defRPr/>
            </a:pPr>
            <a:r>
              <a:rPr lang="en-US" sz="2400" dirty="0">
                <a:solidFill>
                  <a:schemeClr val="tx1"/>
                </a:solidFill>
              </a:rPr>
              <a:t>A cloud app platform for delivering </a:t>
            </a:r>
            <a:r>
              <a:rPr lang="en-US" sz="2400" dirty="0">
                <a:solidFill>
                  <a:schemeClr val="tx1"/>
                </a:solidFill>
                <a:latin typeface="Segoe UI Black" panose="020B0A02040204020203" pitchFamily="34" charset="0"/>
                <a:ea typeface="Segoe UI Black" panose="020B0A02040204020203" pitchFamily="34" charset="0"/>
              </a:rPr>
              <a:t>modern enterprise apps</a:t>
            </a:r>
            <a:r>
              <a:rPr lang="en-US" sz="2400" dirty="0">
                <a:solidFill>
                  <a:schemeClr val="tx1"/>
                </a:solidFill>
              </a:rPr>
              <a:t> across cloud and mobile devices.  </a:t>
            </a:r>
          </a:p>
          <a:p>
            <a:pPr defTabSz="914192">
              <a:defRPr/>
            </a:pPr>
            <a:endParaRPr lang="en-US" sz="2400" dirty="0">
              <a:solidFill>
                <a:schemeClr val="tx1"/>
              </a:solidFill>
            </a:endParaRPr>
          </a:p>
          <a:p>
            <a:pPr defTabSz="914192">
              <a:defRPr/>
            </a:pPr>
            <a:r>
              <a:rPr lang="en-US" sz="2400" dirty="0">
                <a:solidFill>
                  <a:schemeClr val="tx1"/>
                </a:solidFill>
              </a:rPr>
              <a:t>Delivered as an </a:t>
            </a:r>
            <a:r>
              <a:rPr lang="en-US" sz="2400" dirty="0">
                <a:solidFill>
                  <a:schemeClr val="tx1"/>
                </a:solidFill>
                <a:latin typeface="Segoe UI Black" panose="020B0A02040204020203" pitchFamily="34" charset="0"/>
                <a:ea typeface="Segoe UI Black" panose="020B0A02040204020203" pitchFamily="34" charset="0"/>
              </a:rPr>
              <a:t>integrated offering that delivers features and capabilities </a:t>
            </a:r>
            <a:r>
              <a:rPr lang="en-US" sz="2400" dirty="0">
                <a:solidFill>
                  <a:schemeClr val="tx1"/>
                </a:solidFill>
              </a:rPr>
              <a:t>from a number of existing Azure services</a:t>
            </a:r>
          </a:p>
        </p:txBody>
      </p:sp>
      <p:grpSp>
        <p:nvGrpSpPr>
          <p:cNvPr id="3" name="Group 2"/>
          <p:cNvGrpSpPr/>
          <p:nvPr/>
        </p:nvGrpSpPr>
        <p:grpSpPr>
          <a:xfrm>
            <a:off x="4377912" y="4786492"/>
            <a:ext cx="1529967" cy="1119510"/>
            <a:chOff x="5184810" y="4804558"/>
            <a:chExt cx="1560646" cy="1141958"/>
          </a:xfrm>
        </p:grpSpPr>
        <p:sp>
          <p:nvSpPr>
            <p:cNvPr id="33" name="Oval 32"/>
            <p:cNvSpPr/>
            <p:nvPr/>
          </p:nvSpPr>
          <p:spPr bwMode="auto">
            <a:xfrm>
              <a:off x="5368280" y="4804558"/>
              <a:ext cx="1193704" cy="1141958"/>
            </a:xfrm>
            <a:prstGeom prst="ellipse">
              <a:avLst/>
            </a:prstGeom>
            <a:solidFill>
              <a:srgbClr val="00B050">
                <a:alpha val="78000"/>
              </a:srgb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 Placeholder 12"/>
            <p:cNvSpPr txBox="1">
              <a:spLocks/>
            </p:cNvSpPr>
            <p:nvPr/>
          </p:nvSpPr>
          <p:spPr>
            <a:xfrm>
              <a:off x="5184810" y="5077457"/>
              <a:ext cx="1560646" cy="568627"/>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a:solidFill>
                    <a:srgbClr val="FFFFFF"/>
                  </a:solidFill>
                  <a:latin typeface="Segoe UI"/>
                </a:rPr>
                <a:t>Enterprise </a:t>
              </a:r>
              <a:br>
                <a:rPr lang="en-US" sz="1345">
                  <a:solidFill>
                    <a:srgbClr val="FFFFFF"/>
                  </a:solidFill>
                  <a:latin typeface="Segoe UI"/>
                </a:rPr>
              </a:br>
              <a:r>
                <a:rPr lang="en-US" sz="1345">
                  <a:solidFill>
                    <a:srgbClr val="FFFFFF"/>
                  </a:solidFill>
                  <a:latin typeface="Segoe UI"/>
                </a:rPr>
                <a:t>Grade Apps</a:t>
              </a:r>
            </a:p>
          </p:txBody>
        </p:sp>
      </p:grpSp>
      <p:grpSp>
        <p:nvGrpSpPr>
          <p:cNvPr id="5" name="Group 4"/>
          <p:cNvGrpSpPr/>
          <p:nvPr/>
        </p:nvGrpSpPr>
        <p:grpSpPr>
          <a:xfrm>
            <a:off x="7239812" y="4824218"/>
            <a:ext cx="1529965" cy="1119510"/>
            <a:chOff x="7463884" y="4804558"/>
            <a:chExt cx="1560644" cy="1141958"/>
          </a:xfrm>
        </p:grpSpPr>
        <p:sp>
          <p:nvSpPr>
            <p:cNvPr id="42" name="Oval 41"/>
            <p:cNvSpPr/>
            <p:nvPr/>
          </p:nvSpPr>
          <p:spPr bwMode="auto">
            <a:xfrm>
              <a:off x="7647352" y="4804558"/>
              <a:ext cx="1193704" cy="1141958"/>
            </a:xfrm>
            <a:prstGeom prst="ellipse">
              <a:avLst/>
            </a:prstGeom>
            <a:solidFill>
              <a:srgbClr val="0070C0">
                <a:alpha val="78000"/>
              </a:srgb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ext Placeholder 12"/>
            <p:cNvSpPr txBox="1">
              <a:spLocks/>
            </p:cNvSpPr>
            <p:nvPr/>
          </p:nvSpPr>
          <p:spPr>
            <a:xfrm>
              <a:off x="7463884" y="5001981"/>
              <a:ext cx="1560644" cy="762462"/>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a:solidFill>
                    <a:srgbClr val="FFFFFF"/>
                  </a:solidFill>
                  <a:latin typeface="Segoe UI"/>
                </a:rPr>
                <a:t>Fully </a:t>
              </a:r>
              <a:br>
                <a:rPr lang="en-US" sz="1345">
                  <a:solidFill>
                    <a:srgbClr val="FFFFFF"/>
                  </a:solidFill>
                  <a:latin typeface="Segoe UI"/>
                </a:rPr>
              </a:br>
              <a:r>
                <a:rPr lang="en-US" sz="1345">
                  <a:solidFill>
                    <a:srgbClr val="FFFFFF"/>
                  </a:solidFill>
                  <a:latin typeface="Segoe UI"/>
                </a:rPr>
                <a:t>Managed Platform </a:t>
              </a:r>
            </a:p>
          </p:txBody>
        </p:sp>
      </p:grpSp>
      <p:grpSp>
        <p:nvGrpSpPr>
          <p:cNvPr id="6" name="Group 5"/>
          <p:cNvGrpSpPr/>
          <p:nvPr/>
        </p:nvGrpSpPr>
        <p:grpSpPr>
          <a:xfrm>
            <a:off x="9921844" y="4824218"/>
            <a:ext cx="1529965" cy="1119510"/>
            <a:chOff x="9742955" y="4804558"/>
            <a:chExt cx="1560644" cy="1141958"/>
          </a:xfrm>
        </p:grpSpPr>
        <p:sp>
          <p:nvSpPr>
            <p:cNvPr id="53" name="Oval 52"/>
            <p:cNvSpPr/>
            <p:nvPr/>
          </p:nvSpPr>
          <p:spPr bwMode="auto">
            <a:xfrm>
              <a:off x="9926425" y="4804558"/>
              <a:ext cx="1193704" cy="1141958"/>
            </a:xfrm>
            <a:prstGeom prst="ellipse">
              <a:avLst/>
            </a:prstGeom>
            <a:solidFill>
              <a:srgbClr val="FF0000">
                <a:alpha val="78000"/>
              </a:srgb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Text Placeholder 12"/>
            <p:cNvSpPr txBox="1">
              <a:spLocks/>
            </p:cNvSpPr>
            <p:nvPr/>
          </p:nvSpPr>
          <p:spPr>
            <a:xfrm>
              <a:off x="9742955" y="5001981"/>
              <a:ext cx="1560644" cy="762462"/>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dirty="0">
                  <a:solidFill>
                    <a:srgbClr val="FFFFFF"/>
                  </a:solidFill>
                  <a:latin typeface="Segoe UI"/>
                </a:rPr>
                <a:t>High Productivity Development </a:t>
              </a:r>
            </a:p>
          </p:txBody>
        </p:sp>
      </p:grpSp>
    </p:spTree>
    <p:custDataLst>
      <p:tags r:id="rId1"/>
    </p:custDataLst>
    <p:extLst>
      <p:ext uri="{BB962C8B-B14F-4D97-AF65-F5344CB8AC3E}">
        <p14:creationId xmlns:p14="http://schemas.microsoft.com/office/powerpoint/2010/main" val="276274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2785" y="5085880"/>
            <a:ext cx="8912801" cy="1252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lnSpc>
                <a:spcPct val="90000"/>
              </a:lnSpc>
              <a:defRPr/>
            </a:pPr>
            <a:endParaRPr lang="en-US">
              <a:solidFill>
                <a:schemeClr val="bg1"/>
              </a:solidFill>
              <a:latin typeface="Calibri" panose="020F0502020204030204"/>
            </a:endParaRPr>
          </a:p>
        </p:txBody>
      </p:sp>
      <p:grpSp>
        <p:nvGrpSpPr>
          <p:cNvPr id="61" name="Group 60"/>
          <p:cNvGrpSpPr/>
          <p:nvPr/>
        </p:nvGrpSpPr>
        <p:grpSpPr>
          <a:xfrm>
            <a:off x="3401177" y="5143920"/>
            <a:ext cx="7513475" cy="1063405"/>
            <a:chOff x="3511236" y="4171950"/>
            <a:chExt cx="7515607" cy="1063706"/>
          </a:xfrm>
        </p:grpSpPr>
        <p:sp>
          <p:nvSpPr>
            <p:cNvPr id="12" name="Title 1"/>
            <p:cNvSpPr txBox="1">
              <a:spLocks/>
            </p:cNvSpPr>
            <p:nvPr/>
          </p:nvSpPr>
          <p:spPr>
            <a:xfrm>
              <a:off x="3511236" y="4171950"/>
              <a:ext cx="2773974" cy="433072"/>
            </a:xfrm>
            <a:prstGeom prst="rect">
              <a:avLst/>
            </a:prstGeom>
            <a:noFill/>
          </p:spPr>
          <p:txBody>
            <a:bodyPr vert="horz" lIns="182828" tIns="146263" rIns="182828" bIns="91414" rtlCol="0" anchor="t" anchorCtr="0">
              <a:noAutofit/>
            </a:bodyPr>
            <a:lstStyle>
              <a:lvl1pPr algn="l" defTabSz="914400" rtl="0" eaLnBrk="1" latinLnBrk="0" hangingPunct="1">
                <a:lnSpc>
                  <a:spcPct val="90000"/>
                </a:lnSpc>
                <a:spcBef>
                  <a:spcPct val="0"/>
                </a:spcBef>
                <a:buNone/>
                <a:defRPr sz="4400" kern="1200">
                  <a:gradFill>
                    <a:gsLst>
                      <a:gs pos="1250">
                        <a:schemeClr val="tx1"/>
                      </a:gs>
                      <a:gs pos="100000">
                        <a:schemeClr val="tx1"/>
                      </a:gs>
                    </a:gsLst>
                    <a:lin ang="5400000" scaled="0"/>
                  </a:gradFill>
                  <a:latin typeface="+mj-lt"/>
                  <a:ea typeface="+mj-ea"/>
                  <a:cs typeface="+mj-cs"/>
                </a:defRPr>
              </a:lvl1pPr>
            </a:lstStyle>
            <a:p>
              <a:pPr defTabSz="914049">
                <a:defRPr/>
              </a:pPr>
              <a:r>
                <a:rPr lang="en-US" sz="3600">
                  <a:solidFill>
                    <a:schemeClr val="bg1"/>
                  </a:solidFill>
                  <a:latin typeface="Segoe UI Light"/>
                </a:rPr>
                <a:t>App Service</a:t>
              </a:r>
            </a:p>
          </p:txBody>
        </p:sp>
        <p:sp>
          <p:nvSpPr>
            <p:cNvPr id="87" name="TextBox 86"/>
            <p:cNvSpPr txBox="1"/>
            <p:nvPr/>
          </p:nvSpPr>
          <p:spPr>
            <a:xfrm>
              <a:off x="3511236" y="4718591"/>
              <a:ext cx="7515607" cy="517065"/>
            </a:xfrm>
            <a:prstGeom prst="rect">
              <a:avLst/>
            </a:prstGeom>
            <a:noFill/>
          </p:spPr>
          <p:txBody>
            <a:bodyPr wrap="square" lIns="182828" tIns="146263" rIns="182828" bIns="146263" rtlCol="0">
              <a:spAutoFit/>
            </a:bodyPr>
            <a:lstStyle/>
            <a:p>
              <a:pPr defTabSz="914049">
                <a:lnSpc>
                  <a:spcPct val="90000"/>
                </a:lnSpc>
                <a:spcAft>
                  <a:spcPts val="600"/>
                </a:spcAft>
                <a:defRPr/>
              </a:pPr>
              <a:r>
                <a:rPr lang="en-US" sz="1600" kern="0">
                  <a:solidFill>
                    <a:schemeClr val="bg1"/>
                  </a:solidFill>
                  <a:latin typeface="Segoe UI"/>
                </a:rPr>
                <a:t>Fully Managed Platform • Developer Experience • </a:t>
              </a:r>
              <a:r>
                <a:rPr lang="en-US" sz="1600">
                  <a:solidFill>
                    <a:schemeClr val="bg1"/>
                  </a:solidFill>
                  <a:latin typeface="Segoe UI"/>
                </a:rPr>
                <a:t>Enterprise Grade  </a:t>
              </a:r>
            </a:p>
          </p:txBody>
        </p:sp>
      </p:grpSp>
      <p:sp>
        <p:nvSpPr>
          <p:cNvPr id="94" name="TextBox 93"/>
          <p:cNvSpPr txBox="1"/>
          <p:nvPr/>
        </p:nvSpPr>
        <p:spPr>
          <a:xfrm>
            <a:off x="439811" y="1334094"/>
            <a:ext cx="1056723" cy="431278"/>
          </a:xfrm>
          <a:prstGeom prst="rect">
            <a:avLst/>
          </a:prstGeom>
        </p:spPr>
        <p:txBody>
          <a:bodyPr wrap="none" lIns="182828" rIns="182828" rtlCol="0">
            <a:spAutoFit/>
          </a:bodyPr>
          <a:lstStyle>
            <a:defPPr>
              <a:defRPr lang="en-US"/>
            </a:defPPr>
            <a:lvl1pPr algn="ctr" defTabSz="914367">
              <a:lnSpc>
                <a:spcPct val="90000"/>
              </a:lnSpc>
              <a:spcAft>
                <a:spcPts val="588"/>
              </a:spcAft>
              <a:defRPr sz="2400">
                <a:gradFill>
                  <a:gsLst>
                    <a:gs pos="730">
                      <a:schemeClr val="tx1"/>
                    </a:gs>
                    <a:gs pos="55000">
                      <a:schemeClr val="tx1"/>
                    </a:gs>
                  </a:gsLst>
                  <a:lin ang="5400000" scaled="1"/>
                </a:gradFill>
                <a:latin typeface="Segoe UI Semilight" panose="020B0402040204020203" pitchFamily="34" charset="0"/>
                <a:cs typeface="Segoe UI Semilight" panose="020B0402040204020203" pitchFamily="34" charset="0"/>
              </a:defRPr>
            </a:lvl1pPr>
          </a:lstStyle>
          <a:p>
            <a:pPr algn="l" defTabSz="914016">
              <a:defRPr/>
            </a:pPr>
            <a:r>
              <a:rPr lang="en-US" kern="0">
                <a:solidFill>
                  <a:schemeClr val="tx1"/>
                </a:solidFill>
              </a:rPr>
              <a:t>Apps</a:t>
            </a:r>
          </a:p>
        </p:txBody>
      </p:sp>
      <p:sp>
        <p:nvSpPr>
          <p:cNvPr id="97" name="TextBox 96"/>
          <p:cNvSpPr txBox="1"/>
          <p:nvPr/>
        </p:nvSpPr>
        <p:spPr>
          <a:xfrm>
            <a:off x="439813" y="3056124"/>
            <a:ext cx="1447743" cy="431278"/>
          </a:xfrm>
          <a:prstGeom prst="rect">
            <a:avLst/>
          </a:prstGeom>
        </p:spPr>
        <p:txBody>
          <a:bodyPr wrap="none" lIns="182828" rIns="182828" rtlCol="0">
            <a:spAutoFit/>
          </a:bodyPr>
          <a:lstStyle>
            <a:defPPr>
              <a:defRPr lang="en-US"/>
            </a:defPPr>
            <a:lvl1pPr algn="ctr" defTabSz="914367">
              <a:lnSpc>
                <a:spcPct val="90000"/>
              </a:lnSpc>
              <a:spcAft>
                <a:spcPts val="588"/>
              </a:spcAft>
              <a:defRPr sz="2400">
                <a:gradFill>
                  <a:gsLst>
                    <a:gs pos="730">
                      <a:schemeClr val="tx1"/>
                    </a:gs>
                    <a:gs pos="55000">
                      <a:schemeClr val="tx1"/>
                    </a:gs>
                  </a:gsLst>
                  <a:lin ang="5400000" scaled="1"/>
                </a:gradFill>
                <a:latin typeface="Segoe UI Semilight" panose="020B0402040204020203" pitchFamily="34" charset="0"/>
                <a:cs typeface="Segoe UI Semilight" panose="020B0402040204020203" pitchFamily="34" charset="0"/>
              </a:defRPr>
            </a:lvl1pPr>
          </a:lstStyle>
          <a:p>
            <a:pPr algn="l" defTabSz="914016">
              <a:defRPr/>
            </a:pPr>
            <a:r>
              <a:rPr lang="en-US" kern="0">
                <a:solidFill>
                  <a:schemeClr val="tx1"/>
                </a:solidFill>
              </a:rPr>
              <a:t>Services</a:t>
            </a:r>
          </a:p>
        </p:txBody>
      </p:sp>
      <p:sp>
        <p:nvSpPr>
          <p:cNvPr id="98" name="TextBox 97"/>
          <p:cNvSpPr txBox="1"/>
          <p:nvPr/>
        </p:nvSpPr>
        <p:spPr>
          <a:xfrm>
            <a:off x="439813" y="5085880"/>
            <a:ext cx="1511843" cy="431278"/>
          </a:xfrm>
          <a:prstGeom prst="rect">
            <a:avLst/>
          </a:prstGeom>
        </p:spPr>
        <p:txBody>
          <a:bodyPr wrap="none" lIns="182828" rIns="182828" rtlCol="0">
            <a:spAutoFit/>
          </a:bodyPr>
          <a:lstStyle/>
          <a:p>
            <a:pPr defTabSz="914016">
              <a:lnSpc>
                <a:spcPct val="90000"/>
              </a:lnSpc>
              <a:spcAft>
                <a:spcPts val="588"/>
              </a:spcAft>
              <a:defRPr/>
            </a:pPr>
            <a:r>
              <a:rPr lang="en-US" sz="2400" kern="0">
                <a:latin typeface="Segoe UI Semilight" panose="020B0402040204020203" pitchFamily="34" charset="0"/>
                <a:cs typeface="Segoe UI Semilight" panose="020B0402040204020203" pitchFamily="34" charset="0"/>
              </a:rPr>
              <a:t>Platform</a:t>
            </a:r>
          </a:p>
        </p:txBody>
      </p:sp>
      <p:grpSp>
        <p:nvGrpSpPr>
          <p:cNvPr id="13" name="Group 12"/>
          <p:cNvGrpSpPr/>
          <p:nvPr/>
        </p:nvGrpSpPr>
        <p:grpSpPr>
          <a:xfrm>
            <a:off x="2208294" y="1334094"/>
            <a:ext cx="8917292" cy="1578789"/>
            <a:chOff x="2009482" y="419099"/>
            <a:chExt cx="8919822" cy="1579237"/>
          </a:xfrm>
        </p:grpSpPr>
        <p:grpSp>
          <p:nvGrpSpPr>
            <p:cNvPr id="2054" name="Group 2053"/>
            <p:cNvGrpSpPr/>
            <p:nvPr/>
          </p:nvGrpSpPr>
          <p:grpSpPr>
            <a:xfrm>
              <a:off x="2009482" y="419099"/>
              <a:ext cx="1737360" cy="1579237"/>
              <a:chOff x="2009482" y="419099"/>
              <a:chExt cx="1737360" cy="1579237"/>
            </a:xfrm>
          </p:grpSpPr>
          <p:sp>
            <p:nvSpPr>
              <p:cNvPr id="51" name="Rectangle 50"/>
              <p:cNvSpPr/>
              <p:nvPr/>
            </p:nvSpPr>
            <p:spPr bwMode="auto">
              <a:xfrm>
                <a:off x="2009482" y="419099"/>
                <a:ext cx="1737360" cy="157923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u="sng">
                  <a:solidFill>
                    <a:schemeClr val="bg1"/>
                  </a:solidFill>
                  <a:latin typeface="Segoe UI"/>
                  <a:ea typeface="Segoe UI" pitchFamily="34" charset="0"/>
                  <a:cs typeface="Segoe UI" pitchFamily="34" charset="0"/>
                </a:endParaRPr>
              </a:p>
            </p:txBody>
          </p:sp>
          <p:grpSp>
            <p:nvGrpSpPr>
              <p:cNvPr id="2049" name="Group 2048"/>
              <p:cNvGrpSpPr/>
              <p:nvPr/>
            </p:nvGrpSpPr>
            <p:grpSpPr>
              <a:xfrm>
                <a:off x="2233371" y="591070"/>
                <a:ext cx="1289585" cy="1151833"/>
                <a:chOff x="2233371" y="591070"/>
                <a:chExt cx="1289585" cy="1151833"/>
              </a:xfrm>
            </p:grpSpPr>
            <p:sp>
              <p:nvSpPr>
                <p:cNvPr id="55" name="TextBox 54"/>
                <p:cNvSpPr txBox="1"/>
                <p:nvPr/>
              </p:nvSpPr>
              <p:spPr>
                <a:xfrm>
                  <a:off x="2233371" y="1424546"/>
                  <a:ext cx="1289585" cy="318357"/>
                </a:xfrm>
                <a:prstGeom prst="rect">
                  <a:avLst/>
                </a:prstGeom>
                <a:noFill/>
              </p:spPr>
              <p:txBody>
                <a:bodyPr wrap="none" rtlCol="0">
                  <a:spAutoFit/>
                </a:bodyPr>
                <a:lstStyle/>
                <a:p>
                  <a:pPr algn="ctr" defTabSz="914016">
                    <a:lnSpc>
                      <a:spcPct val="90000"/>
                    </a:lnSpc>
                    <a:defRPr/>
                  </a:pPr>
                  <a:r>
                    <a:rPr lang="en-US" sz="1600">
                      <a:solidFill>
                        <a:schemeClr val="bg1"/>
                      </a:solidFill>
                      <a:latin typeface="Segoe UI" panose="020B0502040204020203" pitchFamily="34" charset="0"/>
                      <a:cs typeface="Segoe UI" panose="020B0502040204020203" pitchFamily="34" charset="0"/>
                    </a:rPr>
                    <a:t>eCommerce</a:t>
                  </a:r>
                </a:p>
              </p:txBody>
            </p:sp>
            <p:sp>
              <p:nvSpPr>
                <p:cNvPr id="57" name="Rectangle 56"/>
                <p:cNvSpPr/>
                <p:nvPr/>
              </p:nvSpPr>
              <p:spPr>
                <a:xfrm>
                  <a:off x="2364336"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sp>
              <p:nvSpPr>
                <p:cNvPr id="99" name="Freeform 6"/>
                <p:cNvSpPr>
                  <a:spLocks noChangeAspect="1" noEditPoints="1"/>
                </p:cNvSpPr>
                <p:nvPr/>
              </p:nvSpPr>
              <p:spPr bwMode="auto">
                <a:xfrm>
                  <a:off x="2350215"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4156" y="866155"/>
                  <a:ext cx="399044" cy="368346"/>
                </a:xfrm>
                <a:prstGeom prst="rect">
                  <a:avLst/>
                </a:prstGeom>
              </p:spPr>
            </p:pic>
          </p:grpSp>
        </p:grpSp>
        <p:grpSp>
          <p:nvGrpSpPr>
            <p:cNvPr id="2055" name="Group 2054"/>
            <p:cNvGrpSpPr/>
            <p:nvPr/>
          </p:nvGrpSpPr>
          <p:grpSpPr>
            <a:xfrm>
              <a:off x="3805098" y="419099"/>
              <a:ext cx="1737360" cy="1579237"/>
              <a:chOff x="3805098" y="419099"/>
              <a:chExt cx="1737360" cy="1579237"/>
            </a:xfrm>
          </p:grpSpPr>
          <p:sp>
            <p:nvSpPr>
              <p:cNvPr id="50" name="Rectangle 49"/>
              <p:cNvSpPr/>
              <p:nvPr/>
            </p:nvSpPr>
            <p:spPr bwMode="auto">
              <a:xfrm>
                <a:off x="3805098" y="419099"/>
                <a:ext cx="1737360" cy="157923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u="sng">
                  <a:solidFill>
                    <a:schemeClr val="bg1"/>
                  </a:solidFill>
                  <a:latin typeface="Segoe UI"/>
                  <a:ea typeface="Segoe UI" pitchFamily="34" charset="0"/>
                  <a:cs typeface="Segoe UI" pitchFamily="34" charset="0"/>
                </a:endParaRPr>
              </a:p>
            </p:txBody>
          </p:sp>
          <p:grpSp>
            <p:nvGrpSpPr>
              <p:cNvPr id="2050" name="Group 2049"/>
              <p:cNvGrpSpPr/>
              <p:nvPr/>
            </p:nvGrpSpPr>
            <p:grpSpPr>
              <a:xfrm>
                <a:off x="3954871" y="591070"/>
                <a:ext cx="1445549" cy="1369159"/>
                <a:chOff x="3954871" y="591070"/>
                <a:chExt cx="1445549" cy="1369159"/>
              </a:xfrm>
            </p:grpSpPr>
            <p:sp>
              <p:nvSpPr>
                <p:cNvPr id="56" name="TextBox 55"/>
                <p:cNvSpPr txBox="1"/>
                <p:nvPr/>
              </p:nvSpPr>
              <p:spPr>
                <a:xfrm>
                  <a:off x="3954871" y="1424546"/>
                  <a:ext cx="1445549" cy="535683"/>
                </a:xfrm>
                <a:prstGeom prst="rect">
                  <a:avLst/>
                </a:prstGeom>
                <a:noFill/>
              </p:spPr>
              <p:txBody>
                <a:bodyPr wrap="none" rtlCol="0">
                  <a:spAutoFit/>
                </a:bodyPr>
                <a:lstStyle/>
                <a:p>
                  <a:pPr algn="ctr" defTabSz="914016">
                    <a:lnSpc>
                      <a:spcPct val="90000"/>
                    </a:lnSpc>
                    <a:defRPr/>
                  </a:pPr>
                  <a:r>
                    <a:rPr lang="en-US" sz="1600">
                      <a:solidFill>
                        <a:schemeClr val="bg1"/>
                      </a:solidFill>
                      <a:latin typeface="Segoe UI" panose="020B0502040204020203" pitchFamily="34" charset="0"/>
                      <a:cs typeface="Segoe UI" panose="020B0502040204020203" pitchFamily="34" charset="0"/>
                    </a:rPr>
                    <a:t>Digital global </a:t>
                  </a:r>
                  <a:br>
                    <a:rPr lang="en-US" sz="1600">
                      <a:solidFill>
                        <a:schemeClr val="bg1"/>
                      </a:solidFill>
                      <a:latin typeface="Segoe UI" panose="020B0502040204020203" pitchFamily="34" charset="0"/>
                      <a:cs typeface="Segoe UI" panose="020B0502040204020203" pitchFamily="34" charset="0"/>
                    </a:rPr>
                  </a:br>
                  <a:r>
                    <a:rPr lang="en-US" sz="1600">
                      <a:solidFill>
                        <a:schemeClr val="bg1"/>
                      </a:solidFill>
                      <a:latin typeface="Segoe UI" panose="020B0502040204020203" pitchFamily="34" charset="0"/>
                      <a:cs typeface="Segoe UI" panose="020B0502040204020203" pitchFamily="34" charset="0"/>
                    </a:rPr>
                    <a:t>presence</a:t>
                  </a:r>
                </a:p>
              </p:txBody>
            </p:sp>
            <p:sp>
              <p:nvSpPr>
                <p:cNvPr id="129" name="Rectangle 128"/>
                <p:cNvSpPr/>
                <p:nvPr/>
              </p:nvSpPr>
              <p:spPr>
                <a:xfrm>
                  <a:off x="4168302"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sp>
              <p:nvSpPr>
                <p:cNvPr id="114" name="Freeform 6"/>
                <p:cNvSpPr>
                  <a:spLocks noChangeAspect="1" noEditPoints="1"/>
                </p:cNvSpPr>
                <p:nvPr/>
              </p:nvSpPr>
              <p:spPr bwMode="auto">
                <a:xfrm>
                  <a:off x="4144140"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pic>
              <p:nvPicPr>
                <p:cNvPr id="72" name="Picture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9202" y="849932"/>
                  <a:ext cx="378548" cy="383990"/>
                </a:xfrm>
                <a:prstGeom prst="rect">
                  <a:avLst/>
                </a:prstGeom>
              </p:spPr>
            </p:pic>
          </p:grpSp>
        </p:grpSp>
        <p:grpSp>
          <p:nvGrpSpPr>
            <p:cNvPr id="2052" name="Group 2051"/>
            <p:cNvGrpSpPr/>
            <p:nvPr/>
          </p:nvGrpSpPr>
          <p:grpSpPr>
            <a:xfrm>
              <a:off x="7396328" y="419099"/>
              <a:ext cx="1737360" cy="1579237"/>
              <a:chOff x="7396328" y="419099"/>
              <a:chExt cx="1737360" cy="1579237"/>
            </a:xfrm>
          </p:grpSpPr>
          <p:sp>
            <p:nvSpPr>
              <p:cNvPr id="53" name="Rectangle 52"/>
              <p:cNvSpPr/>
              <p:nvPr/>
            </p:nvSpPr>
            <p:spPr bwMode="auto">
              <a:xfrm>
                <a:off x="7396328" y="419099"/>
                <a:ext cx="1737360" cy="157923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u="sng">
                  <a:solidFill>
                    <a:schemeClr val="bg1"/>
                  </a:solidFill>
                  <a:latin typeface="Segoe UI"/>
                  <a:ea typeface="Segoe UI" pitchFamily="34" charset="0"/>
                  <a:cs typeface="Segoe UI" pitchFamily="34" charset="0"/>
                </a:endParaRPr>
              </a:p>
            </p:txBody>
          </p:sp>
          <p:sp>
            <p:nvSpPr>
              <p:cNvPr id="76" name="TextBox 75"/>
              <p:cNvSpPr txBox="1"/>
              <p:nvPr/>
            </p:nvSpPr>
            <p:spPr>
              <a:xfrm>
                <a:off x="7988714" y="1424546"/>
                <a:ext cx="552588" cy="318357"/>
              </a:xfrm>
              <a:prstGeom prst="rect">
                <a:avLst/>
              </a:prstGeom>
              <a:noFill/>
            </p:spPr>
            <p:txBody>
              <a:bodyPr wrap="none" rtlCol="0">
                <a:spAutoFit/>
              </a:bodyPr>
              <a:lstStyle/>
              <a:p>
                <a:pPr algn="ctr" defTabSz="914016">
                  <a:lnSpc>
                    <a:spcPct val="90000"/>
                  </a:lnSpc>
                  <a:defRPr/>
                </a:pPr>
                <a:r>
                  <a:rPr lang="en-US" sz="1600">
                    <a:solidFill>
                      <a:schemeClr val="bg1"/>
                    </a:solidFill>
                    <a:latin typeface="Segoe UI" panose="020B0502040204020203" pitchFamily="34" charset="0"/>
                    <a:cs typeface="Segoe UI" panose="020B0502040204020203" pitchFamily="34" charset="0"/>
                  </a:rPr>
                  <a:t>LOB</a:t>
                </a:r>
              </a:p>
            </p:txBody>
          </p:sp>
          <p:sp>
            <p:nvSpPr>
              <p:cNvPr id="131" name="Rectangle 130"/>
              <p:cNvSpPr/>
              <p:nvPr/>
            </p:nvSpPr>
            <p:spPr>
              <a:xfrm>
                <a:off x="7755665"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sp>
            <p:nvSpPr>
              <p:cNvPr id="115" name="Freeform 6"/>
              <p:cNvSpPr>
                <a:spLocks noChangeAspect="1" noEditPoints="1"/>
              </p:cNvSpPr>
              <p:nvPr/>
            </p:nvSpPr>
            <p:spPr bwMode="auto">
              <a:xfrm>
                <a:off x="7737061"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7749" y="861922"/>
                <a:ext cx="421504" cy="360260"/>
              </a:xfrm>
              <a:prstGeom prst="rect">
                <a:avLst/>
              </a:prstGeom>
            </p:spPr>
          </p:pic>
        </p:grpSp>
        <p:grpSp>
          <p:nvGrpSpPr>
            <p:cNvPr id="2051" name="Group 2050"/>
            <p:cNvGrpSpPr/>
            <p:nvPr/>
          </p:nvGrpSpPr>
          <p:grpSpPr>
            <a:xfrm>
              <a:off x="5600713" y="419099"/>
              <a:ext cx="1737360" cy="1579237"/>
              <a:chOff x="5600713" y="419099"/>
              <a:chExt cx="1737360" cy="1579237"/>
            </a:xfrm>
          </p:grpSpPr>
          <p:sp>
            <p:nvSpPr>
              <p:cNvPr id="52" name="Rectangle 51"/>
              <p:cNvSpPr/>
              <p:nvPr/>
            </p:nvSpPr>
            <p:spPr bwMode="auto">
              <a:xfrm>
                <a:off x="5600713" y="419099"/>
                <a:ext cx="1737360" cy="157923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u="sng">
                  <a:solidFill>
                    <a:schemeClr val="bg1"/>
                  </a:solidFill>
                  <a:latin typeface="Segoe UI"/>
                  <a:ea typeface="Segoe UI" pitchFamily="34" charset="0"/>
                  <a:cs typeface="Segoe UI" pitchFamily="34" charset="0"/>
                </a:endParaRPr>
              </a:p>
            </p:txBody>
          </p:sp>
          <p:sp>
            <p:nvSpPr>
              <p:cNvPr id="62" name="TextBox 61"/>
              <p:cNvSpPr txBox="1"/>
              <p:nvPr/>
            </p:nvSpPr>
            <p:spPr>
              <a:xfrm>
                <a:off x="5786961" y="1424546"/>
                <a:ext cx="1364863" cy="314021"/>
              </a:xfrm>
              <a:prstGeom prst="rect">
                <a:avLst/>
              </a:prstGeom>
              <a:noFill/>
            </p:spPr>
            <p:txBody>
              <a:bodyPr wrap="none" rtlCol="0">
                <a:spAutoFit/>
              </a:bodyPr>
              <a:lstStyle/>
              <a:p>
                <a:pPr algn="ctr" defTabSz="914016">
                  <a:lnSpc>
                    <a:spcPct val="90000"/>
                  </a:lnSpc>
                  <a:defRPr/>
                </a:pPr>
                <a:r>
                  <a:rPr lang="en-US" sz="1600">
                    <a:solidFill>
                      <a:schemeClr val="bg1"/>
                    </a:solidFill>
                    <a:latin typeface="Segoe UI" panose="020B0502040204020203" pitchFamily="34" charset="0"/>
                    <a:cs typeface="Segoe UI" panose="020B0502040204020203" pitchFamily="34" charset="0"/>
                  </a:rPr>
                  <a:t>Custom apps</a:t>
                </a:r>
              </a:p>
            </p:txBody>
          </p:sp>
          <p:sp>
            <p:nvSpPr>
              <p:cNvPr id="130" name="Rectangle 129"/>
              <p:cNvSpPr/>
              <p:nvPr/>
            </p:nvSpPr>
            <p:spPr>
              <a:xfrm>
                <a:off x="5941823"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sp>
            <p:nvSpPr>
              <p:cNvPr id="117" name="Freeform 6"/>
              <p:cNvSpPr>
                <a:spLocks noChangeAspect="1" noEditPoints="1"/>
              </p:cNvSpPr>
              <p:nvPr/>
            </p:nvSpPr>
            <p:spPr bwMode="auto">
              <a:xfrm>
                <a:off x="5923218"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grpSp>
            <p:nvGrpSpPr>
              <p:cNvPr id="2048" name="Group 2047"/>
              <p:cNvGrpSpPr/>
              <p:nvPr/>
            </p:nvGrpSpPr>
            <p:grpSpPr>
              <a:xfrm>
                <a:off x="6027108" y="842181"/>
                <a:ext cx="822927" cy="348277"/>
                <a:chOff x="6017584" y="842181"/>
                <a:chExt cx="822927" cy="348277"/>
              </a:xfrm>
            </p:grpSpPr>
            <p:sp>
              <p:nvSpPr>
                <p:cNvPr id="154" name="Freeform 153"/>
                <p:cNvSpPr>
                  <a:spLocks noEditPoints="1"/>
                </p:cNvSpPr>
                <p:nvPr/>
              </p:nvSpPr>
              <p:spPr bwMode="auto">
                <a:xfrm>
                  <a:off x="6017584" y="842181"/>
                  <a:ext cx="337422" cy="182878"/>
                </a:xfrm>
                <a:custGeom>
                  <a:avLst/>
                  <a:gdLst>
                    <a:gd name="T0" fmla="*/ 124 w 128"/>
                    <a:gd name="T1" fmla="*/ 36 h 68"/>
                    <a:gd name="T2" fmla="*/ 112 w 128"/>
                    <a:gd name="T3" fmla="*/ 24 h 68"/>
                    <a:gd name="T4" fmla="*/ 94 w 128"/>
                    <a:gd name="T5" fmla="*/ 24 h 68"/>
                    <a:gd name="T6" fmla="*/ 70 w 128"/>
                    <a:gd name="T7" fmla="*/ 0 h 68"/>
                    <a:gd name="T8" fmla="*/ 26 w 128"/>
                    <a:gd name="T9" fmla="*/ 0 h 68"/>
                    <a:gd name="T10" fmla="*/ 0 w 128"/>
                    <a:gd name="T11" fmla="*/ 26 h 68"/>
                    <a:gd name="T12" fmla="*/ 0 w 128"/>
                    <a:gd name="T13" fmla="*/ 48 h 68"/>
                    <a:gd name="T14" fmla="*/ 12 w 128"/>
                    <a:gd name="T15" fmla="*/ 60 h 68"/>
                    <a:gd name="T16" fmla="*/ 17 w 128"/>
                    <a:gd name="T17" fmla="*/ 60 h 68"/>
                    <a:gd name="T18" fmla="*/ 28 w 128"/>
                    <a:gd name="T19" fmla="*/ 68 h 68"/>
                    <a:gd name="T20" fmla="*/ 39 w 128"/>
                    <a:gd name="T21" fmla="*/ 60 h 68"/>
                    <a:gd name="T22" fmla="*/ 89 w 128"/>
                    <a:gd name="T23" fmla="*/ 60 h 68"/>
                    <a:gd name="T24" fmla="*/ 100 w 128"/>
                    <a:gd name="T25" fmla="*/ 68 h 68"/>
                    <a:gd name="T26" fmla="*/ 111 w 128"/>
                    <a:gd name="T27" fmla="*/ 60 h 68"/>
                    <a:gd name="T28" fmla="*/ 128 w 128"/>
                    <a:gd name="T29" fmla="*/ 60 h 68"/>
                    <a:gd name="T30" fmla="*/ 128 w 128"/>
                    <a:gd name="T31" fmla="*/ 52 h 68"/>
                    <a:gd name="T32" fmla="*/ 124 w 128"/>
                    <a:gd name="T33" fmla="*/ 52 h 68"/>
                    <a:gd name="T34" fmla="*/ 124 w 128"/>
                    <a:gd name="T35" fmla="*/ 36 h 68"/>
                    <a:gd name="T36" fmla="*/ 116 w 128"/>
                    <a:gd name="T37" fmla="*/ 36 h 68"/>
                    <a:gd name="T38" fmla="*/ 116 w 128"/>
                    <a:gd name="T39" fmla="*/ 52 h 68"/>
                    <a:gd name="T40" fmla="*/ 111 w 128"/>
                    <a:gd name="T41" fmla="*/ 52 h 68"/>
                    <a:gd name="T42" fmla="*/ 100 w 128"/>
                    <a:gd name="T43" fmla="*/ 44 h 68"/>
                    <a:gd name="T44" fmla="*/ 89 w 128"/>
                    <a:gd name="T45" fmla="*/ 52 h 68"/>
                    <a:gd name="T46" fmla="*/ 48 w 128"/>
                    <a:gd name="T47" fmla="*/ 52 h 68"/>
                    <a:gd name="T48" fmla="*/ 48 w 128"/>
                    <a:gd name="T49" fmla="*/ 32 h 68"/>
                    <a:gd name="T50" fmla="*/ 112 w 128"/>
                    <a:gd name="T51" fmla="*/ 32 h 68"/>
                    <a:gd name="T52" fmla="*/ 116 w 128"/>
                    <a:gd name="T53" fmla="*/ 36 h 68"/>
                    <a:gd name="T54" fmla="*/ 82 w 128"/>
                    <a:gd name="T55" fmla="*/ 24 h 68"/>
                    <a:gd name="T56" fmla="*/ 48 w 128"/>
                    <a:gd name="T57" fmla="*/ 24 h 68"/>
                    <a:gd name="T58" fmla="*/ 48 w 128"/>
                    <a:gd name="T59" fmla="*/ 8 h 68"/>
                    <a:gd name="T60" fmla="*/ 66 w 128"/>
                    <a:gd name="T61" fmla="*/ 8 h 68"/>
                    <a:gd name="T62" fmla="*/ 82 w 128"/>
                    <a:gd name="T63" fmla="*/ 24 h 68"/>
                    <a:gd name="T64" fmla="*/ 30 w 128"/>
                    <a:gd name="T65" fmla="*/ 8 h 68"/>
                    <a:gd name="T66" fmla="*/ 40 w 128"/>
                    <a:gd name="T67" fmla="*/ 8 h 68"/>
                    <a:gd name="T68" fmla="*/ 40 w 128"/>
                    <a:gd name="T69" fmla="*/ 24 h 68"/>
                    <a:gd name="T70" fmla="*/ 14 w 128"/>
                    <a:gd name="T71" fmla="*/ 24 h 68"/>
                    <a:gd name="T72" fmla="*/ 30 w 128"/>
                    <a:gd name="T73" fmla="*/ 8 h 68"/>
                    <a:gd name="T74" fmla="*/ 8 w 128"/>
                    <a:gd name="T75" fmla="*/ 48 h 68"/>
                    <a:gd name="T76" fmla="*/ 8 w 128"/>
                    <a:gd name="T77" fmla="*/ 32 h 68"/>
                    <a:gd name="T78" fmla="*/ 40 w 128"/>
                    <a:gd name="T79" fmla="*/ 32 h 68"/>
                    <a:gd name="T80" fmla="*/ 40 w 128"/>
                    <a:gd name="T81" fmla="*/ 52 h 68"/>
                    <a:gd name="T82" fmla="*/ 39 w 128"/>
                    <a:gd name="T83" fmla="*/ 52 h 68"/>
                    <a:gd name="T84" fmla="*/ 28 w 128"/>
                    <a:gd name="T85" fmla="*/ 44 h 68"/>
                    <a:gd name="T86" fmla="*/ 17 w 128"/>
                    <a:gd name="T87" fmla="*/ 52 h 68"/>
                    <a:gd name="T88" fmla="*/ 12 w 128"/>
                    <a:gd name="T89" fmla="*/ 52 h 68"/>
                    <a:gd name="T90" fmla="*/ 8 w 128"/>
                    <a:gd name="T91" fmla="*/ 48 h 68"/>
                    <a:gd name="T92" fmla="*/ 28 w 128"/>
                    <a:gd name="T93" fmla="*/ 60 h 68"/>
                    <a:gd name="T94" fmla="*/ 24 w 128"/>
                    <a:gd name="T95" fmla="*/ 56 h 68"/>
                    <a:gd name="T96" fmla="*/ 28 w 128"/>
                    <a:gd name="T97" fmla="*/ 52 h 68"/>
                    <a:gd name="T98" fmla="*/ 32 w 128"/>
                    <a:gd name="T99" fmla="*/ 56 h 68"/>
                    <a:gd name="T100" fmla="*/ 28 w 128"/>
                    <a:gd name="T101" fmla="*/ 60 h 68"/>
                    <a:gd name="T102" fmla="*/ 100 w 128"/>
                    <a:gd name="T103" fmla="*/ 60 h 68"/>
                    <a:gd name="T104" fmla="*/ 96 w 128"/>
                    <a:gd name="T105" fmla="*/ 56 h 68"/>
                    <a:gd name="T106" fmla="*/ 100 w 128"/>
                    <a:gd name="T107" fmla="*/ 52 h 68"/>
                    <a:gd name="T108" fmla="*/ 104 w 128"/>
                    <a:gd name="T109" fmla="*/ 56 h 68"/>
                    <a:gd name="T110" fmla="*/ 100 w 128"/>
                    <a:gd name="T111"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68">
                      <a:moveTo>
                        <a:pt x="124" y="36"/>
                      </a:moveTo>
                      <a:cubicBezTo>
                        <a:pt x="124" y="29"/>
                        <a:pt x="119" y="24"/>
                        <a:pt x="112" y="24"/>
                      </a:cubicBezTo>
                      <a:cubicBezTo>
                        <a:pt x="94" y="24"/>
                        <a:pt x="94" y="24"/>
                        <a:pt x="94" y="24"/>
                      </a:cubicBezTo>
                      <a:cubicBezTo>
                        <a:pt x="70" y="0"/>
                        <a:pt x="70" y="0"/>
                        <a:pt x="70" y="0"/>
                      </a:cubicBezTo>
                      <a:cubicBezTo>
                        <a:pt x="26" y="0"/>
                        <a:pt x="26" y="0"/>
                        <a:pt x="26" y="0"/>
                      </a:cubicBezTo>
                      <a:cubicBezTo>
                        <a:pt x="0" y="26"/>
                        <a:pt x="0" y="26"/>
                        <a:pt x="0" y="26"/>
                      </a:cubicBezTo>
                      <a:cubicBezTo>
                        <a:pt x="0" y="48"/>
                        <a:pt x="0" y="48"/>
                        <a:pt x="0" y="48"/>
                      </a:cubicBezTo>
                      <a:cubicBezTo>
                        <a:pt x="0" y="55"/>
                        <a:pt x="5" y="60"/>
                        <a:pt x="12" y="60"/>
                      </a:cubicBezTo>
                      <a:cubicBezTo>
                        <a:pt x="17" y="60"/>
                        <a:pt x="17" y="60"/>
                        <a:pt x="17" y="60"/>
                      </a:cubicBezTo>
                      <a:cubicBezTo>
                        <a:pt x="18" y="65"/>
                        <a:pt x="23" y="68"/>
                        <a:pt x="28" y="68"/>
                      </a:cubicBezTo>
                      <a:cubicBezTo>
                        <a:pt x="33" y="68"/>
                        <a:pt x="38" y="65"/>
                        <a:pt x="39" y="60"/>
                      </a:cubicBezTo>
                      <a:cubicBezTo>
                        <a:pt x="89" y="60"/>
                        <a:pt x="89" y="60"/>
                        <a:pt x="89" y="60"/>
                      </a:cubicBezTo>
                      <a:cubicBezTo>
                        <a:pt x="90" y="65"/>
                        <a:pt x="95" y="68"/>
                        <a:pt x="100" y="68"/>
                      </a:cubicBezTo>
                      <a:cubicBezTo>
                        <a:pt x="105" y="68"/>
                        <a:pt x="110" y="65"/>
                        <a:pt x="111" y="60"/>
                      </a:cubicBezTo>
                      <a:cubicBezTo>
                        <a:pt x="128" y="60"/>
                        <a:pt x="128" y="60"/>
                        <a:pt x="128" y="60"/>
                      </a:cubicBezTo>
                      <a:cubicBezTo>
                        <a:pt x="128" y="52"/>
                        <a:pt x="128" y="52"/>
                        <a:pt x="128" y="52"/>
                      </a:cubicBezTo>
                      <a:cubicBezTo>
                        <a:pt x="124" y="52"/>
                        <a:pt x="124" y="52"/>
                        <a:pt x="124" y="52"/>
                      </a:cubicBezTo>
                      <a:lnTo>
                        <a:pt x="124" y="36"/>
                      </a:lnTo>
                      <a:close/>
                      <a:moveTo>
                        <a:pt x="116" y="36"/>
                      </a:moveTo>
                      <a:cubicBezTo>
                        <a:pt x="116" y="52"/>
                        <a:pt x="116" y="52"/>
                        <a:pt x="116" y="52"/>
                      </a:cubicBezTo>
                      <a:cubicBezTo>
                        <a:pt x="111" y="52"/>
                        <a:pt x="111" y="52"/>
                        <a:pt x="111" y="52"/>
                      </a:cubicBezTo>
                      <a:cubicBezTo>
                        <a:pt x="110" y="47"/>
                        <a:pt x="105" y="44"/>
                        <a:pt x="100" y="44"/>
                      </a:cubicBezTo>
                      <a:cubicBezTo>
                        <a:pt x="95" y="44"/>
                        <a:pt x="90" y="47"/>
                        <a:pt x="89" y="52"/>
                      </a:cubicBezTo>
                      <a:cubicBezTo>
                        <a:pt x="48" y="52"/>
                        <a:pt x="48" y="52"/>
                        <a:pt x="48" y="52"/>
                      </a:cubicBezTo>
                      <a:cubicBezTo>
                        <a:pt x="48" y="32"/>
                        <a:pt x="48" y="32"/>
                        <a:pt x="48" y="32"/>
                      </a:cubicBezTo>
                      <a:cubicBezTo>
                        <a:pt x="112" y="32"/>
                        <a:pt x="112" y="32"/>
                        <a:pt x="112" y="32"/>
                      </a:cubicBezTo>
                      <a:cubicBezTo>
                        <a:pt x="114" y="32"/>
                        <a:pt x="116" y="34"/>
                        <a:pt x="116" y="36"/>
                      </a:cubicBezTo>
                      <a:close/>
                      <a:moveTo>
                        <a:pt x="82" y="24"/>
                      </a:moveTo>
                      <a:cubicBezTo>
                        <a:pt x="48" y="24"/>
                        <a:pt x="48" y="24"/>
                        <a:pt x="48" y="24"/>
                      </a:cubicBezTo>
                      <a:cubicBezTo>
                        <a:pt x="48" y="8"/>
                        <a:pt x="48" y="8"/>
                        <a:pt x="48" y="8"/>
                      </a:cubicBezTo>
                      <a:cubicBezTo>
                        <a:pt x="66" y="8"/>
                        <a:pt x="66" y="8"/>
                        <a:pt x="66" y="8"/>
                      </a:cubicBezTo>
                      <a:lnTo>
                        <a:pt x="82" y="24"/>
                      </a:lnTo>
                      <a:close/>
                      <a:moveTo>
                        <a:pt x="30" y="8"/>
                      </a:moveTo>
                      <a:cubicBezTo>
                        <a:pt x="40" y="8"/>
                        <a:pt x="40" y="8"/>
                        <a:pt x="40" y="8"/>
                      </a:cubicBezTo>
                      <a:cubicBezTo>
                        <a:pt x="40" y="24"/>
                        <a:pt x="40" y="24"/>
                        <a:pt x="40" y="24"/>
                      </a:cubicBezTo>
                      <a:cubicBezTo>
                        <a:pt x="14" y="24"/>
                        <a:pt x="14" y="24"/>
                        <a:pt x="14" y="24"/>
                      </a:cubicBezTo>
                      <a:lnTo>
                        <a:pt x="30" y="8"/>
                      </a:lnTo>
                      <a:close/>
                      <a:moveTo>
                        <a:pt x="8" y="48"/>
                      </a:moveTo>
                      <a:cubicBezTo>
                        <a:pt x="8" y="32"/>
                        <a:pt x="8" y="32"/>
                        <a:pt x="8" y="32"/>
                      </a:cubicBezTo>
                      <a:cubicBezTo>
                        <a:pt x="40" y="32"/>
                        <a:pt x="40" y="32"/>
                        <a:pt x="40" y="32"/>
                      </a:cubicBezTo>
                      <a:cubicBezTo>
                        <a:pt x="40" y="52"/>
                        <a:pt x="40" y="52"/>
                        <a:pt x="40" y="52"/>
                      </a:cubicBezTo>
                      <a:cubicBezTo>
                        <a:pt x="39" y="52"/>
                        <a:pt x="39" y="52"/>
                        <a:pt x="39" y="52"/>
                      </a:cubicBezTo>
                      <a:cubicBezTo>
                        <a:pt x="38" y="47"/>
                        <a:pt x="33" y="44"/>
                        <a:pt x="28" y="44"/>
                      </a:cubicBezTo>
                      <a:cubicBezTo>
                        <a:pt x="23" y="44"/>
                        <a:pt x="18" y="47"/>
                        <a:pt x="17" y="52"/>
                      </a:cubicBezTo>
                      <a:cubicBezTo>
                        <a:pt x="12" y="52"/>
                        <a:pt x="12" y="52"/>
                        <a:pt x="12" y="52"/>
                      </a:cubicBezTo>
                      <a:cubicBezTo>
                        <a:pt x="10" y="52"/>
                        <a:pt x="8" y="50"/>
                        <a:pt x="8" y="48"/>
                      </a:cubicBezTo>
                      <a:close/>
                      <a:moveTo>
                        <a:pt x="28" y="60"/>
                      </a:moveTo>
                      <a:cubicBezTo>
                        <a:pt x="26" y="60"/>
                        <a:pt x="24" y="58"/>
                        <a:pt x="24" y="56"/>
                      </a:cubicBezTo>
                      <a:cubicBezTo>
                        <a:pt x="24" y="54"/>
                        <a:pt x="26" y="52"/>
                        <a:pt x="28" y="52"/>
                      </a:cubicBezTo>
                      <a:cubicBezTo>
                        <a:pt x="30" y="52"/>
                        <a:pt x="32" y="54"/>
                        <a:pt x="32" y="56"/>
                      </a:cubicBezTo>
                      <a:cubicBezTo>
                        <a:pt x="32" y="58"/>
                        <a:pt x="30" y="60"/>
                        <a:pt x="28" y="60"/>
                      </a:cubicBezTo>
                      <a:close/>
                      <a:moveTo>
                        <a:pt x="100" y="60"/>
                      </a:moveTo>
                      <a:cubicBezTo>
                        <a:pt x="98" y="60"/>
                        <a:pt x="96" y="58"/>
                        <a:pt x="96" y="56"/>
                      </a:cubicBezTo>
                      <a:cubicBezTo>
                        <a:pt x="96" y="54"/>
                        <a:pt x="98" y="52"/>
                        <a:pt x="100" y="52"/>
                      </a:cubicBezTo>
                      <a:cubicBezTo>
                        <a:pt x="102" y="52"/>
                        <a:pt x="104" y="54"/>
                        <a:pt x="104" y="56"/>
                      </a:cubicBezTo>
                      <a:cubicBezTo>
                        <a:pt x="104" y="58"/>
                        <a:pt x="102" y="60"/>
                        <a:pt x="100" y="60"/>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sp>
              <p:nvSpPr>
                <p:cNvPr id="155" name="Freeform 9"/>
                <p:cNvSpPr>
                  <a:spLocks noEditPoints="1"/>
                </p:cNvSpPr>
                <p:nvPr/>
              </p:nvSpPr>
              <p:spPr bwMode="auto">
                <a:xfrm>
                  <a:off x="6346624" y="885077"/>
                  <a:ext cx="493887" cy="305381"/>
                </a:xfrm>
                <a:custGeom>
                  <a:avLst/>
                  <a:gdLst>
                    <a:gd name="T0" fmla="*/ 119 w 262"/>
                    <a:gd name="T1" fmla="*/ 12 h 162"/>
                    <a:gd name="T2" fmla="*/ 106 w 262"/>
                    <a:gd name="T3" fmla="*/ 0 h 162"/>
                    <a:gd name="T4" fmla="*/ 94 w 262"/>
                    <a:gd name="T5" fmla="*/ 12 h 162"/>
                    <a:gd name="T6" fmla="*/ 49 w 262"/>
                    <a:gd name="T7" fmla="*/ 12 h 162"/>
                    <a:gd name="T8" fmla="*/ 0 w 262"/>
                    <a:gd name="T9" fmla="*/ 162 h 162"/>
                    <a:gd name="T10" fmla="*/ 262 w 262"/>
                    <a:gd name="T11" fmla="*/ 162 h 162"/>
                    <a:gd name="T12" fmla="*/ 213 w 262"/>
                    <a:gd name="T13" fmla="*/ 12 h 162"/>
                    <a:gd name="T14" fmla="*/ 119 w 262"/>
                    <a:gd name="T15" fmla="*/ 12 h 162"/>
                    <a:gd name="T16" fmla="*/ 86 w 262"/>
                    <a:gd name="T17" fmla="*/ 79 h 162"/>
                    <a:gd name="T18" fmla="*/ 45 w 262"/>
                    <a:gd name="T19" fmla="*/ 79 h 162"/>
                    <a:gd name="T20" fmla="*/ 49 w 262"/>
                    <a:gd name="T21" fmla="*/ 62 h 162"/>
                    <a:gd name="T22" fmla="*/ 70 w 262"/>
                    <a:gd name="T23" fmla="*/ 62 h 162"/>
                    <a:gd name="T24" fmla="*/ 106 w 262"/>
                    <a:gd name="T25" fmla="*/ 23 h 162"/>
                    <a:gd name="T26" fmla="*/ 135 w 262"/>
                    <a:gd name="T27" fmla="*/ 54 h 162"/>
                    <a:gd name="T28" fmla="*/ 110 w 262"/>
                    <a:gd name="T29" fmla="*/ 79 h 162"/>
                    <a:gd name="T30" fmla="*/ 98 w 262"/>
                    <a:gd name="T31" fmla="*/ 66 h 162"/>
                    <a:gd name="T32" fmla="*/ 86 w 262"/>
                    <a:gd name="T33" fmla="*/ 79 h 162"/>
                    <a:gd name="T34" fmla="*/ 70 w 262"/>
                    <a:gd name="T35" fmla="*/ 96 h 162"/>
                    <a:gd name="T36" fmla="*/ 53 w 262"/>
                    <a:gd name="T37" fmla="*/ 112 h 162"/>
                    <a:gd name="T38" fmla="*/ 33 w 262"/>
                    <a:gd name="T39" fmla="*/ 112 h 162"/>
                    <a:gd name="T40" fmla="*/ 39 w 262"/>
                    <a:gd name="T41" fmla="*/ 96 h 162"/>
                    <a:gd name="T42" fmla="*/ 70 w 262"/>
                    <a:gd name="T43" fmla="*/ 96 h 162"/>
                    <a:gd name="T44" fmla="*/ 156 w 262"/>
                    <a:gd name="T45" fmla="*/ 56 h 162"/>
                    <a:gd name="T46" fmla="*/ 192 w 262"/>
                    <a:gd name="T47" fmla="*/ 96 h 162"/>
                    <a:gd name="T48" fmla="*/ 223 w 262"/>
                    <a:gd name="T49" fmla="*/ 96 h 162"/>
                    <a:gd name="T50" fmla="*/ 229 w 262"/>
                    <a:gd name="T51" fmla="*/ 112 h 162"/>
                    <a:gd name="T52" fmla="*/ 143 w 262"/>
                    <a:gd name="T53" fmla="*/ 112 h 162"/>
                    <a:gd name="T54" fmla="*/ 123 w 262"/>
                    <a:gd name="T55" fmla="*/ 91 h 162"/>
                    <a:gd name="T56" fmla="*/ 156 w 262"/>
                    <a:gd name="T57" fmla="*/ 56 h 162"/>
                    <a:gd name="T58" fmla="*/ 201 w 262"/>
                    <a:gd name="T59" fmla="*/ 79 h 162"/>
                    <a:gd name="T60" fmla="*/ 184 w 262"/>
                    <a:gd name="T61" fmla="*/ 62 h 162"/>
                    <a:gd name="T62" fmla="*/ 213 w 262"/>
                    <a:gd name="T63" fmla="*/ 62 h 162"/>
                    <a:gd name="T64" fmla="*/ 217 w 262"/>
                    <a:gd name="T65" fmla="*/ 79 h 162"/>
                    <a:gd name="T66" fmla="*/ 201 w 262"/>
                    <a:gd name="T67" fmla="*/ 79 h 162"/>
                    <a:gd name="T68" fmla="*/ 201 w 262"/>
                    <a:gd name="T69" fmla="*/ 29 h 162"/>
                    <a:gd name="T70" fmla="*/ 207 w 262"/>
                    <a:gd name="T71" fmla="*/ 46 h 162"/>
                    <a:gd name="T72" fmla="*/ 168 w 262"/>
                    <a:gd name="T73" fmla="*/ 46 h 162"/>
                    <a:gd name="T74" fmla="*/ 156 w 262"/>
                    <a:gd name="T75" fmla="*/ 33 h 162"/>
                    <a:gd name="T76" fmla="*/ 147 w 262"/>
                    <a:gd name="T77" fmla="*/ 42 h 162"/>
                    <a:gd name="T78" fmla="*/ 135 w 262"/>
                    <a:gd name="T79" fmla="*/ 29 h 162"/>
                    <a:gd name="T80" fmla="*/ 201 w 262"/>
                    <a:gd name="T81" fmla="*/ 29 h 162"/>
                    <a:gd name="T82" fmla="*/ 78 w 262"/>
                    <a:gd name="T83" fmla="*/ 29 h 162"/>
                    <a:gd name="T84" fmla="*/ 61 w 262"/>
                    <a:gd name="T85" fmla="*/ 46 h 162"/>
                    <a:gd name="T86" fmla="*/ 55 w 262"/>
                    <a:gd name="T87" fmla="*/ 46 h 162"/>
                    <a:gd name="T88" fmla="*/ 61 w 262"/>
                    <a:gd name="T89" fmla="*/ 29 h 162"/>
                    <a:gd name="T90" fmla="*/ 78 w 262"/>
                    <a:gd name="T91" fmla="*/ 29 h 162"/>
                    <a:gd name="T92" fmla="*/ 22 w 262"/>
                    <a:gd name="T93" fmla="*/ 145 h 162"/>
                    <a:gd name="T94" fmla="*/ 29 w 262"/>
                    <a:gd name="T95" fmla="*/ 129 h 162"/>
                    <a:gd name="T96" fmla="*/ 61 w 262"/>
                    <a:gd name="T97" fmla="*/ 129 h 162"/>
                    <a:gd name="T98" fmla="*/ 98 w 262"/>
                    <a:gd name="T99" fmla="*/ 89 h 162"/>
                    <a:gd name="T100" fmla="*/ 135 w 262"/>
                    <a:gd name="T101" fmla="*/ 129 h 162"/>
                    <a:gd name="T102" fmla="*/ 233 w 262"/>
                    <a:gd name="T103" fmla="*/ 129 h 162"/>
                    <a:gd name="T104" fmla="*/ 240 w 262"/>
                    <a:gd name="T105" fmla="*/ 145 h 162"/>
                    <a:gd name="T106" fmla="*/ 22 w 262"/>
                    <a:gd name="T107" fmla="*/ 14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2" h="162">
                      <a:moveTo>
                        <a:pt x="119" y="12"/>
                      </a:moveTo>
                      <a:lnTo>
                        <a:pt x="106" y="0"/>
                      </a:lnTo>
                      <a:lnTo>
                        <a:pt x="94" y="12"/>
                      </a:lnTo>
                      <a:lnTo>
                        <a:pt x="49" y="12"/>
                      </a:lnTo>
                      <a:lnTo>
                        <a:pt x="0" y="162"/>
                      </a:lnTo>
                      <a:lnTo>
                        <a:pt x="262" y="162"/>
                      </a:lnTo>
                      <a:lnTo>
                        <a:pt x="213" y="12"/>
                      </a:lnTo>
                      <a:lnTo>
                        <a:pt x="119" y="12"/>
                      </a:lnTo>
                      <a:close/>
                      <a:moveTo>
                        <a:pt x="86" y="79"/>
                      </a:moveTo>
                      <a:lnTo>
                        <a:pt x="45" y="79"/>
                      </a:lnTo>
                      <a:lnTo>
                        <a:pt x="49" y="62"/>
                      </a:lnTo>
                      <a:lnTo>
                        <a:pt x="70" y="62"/>
                      </a:lnTo>
                      <a:lnTo>
                        <a:pt x="106" y="23"/>
                      </a:lnTo>
                      <a:lnTo>
                        <a:pt x="135" y="54"/>
                      </a:lnTo>
                      <a:lnTo>
                        <a:pt x="110" y="79"/>
                      </a:lnTo>
                      <a:lnTo>
                        <a:pt x="98" y="66"/>
                      </a:lnTo>
                      <a:lnTo>
                        <a:pt x="86" y="79"/>
                      </a:lnTo>
                      <a:close/>
                      <a:moveTo>
                        <a:pt x="70" y="96"/>
                      </a:moveTo>
                      <a:lnTo>
                        <a:pt x="53" y="112"/>
                      </a:lnTo>
                      <a:lnTo>
                        <a:pt x="33" y="112"/>
                      </a:lnTo>
                      <a:lnTo>
                        <a:pt x="39" y="96"/>
                      </a:lnTo>
                      <a:lnTo>
                        <a:pt x="70" y="96"/>
                      </a:lnTo>
                      <a:close/>
                      <a:moveTo>
                        <a:pt x="156" y="56"/>
                      </a:moveTo>
                      <a:lnTo>
                        <a:pt x="192" y="96"/>
                      </a:lnTo>
                      <a:lnTo>
                        <a:pt x="223" y="96"/>
                      </a:lnTo>
                      <a:lnTo>
                        <a:pt x="229" y="112"/>
                      </a:lnTo>
                      <a:lnTo>
                        <a:pt x="143" y="112"/>
                      </a:lnTo>
                      <a:lnTo>
                        <a:pt x="123" y="91"/>
                      </a:lnTo>
                      <a:lnTo>
                        <a:pt x="156" y="56"/>
                      </a:lnTo>
                      <a:close/>
                      <a:moveTo>
                        <a:pt x="201" y="79"/>
                      </a:moveTo>
                      <a:lnTo>
                        <a:pt x="184" y="62"/>
                      </a:lnTo>
                      <a:lnTo>
                        <a:pt x="213" y="62"/>
                      </a:lnTo>
                      <a:lnTo>
                        <a:pt x="217" y="79"/>
                      </a:lnTo>
                      <a:lnTo>
                        <a:pt x="201" y="79"/>
                      </a:lnTo>
                      <a:close/>
                      <a:moveTo>
                        <a:pt x="201" y="29"/>
                      </a:moveTo>
                      <a:lnTo>
                        <a:pt x="207" y="46"/>
                      </a:lnTo>
                      <a:lnTo>
                        <a:pt x="168" y="46"/>
                      </a:lnTo>
                      <a:lnTo>
                        <a:pt x="156" y="33"/>
                      </a:lnTo>
                      <a:lnTo>
                        <a:pt x="147" y="42"/>
                      </a:lnTo>
                      <a:lnTo>
                        <a:pt x="135" y="29"/>
                      </a:lnTo>
                      <a:lnTo>
                        <a:pt x="201" y="29"/>
                      </a:lnTo>
                      <a:close/>
                      <a:moveTo>
                        <a:pt x="78" y="29"/>
                      </a:moveTo>
                      <a:lnTo>
                        <a:pt x="61" y="46"/>
                      </a:lnTo>
                      <a:lnTo>
                        <a:pt x="55" y="46"/>
                      </a:lnTo>
                      <a:lnTo>
                        <a:pt x="61" y="29"/>
                      </a:lnTo>
                      <a:lnTo>
                        <a:pt x="78" y="29"/>
                      </a:lnTo>
                      <a:close/>
                      <a:moveTo>
                        <a:pt x="22" y="145"/>
                      </a:moveTo>
                      <a:lnTo>
                        <a:pt x="29" y="129"/>
                      </a:lnTo>
                      <a:lnTo>
                        <a:pt x="61" y="129"/>
                      </a:lnTo>
                      <a:lnTo>
                        <a:pt x="98" y="89"/>
                      </a:lnTo>
                      <a:lnTo>
                        <a:pt x="135" y="129"/>
                      </a:lnTo>
                      <a:lnTo>
                        <a:pt x="233" y="129"/>
                      </a:lnTo>
                      <a:lnTo>
                        <a:pt x="240" y="145"/>
                      </a:lnTo>
                      <a:lnTo>
                        <a:pt x="22" y="1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grpSp>
        </p:grpSp>
        <p:grpSp>
          <p:nvGrpSpPr>
            <p:cNvPr id="2053" name="Group 2052"/>
            <p:cNvGrpSpPr/>
            <p:nvPr/>
          </p:nvGrpSpPr>
          <p:grpSpPr>
            <a:xfrm>
              <a:off x="9191944" y="419099"/>
              <a:ext cx="1737360" cy="1579237"/>
              <a:chOff x="9191944" y="419099"/>
              <a:chExt cx="1737360" cy="1579237"/>
            </a:xfrm>
          </p:grpSpPr>
          <p:sp>
            <p:nvSpPr>
              <p:cNvPr id="54" name="Rectangle 53"/>
              <p:cNvSpPr/>
              <p:nvPr/>
            </p:nvSpPr>
            <p:spPr bwMode="auto">
              <a:xfrm>
                <a:off x="9191944" y="419099"/>
                <a:ext cx="1737360" cy="157923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u="sng">
                  <a:solidFill>
                    <a:schemeClr val="bg1"/>
                  </a:solidFill>
                  <a:latin typeface="Segoe UI"/>
                  <a:ea typeface="Segoe UI" pitchFamily="34" charset="0"/>
                  <a:cs typeface="Segoe UI" pitchFamily="34" charset="0"/>
                </a:endParaRPr>
              </a:p>
            </p:txBody>
          </p:sp>
          <p:sp>
            <p:nvSpPr>
              <p:cNvPr id="60" name="TextBox 59"/>
              <p:cNvSpPr txBox="1"/>
              <p:nvPr/>
            </p:nvSpPr>
            <p:spPr>
              <a:xfrm>
                <a:off x="9211482" y="1424546"/>
                <a:ext cx="1698285" cy="318357"/>
              </a:xfrm>
              <a:prstGeom prst="rect">
                <a:avLst/>
              </a:prstGeom>
              <a:noFill/>
            </p:spPr>
            <p:txBody>
              <a:bodyPr wrap="none" rtlCol="0">
                <a:spAutoFit/>
              </a:bodyPr>
              <a:lstStyle/>
              <a:p>
                <a:pPr algn="ctr" defTabSz="914016">
                  <a:lnSpc>
                    <a:spcPct val="90000"/>
                  </a:lnSpc>
                  <a:defRPr/>
                </a:pPr>
                <a:r>
                  <a:rPr lang="en-US" sz="1600">
                    <a:solidFill>
                      <a:schemeClr val="bg1"/>
                    </a:solidFill>
                    <a:latin typeface="Segoe UI" panose="020B0502040204020203" pitchFamily="34" charset="0"/>
                    <a:cs typeface="Segoe UI" panose="020B0502040204020203" pitchFamily="34" charset="0"/>
                  </a:rPr>
                  <a:t>API/Services/ISV</a:t>
                </a:r>
              </a:p>
            </p:txBody>
          </p:sp>
          <p:sp>
            <p:nvSpPr>
              <p:cNvPr id="132" name="Rectangle 131"/>
              <p:cNvSpPr/>
              <p:nvPr/>
            </p:nvSpPr>
            <p:spPr>
              <a:xfrm>
                <a:off x="9551282"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sp>
            <p:nvSpPr>
              <p:cNvPr id="116" name="Freeform 6"/>
              <p:cNvSpPr>
                <a:spLocks noChangeAspect="1" noEditPoints="1"/>
              </p:cNvSpPr>
              <p:nvPr/>
            </p:nvSpPr>
            <p:spPr bwMode="auto">
              <a:xfrm>
                <a:off x="9534111"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sp>
            <p:nvSpPr>
              <p:cNvPr id="104" name="AutoShape 4"/>
              <p:cNvSpPr>
                <a:spLocks noChangeAspect="1" noChangeArrowheads="1" noTextEdit="1"/>
              </p:cNvSpPr>
              <p:nvPr/>
            </p:nvSpPr>
            <p:spPr bwMode="auto">
              <a:xfrm>
                <a:off x="9809964" y="803429"/>
                <a:ext cx="654671" cy="47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grpSp>
            <p:nvGrpSpPr>
              <p:cNvPr id="63" name="Group 62"/>
              <p:cNvGrpSpPr/>
              <p:nvPr/>
            </p:nvGrpSpPr>
            <p:grpSpPr>
              <a:xfrm>
                <a:off x="9814470" y="847725"/>
                <a:ext cx="478166" cy="414366"/>
                <a:chOff x="9830581" y="861686"/>
                <a:chExt cx="445943" cy="386444"/>
              </a:xfrm>
            </p:grpSpPr>
            <p:sp>
              <p:nvSpPr>
                <p:cNvPr id="151" name="Freeform 13"/>
                <p:cNvSpPr>
                  <a:spLocks noChangeAspect="1" noEditPoints="1"/>
                </p:cNvSpPr>
                <p:nvPr/>
              </p:nvSpPr>
              <p:spPr bwMode="auto">
                <a:xfrm>
                  <a:off x="9830581" y="861686"/>
                  <a:ext cx="445943" cy="30884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sp>
              <p:nvSpPr>
                <p:cNvPr id="59" name="Oval 58"/>
                <p:cNvSpPr/>
                <p:nvPr/>
              </p:nvSpPr>
              <p:spPr>
                <a:xfrm>
                  <a:off x="10037201" y="1056072"/>
                  <a:ext cx="192058" cy="1920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lnSpc>
                      <a:spcPct val="90000"/>
                    </a:lnSpc>
                    <a:defRPr/>
                  </a:pPr>
                  <a:endParaRPr lang="en-US" sz="1200" kern="0">
                    <a:solidFill>
                      <a:schemeClr val="bg1"/>
                    </a:solidFill>
                    <a:latin typeface="Segoe UI"/>
                  </a:endParaRPr>
                </a:p>
              </p:txBody>
            </p:sp>
          </p:grpSp>
          <p:sp>
            <p:nvSpPr>
              <p:cNvPr id="156" name="Freeform 5"/>
              <p:cNvSpPr>
                <a:spLocks noEditPoints="1"/>
              </p:cNvSpPr>
              <p:nvPr/>
            </p:nvSpPr>
            <p:spPr bwMode="auto">
              <a:xfrm>
                <a:off x="10053659" y="1071300"/>
                <a:ext cx="171429" cy="170847"/>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lnSpc>
                    <a:spcPct val="90000"/>
                  </a:lnSpc>
                  <a:defRPr/>
                </a:pPr>
                <a:endParaRPr lang="en-US" kern="0">
                  <a:solidFill>
                    <a:schemeClr val="bg1"/>
                  </a:solidFill>
                  <a:latin typeface="Segoe UI"/>
                </a:endParaRPr>
              </a:p>
            </p:txBody>
          </p:sp>
        </p:grpSp>
      </p:grpSp>
      <p:grpSp>
        <p:nvGrpSpPr>
          <p:cNvPr id="3" name="Group 2"/>
          <p:cNvGrpSpPr/>
          <p:nvPr/>
        </p:nvGrpSpPr>
        <p:grpSpPr>
          <a:xfrm>
            <a:off x="2405854" y="5269501"/>
            <a:ext cx="870793" cy="865907"/>
            <a:chOff x="827088" y="-3463925"/>
            <a:chExt cx="3833812" cy="3816350"/>
          </a:xfrm>
          <a:solidFill>
            <a:schemeClr val="tx2"/>
          </a:solidFill>
        </p:grpSpPr>
        <p:sp>
          <p:nvSpPr>
            <p:cNvPr id="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chemeClr val="accent5"/>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chemeClr val="accent5"/>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chemeClr val="accent5"/>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sp>
          <p:nvSpPr>
            <p:cNvPr id="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chemeClr val="accent5"/>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lnSpc>
                  <a:spcPct val="90000"/>
                </a:lnSpc>
                <a:defRPr/>
              </a:pPr>
              <a:endParaRPr lang="en-US" sz="1765">
                <a:solidFill>
                  <a:schemeClr val="bg1"/>
                </a:solidFill>
                <a:latin typeface="Segoe UI Light" charset="0"/>
              </a:endParaRPr>
            </a:p>
          </p:txBody>
        </p:sp>
      </p:grpSp>
      <p:sp>
        <p:nvSpPr>
          <p:cNvPr id="120" name="Rectangle 119"/>
          <p:cNvSpPr/>
          <p:nvPr/>
        </p:nvSpPr>
        <p:spPr bwMode="auto">
          <a:xfrm>
            <a:off x="6742172" y="4012666"/>
            <a:ext cx="2179146"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dirty="0">
                <a:solidFill>
                  <a:schemeClr val="bg1"/>
                </a:solidFill>
                <a:latin typeface="Segoe UI" panose="020B0502040204020203" pitchFamily="34" charset="0"/>
                <a:cs typeface="Segoe UI" panose="020B0502040204020203" pitchFamily="34" charset="0"/>
              </a:rPr>
              <a:t>Mobile </a:t>
            </a:r>
            <a:br>
              <a:rPr lang="en-US" sz="1600" kern="0" dirty="0">
                <a:solidFill>
                  <a:schemeClr val="bg1"/>
                </a:solidFill>
                <a:latin typeface="Segoe UI" panose="020B0502040204020203" pitchFamily="34" charset="0"/>
                <a:cs typeface="Segoe UI" panose="020B0502040204020203" pitchFamily="34" charset="0"/>
              </a:rPr>
            </a:br>
            <a:r>
              <a:rPr lang="en-US" sz="1600" kern="0" dirty="0">
                <a:solidFill>
                  <a:schemeClr val="bg1"/>
                </a:solidFill>
                <a:latin typeface="Segoe UI" panose="020B0502040204020203" pitchFamily="34" charset="0"/>
                <a:cs typeface="Segoe UI" panose="020B0502040204020203" pitchFamily="34" charset="0"/>
              </a:rPr>
              <a:t>apps</a:t>
            </a:r>
          </a:p>
        </p:txBody>
      </p:sp>
      <p:sp>
        <p:nvSpPr>
          <p:cNvPr id="121" name="Rectangle 120"/>
          <p:cNvSpPr/>
          <p:nvPr/>
        </p:nvSpPr>
        <p:spPr bwMode="auto">
          <a:xfrm>
            <a:off x="6751070" y="3070130"/>
            <a:ext cx="2181973"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a:solidFill>
                  <a:schemeClr val="bg1"/>
                </a:solidFill>
                <a:latin typeface="Segoe UI" panose="020B0502040204020203" pitchFamily="34" charset="0"/>
                <a:cs typeface="Segoe UI" panose="020B0502040204020203" pitchFamily="34" charset="0"/>
              </a:rPr>
              <a:t>Logic </a:t>
            </a:r>
            <a:br>
              <a:rPr lang="en-US" sz="1600" kern="0">
                <a:solidFill>
                  <a:schemeClr val="bg1"/>
                </a:solidFill>
                <a:latin typeface="Segoe UI" panose="020B0502040204020203" pitchFamily="34" charset="0"/>
                <a:cs typeface="Segoe UI" panose="020B0502040204020203" pitchFamily="34" charset="0"/>
              </a:rPr>
            </a:br>
            <a:r>
              <a:rPr lang="en-US" sz="1600" kern="0">
                <a:solidFill>
                  <a:schemeClr val="bg1"/>
                </a:solidFill>
                <a:latin typeface="Segoe UI" panose="020B0502040204020203" pitchFamily="34" charset="0"/>
                <a:cs typeface="Segoe UI" panose="020B0502040204020203" pitchFamily="34" charset="0"/>
              </a:rPr>
              <a:t>Apps</a:t>
            </a:r>
          </a:p>
        </p:txBody>
      </p:sp>
      <p:sp>
        <p:nvSpPr>
          <p:cNvPr id="123" name="Rectangle 122"/>
          <p:cNvSpPr/>
          <p:nvPr/>
        </p:nvSpPr>
        <p:spPr bwMode="auto">
          <a:xfrm>
            <a:off x="2208294" y="3047549"/>
            <a:ext cx="2181973"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a:solidFill>
                  <a:schemeClr val="bg1"/>
                </a:solidFill>
                <a:latin typeface="Segoe UI" panose="020B0502040204020203" pitchFamily="34" charset="0"/>
                <a:cs typeface="Segoe UI" panose="020B0502040204020203" pitchFamily="34" charset="0"/>
              </a:rPr>
              <a:t>Web </a:t>
            </a:r>
            <a:br>
              <a:rPr lang="en-US" sz="1600" kern="0">
                <a:solidFill>
                  <a:schemeClr val="bg1"/>
                </a:solidFill>
                <a:latin typeface="Segoe UI" panose="020B0502040204020203" pitchFamily="34" charset="0"/>
                <a:cs typeface="Segoe UI" panose="020B0502040204020203" pitchFamily="34" charset="0"/>
              </a:rPr>
            </a:br>
            <a:r>
              <a:rPr lang="en-US" sz="1600" kern="0">
                <a:solidFill>
                  <a:schemeClr val="bg1"/>
                </a:solidFill>
                <a:latin typeface="Segoe UI" panose="020B0502040204020203" pitchFamily="34" charset="0"/>
                <a:cs typeface="Segoe UI" panose="020B0502040204020203" pitchFamily="34" charset="0"/>
              </a:rPr>
              <a:t>apps</a:t>
            </a:r>
          </a:p>
        </p:txBody>
      </p:sp>
      <p:sp>
        <p:nvSpPr>
          <p:cNvPr id="124" name="Rectangle 123"/>
          <p:cNvSpPr/>
          <p:nvPr/>
        </p:nvSpPr>
        <p:spPr bwMode="auto">
          <a:xfrm>
            <a:off x="2208293" y="4027352"/>
            <a:ext cx="2202988"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a:solidFill>
                  <a:schemeClr val="bg1"/>
                </a:solidFill>
                <a:latin typeface="Segoe UI" panose="020B0502040204020203" pitchFamily="34" charset="0"/>
                <a:cs typeface="Segoe UI" panose="020B0502040204020203" pitchFamily="34" charset="0"/>
              </a:rPr>
              <a:t>API apps</a:t>
            </a:r>
          </a:p>
        </p:txBody>
      </p:sp>
      <p:sp>
        <p:nvSpPr>
          <p:cNvPr id="125" name="Rectangle 124"/>
          <p:cNvSpPr/>
          <p:nvPr/>
        </p:nvSpPr>
        <p:spPr bwMode="auto">
          <a:xfrm>
            <a:off x="4468353" y="4027352"/>
            <a:ext cx="2179146"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dirty="0">
                <a:solidFill>
                  <a:schemeClr val="bg1"/>
                </a:solidFill>
                <a:latin typeface="Segoe UI" panose="020B0502040204020203" pitchFamily="34" charset="0"/>
                <a:cs typeface="Segoe UI" panose="020B0502040204020203" pitchFamily="34" charset="0"/>
              </a:rPr>
              <a:t>Notification </a:t>
            </a:r>
            <a:br>
              <a:rPr lang="en-US" sz="1600" kern="0" dirty="0">
                <a:solidFill>
                  <a:schemeClr val="bg1"/>
                </a:solidFill>
                <a:latin typeface="Segoe UI" panose="020B0502040204020203" pitchFamily="34" charset="0"/>
                <a:cs typeface="Segoe UI" panose="020B0502040204020203" pitchFamily="34" charset="0"/>
              </a:rPr>
            </a:br>
            <a:r>
              <a:rPr lang="en-US" sz="1600" kern="0" dirty="0">
                <a:solidFill>
                  <a:schemeClr val="bg1"/>
                </a:solidFill>
                <a:latin typeface="Segoe UI" panose="020B0502040204020203" pitchFamily="34" charset="0"/>
                <a:cs typeface="Segoe UI" panose="020B0502040204020203" pitchFamily="34" charset="0"/>
              </a:rPr>
              <a:t>hubs</a:t>
            </a:r>
          </a:p>
          <a:p>
            <a:pPr defTabSz="896042">
              <a:lnSpc>
                <a:spcPct val="90000"/>
              </a:lnSpc>
              <a:defRPr/>
            </a:pPr>
            <a:endParaRPr lang="en-US" sz="1600" kern="0" dirty="0">
              <a:solidFill>
                <a:schemeClr val="bg1"/>
              </a:solidFill>
              <a:latin typeface="Segoe UI" panose="020B0502040204020203" pitchFamily="34" charset="0"/>
              <a:cs typeface="Segoe UI" panose="020B0502040204020203" pitchFamily="34" charset="0"/>
            </a:endParaRPr>
          </a:p>
        </p:txBody>
      </p:sp>
      <p:sp>
        <p:nvSpPr>
          <p:cNvPr id="126" name="Rectangle 125"/>
          <p:cNvSpPr/>
          <p:nvPr/>
        </p:nvSpPr>
        <p:spPr bwMode="auto">
          <a:xfrm>
            <a:off x="8943612" y="3500416"/>
            <a:ext cx="2181973"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a:solidFill>
                  <a:schemeClr val="bg1"/>
                </a:solidFill>
                <a:latin typeface="Segoe UI" panose="020B0502040204020203" pitchFamily="34" charset="0"/>
                <a:cs typeface="Segoe UI" panose="020B0502040204020203" pitchFamily="34" charset="0"/>
              </a:rPr>
              <a:t>Azure</a:t>
            </a:r>
          </a:p>
          <a:p>
            <a:pPr defTabSz="896042">
              <a:lnSpc>
                <a:spcPct val="90000"/>
              </a:lnSpc>
              <a:defRPr/>
            </a:pPr>
            <a:r>
              <a:rPr lang="en-US" sz="1600" kern="0">
                <a:solidFill>
                  <a:schemeClr val="bg1"/>
                </a:solidFill>
                <a:latin typeface="Segoe UI" panose="020B0502040204020203" pitchFamily="34" charset="0"/>
                <a:cs typeface="Segoe UI" panose="020B0502040204020203" pitchFamily="34" charset="0"/>
              </a:rPr>
              <a:t>functions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8404" y="3749541"/>
            <a:ext cx="428686" cy="368669"/>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9373" y="4170144"/>
            <a:ext cx="431103" cy="428868"/>
          </a:xfrm>
          <a:prstGeom prst="rect">
            <a:avLst/>
          </a:prstGeom>
        </p:spPr>
      </p:pic>
      <p:pic>
        <p:nvPicPr>
          <p:cNvPr id="19" name="Picture 18"/>
          <p:cNvPicPr>
            <a:picLocks noChangeAspect="1"/>
          </p:cNvPicPr>
          <p:nvPr/>
        </p:nvPicPr>
        <p:blipFill>
          <a:blip r:embed="rId9"/>
          <a:stretch>
            <a:fillRect/>
          </a:stretch>
        </p:blipFill>
        <p:spPr>
          <a:xfrm>
            <a:off x="2410390" y="3212442"/>
            <a:ext cx="403637" cy="394222"/>
          </a:xfrm>
          <a:prstGeom prst="rect">
            <a:avLst/>
          </a:prstGeom>
        </p:spPr>
      </p:pic>
      <p:pic>
        <p:nvPicPr>
          <p:cNvPr id="22" name="Picture 21"/>
          <p:cNvPicPr>
            <a:picLocks noChangeAspect="1"/>
          </p:cNvPicPr>
          <p:nvPr/>
        </p:nvPicPr>
        <p:blipFill>
          <a:blip r:embed="rId10"/>
          <a:stretch>
            <a:fillRect/>
          </a:stretch>
        </p:blipFill>
        <p:spPr>
          <a:xfrm>
            <a:off x="6952478" y="4215939"/>
            <a:ext cx="268366" cy="385344"/>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21523" y="4164472"/>
            <a:ext cx="416077" cy="416660"/>
          </a:xfrm>
          <a:prstGeom prst="rect">
            <a:avLst/>
          </a:prstGeom>
          <a:noFill/>
        </p:spPr>
      </p:pic>
      <p:pic>
        <p:nvPicPr>
          <p:cNvPr id="28" name="Picture 27"/>
          <p:cNvPicPr>
            <a:picLocks noChangeAspect="1"/>
          </p:cNvPicPr>
          <p:nvPr/>
        </p:nvPicPr>
        <p:blipFill>
          <a:blip r:embed="rId12"/>
          <a:stretch>
            <a:fillRect/>
          </a:stretch>
        </p:blipFill>
        <p:spPr>
          <a:xfrm>
            <a:off x="6927749" y="3263483"/>
            <a:ext cx="347370" cy="346978"/>
          </a:xfrm>
          <a:prstGeom prst="rect">
            <a:avLst/>
          </a:prstGeom>
        </p:spPr>
      </p:pic>
      <p:sp>
        <p:nvSpPr>
          <p:cNvPr id="73" name="Title 1"/>
          <p:cNvSpPr txBox="1">
            <a:spLocks/>
          </p:cNvSpPr>
          <p:nvPr/>
        </p:nvSpPr>
        <p:spPr>
          <a:xfrm>
            <a:off x="123783" y="94284"/>
            <a:ext cx="11693382" cy="682002"/>
          </a:xfrm>
          <a:prstGeom prst="rect">
            <a:avLst/>
          </a:prstGeom>
        </p:spPr>
        <p:txBody>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defTabSz="1087660"/>
            <a:endParaRPr lang="en-US" dirty="0">
              <a:latin typeface="Segoe UI Light"/>
            </a:endParaRPr>
          </a:p>
        </p:txBody>
      </p:sp>
      <p:sp>
        <p:nvSpPr>
          <p:cNvPr id="70" name="Rectangle 69">
            <a:extLst>
              <a:ext uri="{FF2B5EF4-FFF2-40B4-BE49-F238E27FC236}">
                <a16:creationId xmlns:a16="http://schemas.microsoft.com/office/drawing/2014/main" id="{B79AE4BF-AE03-4981-8755-0871912326E0}"/>
              </a:ext>
            </a:extLst>
          </p:cNvPr>
          <p:cNvSpPr/>
          <p:nvPr/>
        </p:nvSpPr>
        <p:spPr bwMode="auto">
          <a:xfrm>
            <a:off x="4477950" y="3051682"/>
            <a:ext cx="2181973" cy="914141"/>
          </a:xfrm>
          <a:prstGeom prst="rect">
            <a:avLst/>
          </a:prstGeom>
          <a:solidFill>
            <a:srgbClr val="0060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defTabSz="896042">
              <a:lnSpc>
                <a:spcPct val="90000"/>
              </a:lnSpc>
              <a:defRPr/>
            </a:pPr>
            <a:r>
              <a:rPr lang="en-US" sz="1600" kern="0" dirty="0">
                <a:solidFill>
                  <a:schemeClr val="bg1"/>
                </a:solidFill>
                <a:latin typeface="Segoe UI" panose="020B0502040204020203" pitchFamily="34" charset="0"/>
                <a:cs typeface="Segoe UI" panose="020B0502040204020203" pitchFamily="34" charset="0"/>
              </a:rPr>
              <a:t>Web </a:t>
            </a:r>
            <a:br>
              <a:rPr lang="en-US" sz="1600" kern="0" dirty="0">
                <a:solidFill>
                  <a:schemeClr val="bg1"/>
                </a:solidFill>
                <a:latin typeface="Segoe UI" panose="020B0502040204020203" pitchFamily="34" charset="0"/>
                <a:cs typeface="Segoe UI" panose="020B0502040204020203" pitchFamily="34" charset="0"/>
              </a:rPr>
            </a:br>
            <a:r>
              <a:rPr lang="en-US" sz="1600" kern="0" dirty="0">
                <a:solidFill>
                  <a:schemeClr val="bg1"/>
                </a:solidFill>
                <a:latin typeface="Segoe UI" panose="020B0502040204020203" pitchFamily="34" charset="0"/>
                <a:cs typeface="Segoe UI" panose="020B0502040204020203" pitchFamily="34" charset="0"/>
              </a:rPr>
              <a:t>apps for Containers</a:t>
            </a:r>
          </a:p>
        </p:txBody>
      </p:sp>
      <p:pic>
        <p:nvPicPr>
          <p:cNvPr id="71" name="Picture 70">
            <a:extLst>
              <a:ext uri="{FF2B5EF4-FFF2-40B4-BE49-F238E27FC236}">
                <a16:creationId xmlns:a16="http://schemas.microsoft.com/office/drawing/2014/main" id="{063FF558-BFF3-4796-80BA-0DEC7587A565}"/>
              </a:ext>
            </a:extLst>
          </p:cNvPr>
          <p:cNvPicPr>
            <a:picLocks noChangeAspect="1"/>
          </p:cNvPicPr>
          <p:nvPr/>
        </p:nvPicPr>
        <p:blipFill>
          <a:blip r:embed="rId9"/>
          <a:stretch>
            <a:fillRect/>
          </a:stretch>
        </p:blipFill>
        <p:spPr>
          <a:xfrm>
            <a:off x="4689509" y="3303306"/>
            <a:ext cx="403637" cy="394222"/>
          </a:xfrm>
          <a:prstGeom prst="rect">
            <a:avLst/>
          </a:prstGeom>
        </p:spPr>
      </p:pic>
      <p:sp>
        <p:nvSpPr>
          <p:cNvPr id="14" name="Title 13">
            <a:extLst>
              <a:ext uri="{FF2B5EF4-FFF2-40B4-BE49-F238E27FC236}">
                <a16:creationId xmlns:a16="http://schemas.microsoft.com/office/drawing/2014/main" id="{C78A995A-C6DA-4D49-AFEB-E155A53FD62E}"/>
              </a:ext>
            </a:extLst>
          </p:cNvPr>
          <p:cNvSpPr>
            <a:spLocks noGrp="1"/>
          </p:cNvSpPr>
          <p:nvPr>
            <p:ph type="title"/>
          </p:nvPr>
        </p:nvSpPr>
        <p:spPr/>
        <p:txBody>
          <a:bodyPr>
            <a:normAutofit fontScale="90000"/>
          </a:bodyPr>
          <a:lstStyle/>
          <a:p>
            <a:r>
              <a:rPr lang="en-US" b="1" dirty="0">
                <a:latin typeface="+mn-lt"/>
              </a:rPr>
              <a:t>An end to end Application Platform </a:t>
            </a:r>
            <a:br>
              <a:rPr lang="en-US" b="1" dirty="0">
                <a:latin typeface="+mn-lt"/>
              </a:rPr>
            </a:br>
            <a:endParaRPr lang="fr-BE" b="1" dirty="0">
              <a:latin typeface="+mn-lt"/>
            </a:endParaRPr>
          </a:p>
        </p:txBody>
      </p:sp>
    </p:spTree>
    <p:custDataLst>
      <p:tags r:id="rId1"/>
    </p:custDataLst>
    <p:extLst>
      <p:ext uri="{BB962C8B-B14F-4D97-AF65-F5344CB8AC3E}">
        <p14:creationId xmlns:p14="http://schemas.microsoft.com/office/powerpoint/2010/main" val="1346026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Deploying Code Directly to an Azure Web App</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0619" y="2980789"/>
            <a:ext cx="1120531" cy="112053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5677" y="1498923"/>
            <a:ext cx="1120531" cy="1120531"/>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0740" y="4462654"/>
            <a:ext cx="1120531" cy="1120531"/>
          </a:xfrm>
          <a:prstGeom prst="rect">
            <a:avLst/>
          </a:prstGeom>
        </p:spPr>
      </p:pic>
      <p:sp>
        <p:nvSpPr>
          <p:cNvPr id="7" name="TextBox 6"/>
          <p:cNvSpPr txBox="1"/>
          <p:nvPr/>
        </p:nvSpPr>
        <p:spPr>
          <a:xfrm>
            <a:off x="1502745" y="3898756"/>
            <a:ext cx="863940"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mj-lt"/>
              </a:rPr>
              <a:t>Dev</a:t>
            </a:r>
          </a:p>
        </p:txBody>
      </p:sp>
      <p:sp>
        <p:nvSpPr>
          <p:cNvPr id="8" name="TextBox 7"/>
          <p:cNvSpPr txBox="1"/>
          <p:nvPr/>
        </p:nvSpPr>
        <p:spPr>
          <a:xfrm>
            <a:off x="5847463" y="2613846"/>
            <a:ext cx="900361"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mj-lt"/>
              </a:rPr>
              <a:t>Test</a:t>
            </a:r>
          </a:p>
        </p:txBody>
      </p:sp>
      <p:sp>
        <p:nvSpPr>
          <p:cNvPr id="9" name="TextBox 8"/>
          <p:cNvSpPr txBox="1"/>
          <p:nvPr/>
        </p:nvSpPr>
        <p:spPr>
          <a:xfrm>
            <a:off x="5480614" y="5692811"/>
            <a:ext cx="1510656"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mj-lt"/>
              </a:rPr>
              <a:t>Web App</a:t>
            </a:r>
          </a:p>
        </p:txBody>
      </p:sp>
      <p:cxnSp>
        <p:nvCxnSpPr>
          <p:cNvPr id="11" name="Straight Arrow Connector 10"/>
          <p:cNvCxnSpPr>
            <a:stCxn id="3" idx="3"/>
          </p:cNvCxnSpPr>
          <p:nvPr/>
        </p:nvCxnSpPr>
        <p:spPr>
          <a:xfrm flipV="1">
            <a:off x="2501151" y="2141806"/>
            <a:ext cx="3025123" cy="139924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p:cNvCxnSpPr>
          <p:nvPr/>
        </p:nvCxnSpPr>
        <p:spPr>
          <a:xfrm>
            <a:off x="2501151" y="3541055"/>
            <a:ext cx="3025123" cy="1399249"/>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7D2A92B-18D8-4BD4-8E71-4E8614BEF403}"/>
              </a:ext>
            </a:extLst>
          </p:cNvPr>
          <p:cNvPicPr/>
          <p:nvPr/>
        </p:nvPicPr>
        <p:blipFill>
          <a:blip r:embed="rId7"/>
          <a:stretch>
            <a:fillRect/>
          </a:stretch>
        </p:blipFill>
        <p:spPr>
          <a:xfrm>
            <a:off x="7298441" y="4608964"/>
            <a:ext cx="2871565" cy="1195408"/>
          </a:xfrm>
          <a:prstGeom prst="rect">
            <a:avLst/>
          </a:prstGeom>
          <a:ln w="12696" cmpd="sng">
            <a:solidFill>
              <a:srgbClr val="666699"/>
            </a:solidFill>
            <a:prstDash val="solid"/>
          </a:ln>
        </p:spPr>
      </p:pic>
      <p:pic>
        <p:nvPicPr>
          <p:cNvPr id="15" name="Picture 14">
            <a:extLst>
              <a:ext uri="{FF2B5EF4-FFF2-40B4-BE49-F238E27FC236}">
                <a16:creationId xmlns:a16="http://schemas.microsoft.com/office/drawing/2014/main" id="{C84674B2-1CD9-4594-89EE-607614A69D1D}"/>
              </a:ext>
            </a:extLst>
          </p:cNvPr>
          <p:cNvPicPr/>
          <p:nvPr/>
        </p:nvPicPr>
        <p:blipFill>
          <a:blip r:embed="rId8"/>
          <a:stretch>
            <a:fillRect/>
          </a:stretch>
        </p:blipFill>
        <p:spPr>
          <a:xfrm>
            <a:off x="6945611" y="1835849"/>
            <a:ext cx="3563933" cy="777997"/>
          </a:xfrm>
          <a:prstGeom prst="rect">
            <a:avLst/>
          </a:prstGeom>
          <a:ln w="12696" cmpd="sng">
            <a:solidFill>
              <a:srgbClr val="666699"/>
            </a:solidFill>
            <a:prstDash val="solid"/>
          </a:ln>
        </p:spPr>
      </p:pic>
      <p:sp>
        <p:nvSpPr>
          <p:cNvPr id="12" name="Arrow: Down 11">
            <a:extLst>
              <a:ext uri="{FF2B5EF4-FFF2-40B4-BE49-F238E27FC236}">
                <a16:creationId xmlns:a16="http://schemas.microsoft.com/office/drawing/2014/main" id="{14C6CF5C-1B54-41AA-BD2C-560F67DE62BB}"/>
              </a:ext>
            </a:extLst>
          </p:cNvPr>
          <p:cNvSpPr/>
          <p:nvPr/>
        </p:nvSpPr>
        <p:spPr>
          <a:xfrm>
            <a:off x="8431624" y="2771850"/>
            <a:ext cx="964746" cy="169080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a:solidFill>
                  <a:schemeClr val="bg2"/>
                </a:solidFill>
              </a:rPr>
              <a:t>S</a:t>
            </a:r>
            <a:br>
              <a:rPr lang="fr-BE" dirty="0">
                <a:solidFill>
                  <a:schemeClr val="bg2"/>
                </a:solidFill>
              </a:rPr>
            </a:br>
            <a:r>
              <a:rPr lang="fr-BE" dirty="0" err="1">
                <a:solidFill>
                  <a:schemeClr val="bg2"/>
                </a:solidFill>
              </a:rPr>
              <a:t>ame</a:t>
            </a:r>
            <a:endParaRPr lang="fr-BE" dirty="0">
              <a:solidFill>
                <a:schemeClr val="bg2"/>
              </a:solidFill>
            </a:endParaRPr>
          </a:p>
        </p:txBody>
      </p:sp>
    </p:spTree>
    <p:custDataLst>
      <p:tags r:id="rId1"/>
    </p:custDataLst>
    <p:extLst>
      <p:ext uri="{BB962C8B-B14F-4D97-AF65-F5344CB8AC3E}">
        <p14:creationId xmlns:p14="http://schemas.microsoft.com/office/powerpoint/2010/main" val="121311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5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04DD533B-6E26-4124-8129-CE47FCE742AE}"/>
              </a:ext>
            </a:extLst>
          </p:cNvPr>
          <p:cNvSpPr>
            <a:spLocks noGrp="1"/>
          </p:cNvSpPr>
          <p:nvPr>
            <p:ph type="subTitle" idx="27"/>
          </p:nvPr>
        </p:nvSpPr>
        <p:spPr/>
        <p:txBody>
          <a:bodyPr/>
          <a:lstStyle/>
          <a:p>
            <a:r>
              <a:rPr lang="fr-BE" dirty="0" err="1"/>
              <a:t>Similarly</a:t>
            </a:r>
            <a:r>
              <a:rPr lang="fr-BE" dirty="0"/>
              <a:t>, push source code to multiple instances</a:t>
            </a:r>
          </a:p>
        </p:txBody>
      </p:sp>
      <p:sp>
        <p:nvSpPr>
          <p:cNvPr id="2" name="Title 1"/>
          <p:cNvSpPr>
            <a:spLocks noGrp="1"/>
          </p:cNvSpPr>
          <p:nvPr>
            <p:ph type="title"/>
          </p:nvPr>
        </p:nvSpPr>
        <p:spPr/>
        <p:txBody>
          <a:bodyPr>
            <a:normAutofit fontScale="90000"/>
          </a:bodyPr>
          <a:lstStyle/>
          <a:p>
            <a:r>
              <a:rPr lang="en-US" dirty="0"/>
              <a:t>Deploying a Package to an Azure Web App</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0365" y="3568711"/>
            <a:ext cx="1120531" cy="112053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7044" y="3568711"/>
            <a:ext cx="1120531" cy="112053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7333" y="3198529"/>
            <a:ext cx="448212" cy="448212"/>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1840869"/>
            <a:ext cx="1120531" cy="1120531"/>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3568711"/>
            <a:ext cx="1120531" cy="112053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2571" y="5296552"/>
            <a:ext cx="1120531" cy="1120531"/>
          </a:xfrm>
          <a:prstGeom prst="rect">
            <a:avLst/>
          </a:prstGeom>
        </p:spPr>
      </p:pic>
      <p:sp>
        <p:nvSpPr>
          <p:cNvPr id="10" name="TextBox 9"/>
          <p:cNvSpPr txBox="1"/>
          <p:nvPr/>
        </p:nvSpPr>
        <p:spPr>
          <a:xfrm>
            <a:off x="1427087" y="4689243"/>
            <a:ext cx="863940"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mj-lt"/>
              </a:rPr>
              <a:t>Dev</a:t>
            </a:r>
          </a:p>
        </p:txBody>
      </p:sp>
      <p:sp>
        <p:nvSpPr>
          <p:cNvPr id="11" name="TextBox 10"/>
          <p:cNvSpPr txBox="1"/>
          <p:nvPr/>
        </p:nvSpPr>
        <p:spPr>
          <a:xfrm>
            <a:off x="5348603" y="4689241"/>
            <a:ext cx="900361"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mj-lt"/>
              </a:rPr>
              <a:t>Test</a:t>
            </a:r>
          </a:p>
        </p:txBody>
      </p:sp>
      <p:sp>
        <p:nvSpPr>
          <p:cNvPr id="12" name="TextBox 11"/>
          <p:cNvSpPr txBox="1"/>
          <p:nvPr/>
        </p:nvSpPr>
        <p:spPr>
          <a:xfrm>
            <a:off x="10438079" y="2134107"/>
            <a:ext cx="1767906"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mj-lt"/>
              </a:rPr>
              <a:t>Production</a:t>
            </a:r>
          </a:p>
        </p:txBody>
      </p:sp>
      <p:sp>
        <p:nvSpPr>
          <p:cNvPr id="13" name="TextBox 12"/>
          <p:cNvSpPr txBox="1"/>
          <p:nvPr/>
        </p:nvSpPr>
        <p:spPr>
          <a:xfrm>
            <a:off x="10438079" y="3861948"/>
            <a:ext cx="1767906"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mj-lt"/>
              </a:rPr>
              <a:t>Production</a:t>
            </a:r>
          </a:p>
        </p:txBody>
      </p:sp>
      <p:sp>
        <p:nvSpPr>
          <p:cNvPr id="14" name="TextBox 13"/>
          <p:cNvSpPr txBox="1"/>
          <p:nvPr/>
        </p:nvSpPr>
        <p:spPr>
          <a:xfrm>
            <a:off x="10438079" y="5589789"/>
            <a:ext cx="1767906" cy="622056"/>
          </a:xfrm>
          <a:prstGeom prst="rect">
            <a:avLst/>
          </a:prstGeom>
          <a:noFill/>
        </p:spPr>
        <p:txBody>
          <a:bodyPr wrap="none" lIns="179285" tIns="143428" rIns="179285" bIns="143428" rtlCol="0">
            <a:spAutoFit/>
          </a:bodyPr>
          <a:lstStyle/>
          <a:p>
            <a:pPr>
              <a:lnSpc>
                <a:spcPct val="90000"/>
              </a:lnSpc>
              <a:spcAft>
                <a:spcPts val="588"/>
              </a:spcAft>
            </a:pPr>
            <a:r>
              <a:rPr lang="en-US" sz="2400" dirty="0">
                <a:gradFill>
                  <a:gsLst>
                    <a:gs pos="2917">
                      <a:schemeClr val="tx1"/>
                    </a:gs>
                    <a:gs pos="30000">
                      <a:schemeClr val="tx1"/>
                    </a:gs>
                  </a:gsLst>
                  <a:lin ang="5400000" scaled="0"/>
                </a:gradFill>
                <a:latin typeface="+mj-lt"/>
              </a:rPr>
              <a:t>Production</a:t>
            </a:r>
          </a:p>
        </p:txBody>
      </p:sp>
      <p:sp>
        <p:nvSpPr>
          <p:cNvPr id="15" name="TextBox 14"/>
          <p:cNvSpPr txBox="1"/>
          <p:nvPr/>
        </p:nvSpPr>
        <p:spPr>
          <a:xfrm>
            <a:off x="3171642" y="3564876"/>
            <a:ext cx="891063" cy="452522"/>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latin typeface="+mj-lt"/>
              </a:rPr>
              <a:t>Package</a:t>
            </a:r>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2395" y="3198529"/>
            <a:ext cx="448212" cy="448212"/>
          </a:xfrm>
          <a:prstGeom prst="rect">
            <a:avLst/>
          </a:prstGeom>
        </p:spPr>
      </p:pic>
      <p:sp>
        <p:nvSpPr>
          <p:cNvPr id="17" name="TextBox 16"/>
          <p:cNvSpPr txBox="1"/>
          <p:nvPr/>
        </p:nvSpPr>
        <p:spPr>
          <a:xfrm>
            <a:off x="7076704" y="3564876"/>
            <a:ext cx="891063" cy="452522"/>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latin typeface="+mj-lt"/>
              </a:rPr>
              <a:t>Package</a:t>
            </a:r>
          </a:p>
        </p:txBody>
      </p:sp>
      <p:cxnSp>
        <p:nvCxnSpPr>
          <p:cNvPr id="25" name="Straight Arrow Connector 24"/>
          <p:cNvCxnSpPr/>
          <p:nvPr/>
        </p:nvCxnSpPr>
        <p:spPr>
          <a:xfrm>
            <a:off x="2510300" y="4101319"/>
            <a:ext cx="239046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469511" y="4101319"/>
            <a:ext cx="239046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5400000" flipH="1" flipV="1">
            <a:off x="7619565" y="2860910"/>
            <a:ext cx="1759080" cy="721743"/>
          </a:xfrm>
          <a:prstGeom prst="bentConnector3">
            <a:avLst>
              <a:gd name="adj1" fmla="val 100435"/>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6200000" flipH="1">
            <a:off x="7619565" y="4566062"/>
            <a:ext cx="1759080" cy="721743"/>
          </a:xfrm>
          <a:prstGeom prst="bentConnector3">
            <a:avLst>
              <a:gd name="adj1" fmla="val 100435"/>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7241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843DB47-C346-4511-A753-AE4485F88D38}"/>
              </a:ext>
            </a:extLst>
          </p:cNvPr>
          <p:cNvSpPr>
            <a:spLocks noGrp="1"/>
          </p:cNvSpPr>
          <p:nvPr>
            <p:ph type="title"/>
          </p:nvPr>
        </p:nvSpPr>
        <p:spPr>
          <a:xfrm>
            <a:off x="268928" y="291102"/>
            <a:ext cx="11653834" cy="949301"/>
          </a:xfrm>
        </p:spPr>
        <p:txBody>
          <a:bodyPr/>
          <a:lstStyle/>
          <a:p>
            <a:r>
              <a:rPr lang="en-US" dirty="0"/>
              <a:t>Resources to Plug</a:t>
            </a:r>
          </a:p>
        </p:txBody>
      </p:sp>
      <p:sp>
        <p:nvSpPr>
          <p:cNvPr id="20" name="Content Placeholder 19">
            <a:extLst>
              <a:ext uri="{FF2B5EF4-FFF2-40B4-BE49-F238E27FC236}">
                <a16:creationId xmlns:a16="http://schemas.microsoft.com/office/drawing/2014/main" id="{139E3239-FB9F-4F25-ACAB-6EEC214DF9FB}"/>
              </a:ext>
            </a:extLst>
          </p:cNvPr>
          <p:cNvSpPr>
            <a:spLocks noGrp="1"/>
          </p:cNvSpPr>
          <p:nvPr>
            <p:ph sz="quarter" idx="10"/>
          </p:nvPr>
        </p:nvSpPr>
        <p:spPr>
          <a:xfrm>
            <a:off x="436216" y="1452128"/>
            <a:ext cx="9240521" cy="949301"/>
          </a:xfrm>
        </p:spPr>
        <p:txBody>
          <a:bodyPr/>
          <a:lstStyle/>
          <a:p>
            <a:r>
              <a:rPr lang="en-US" dirty="0">
                <a:hlinkClick r:id="rId2"/>
              </a:rPr>
              <a:t>https://askazure.io/</a:t>
            </a:r>
            <a:r>
              <a:rPr lang="en-US" dirty="0"/>
              <a:t>    </a:t>
            </a:r>
            <a:r>
              <a:rPr lang="en-US" dirty="0">
                <a:sym typeface="Wingdings" panose="05000000000000000000" pitchFamily="2" charset="2"/>
              </a:rPr>
              <a:t> Slack channel where you can ‘Ask an Architect’ questions on a topic/idea</a:t>
            </a:r>
          </a:p>
          <a:p>
            <a:r>
              <a:rPr lang="en-US" dirty="0">
                <a:sym typeface="Wingdings" panose="05000000000000000000" pitchFamily="2" charset="2"/>
                <a:hlinkClick r:id="rId3"/>
              </a:rPr>
              <a:t>http://www.cloudsimplified.io/</a:t>
            </a:r>
            <a:r>
              <a:rPr lang="en-US" dirty="0">
                <a:sym typeface="Wingdings" panose="05000000000000000000" pitchFamily="2" charset="2"/>
              </a:rPr>
              <a:t>    Webcast on how customers have used Azure to solve problems</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Contact:</a:t>
            </a:r>
          </a:p>
          <a:p>
            <a:r>
              <a:rPr lang="en-US" dirty="0">
                <a:sym typeface="Wingdings" panose="05000000000000000000" pitchFamily="2" charset="2"/>
              </a:rPr>
              <a:t>Ryan.Berry@Microsoft.com</a:t>
            </a:r>
          </a:p>
          <a:p>
            <a:endParaRPr lang="en-US" dirty="0"/>
          </a:p>
        </p:txBody>
      </p:sp>
    </p:spTree>
    <p:extLst>
      <p:ext uri="{BB962C8B-B14F-4D97-AF65-F5344CB8AC3E}">
        <p14:creationId xmlns:p14="http://schemas.microsoft.com/office/powerpoint/2010/main" val="12200899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5433622" y="1810119"/>
            <a:ext cx="3110900" cy="3110900"/>
          </a:xfrm>
          <a:prstGeom prst="rect">
            <a:avLst/>
          </a:prstGeom>
        </p:spPr>
      </p:pic>
      <p:sp>
        <p:nvSpPr>
          <p:cNvPr id="3" name="Subtitle 2">
            <a:extLst>
              <a:ext uri="{FF2B5EF4-FFF2-40B4-BE49-F238E27FC236}">
                <a16:creationId xmlns:a16="http://schemas.microsoft.com/office/drawing/2014/main" id="{82F8BDC1-DF58-4685-AD8D-2F2991C08B69}"/>
              </a:ext>
            </a:extLst>
          </p:cNvPr>
          <p:cNvSpPr>
            <a:spLocks noGrp="1"/>
          </p:cNvSpPr>
          <p:nvPr>
            <p:ph type="subTitle" idx="27"/>
          </p:nvPr>
        </p:nvSpPr>
        <p:spPr/>
        <p:txBody>
          <a:bodyPr/>
          <a:lstStyle/>
          <a:p>
            <a:endParaRPr lang="fr-BE"/>
          </a:p>
        </p:txBody>
      </p:sp>
      <p:sp>
        <p:nvSpPr>
          <p:cNvPr id="5" name="Content Placeholder 2"/>
          <p:cNvSpPr>
            <a:spLocks noGrp="1"/>
          </p:cNvSpPr>
          <p:nvPr>
            <p:ph idx="32"/>
          </p:nvPr>
        </p:nvSpPr>
        <p:spPr>
          <a:xfrm>
            <a:off x="202895" y="2473471"/>
            <a:ext cx="4931156" cy="3110900"/>
          </a:xfrm>
        </p:spPr>
        <p:txBody>
          <a:bodyPr>
            <a:noAutofit/>
          </a:bodyPr>
          <a:lstStyle/>
          <a:p>
            <a:pPr marL="0" indent="0">
              <a:buNone/>
            </a:pPr>
            <a:r>
              <a:rPr lang="en-US" sz="2400" b="0" dirty="0">
                <a:solidFill>
                  <a:schemeClr val="tx1"/>
                </a:solidFill>
                <a:latin typeface="+mn-lt"/>
              </a:rPr>
              <a:t>Web Apps can be developed in virtually any development language and any toolset, including </a:t>
            </a:r>
            <a:r>
              <a:rPr lang="en-US" sz="2400" dirty="0">
                <a:solidFill>
                  <a:schemeClr val="tx1"/>
                </a:solidFill>
                <a:latin typeface="+mn-lt"/>
              </a:rPr>
              <a:t>.NET, PHP, Node.js, Python, Java, Marketplace extensions. </a:t>
            </a:r>
            <a:r>
              <a:rPr lang="en-US" sz="2400" b="0" dirty="0">
                <a:solidFill>
                  <a:schemeClr val="tx1"/>
                </a:solidFill>
                <a:latin typeface="+mn-lt"/>
              </a:rPr>
              <a:t>Web App development is built into Visual Studio 2015 and up for supported languages.</a:t>
            </a:r>
          </a:p>
        </p:txBody>
      </p:sp>
      <p:sp>
        <p:nvSpPr>
          <p:cNvPr id="2" name="Title 1"/>
          <p:cNvSpPr>
            <a:spLocks noGrp="1"/>
          </p:cNvSpPr>
          <p:nvPr>
            <p:ph type="title"/>
          </p:nvPr>
        </p:nvSpPr>
        <p:spPr/>
        <p:txBody>
          <a:bodyPr>
            <a:normAutofit fontScale="90000"/>
          </a:bodyPr>
          <a:lstStyle/>
          <a:p>
            <a:r>
              <a:rPr lang="en-US" dirty="0"/>
              <a:t>Supported Languages &amp; Tools</a:t>
            </a:r>
          </a:p>
        </p:txBody>
      </p:sp>
      <p:pic>
        <p:nvPicPr>
          <p:cNvPr id="8" name="Picture 7"/>
          <p:cNvPicPr>
            <a:picLocks noChangeAspect="1"/>
          </p:cNvPicPr>
          <p:nvPr/>
        </p:nvPicPr>
        <p:blipFill>
          <a:blip r:embed="rId5"/>
          <a:stretch>
            <a:fillRect/>
          </a:stretch>
        </p:blipFill>
        <p:spPr>
          <a:xfrm>
            <a:off x="7014234" y="1210107"/>
            <a:ext cx="4210405" cy="3494080"/>
          </a:xfrm>
          <a:prstGeom prst="rect">
            <a:avLst/>
          </a:prstGeom>
        </p:spPr>
      </p:pic>
      <p:pic>
        <p:nvPicPr>
          <p:cNvPr id="4" name="Picture 3"/>
          <p:cNvPicPr>
            <a:picLocks noChangeAspect="1"/>
          </p:cNvPicPr>
          <p:nvPr/>
        </p:nvPicPr>
        <p:blipFill>
          <a:blip r:embed="rId6"/>
          <a:stretch>
            <a:fillRect/>
          </a:stretch>
        </p:blipFill>
        <p:spPr>
          <a:xfrm>
            <a:off x="6800902" y="3713936"/>
            <a:ext cx="3719473" cy="1980499"/>
          </a:xfrm>
          <a:prstGeom prst="rect">
            <a:avLst/>
          </a:prstGeom>
        </p:spPr>
      </p:pic>
      <p:pic>
        <p:nvPicPr>
          <p:cNvPr id="9" name="Picture 8"/>
          <p:cNvPicPr>
            <a:picLocks noChangeAspect="1"/>
          </p:cNvPicPr>
          <p:nvPr/>
        </p:nvPicPr>
        <p:blipFill>
          <a:blip r:embed="rId7"/>
          <a:stretch>
            <a:fillRect/>
          </a:stretch>
        </p:blipFill>
        <p:spPr>
          <a:xfrm>
            <a:off x="7454580" y="2917694"/>
            <a:ext cx="3978120" cy="1407828"/>
          </a:xfrm>
          <a:prstGeom prst="rect">
            <a:avLst/>
          </a:prstGeom>
          <a:ln>
            <a:solidFill>
              <a:schemeClr val="tx1">
                <a:lumMod val="85000"/>
                <a:lumOff val="15000"/>
              </a:schemeClr>
            </a:solidFill>
          </a:ln>
        </p:spPr>
      </p:pic>
    </p:spTree>
    <p:custDataLst>
      <p:tags r:id="rId1"/>
    </p:custDataLst>
    <p:extLst>
      <p:ext uri="{BB962C8B-B14F-4D97-AF65-F5344CB8AC3E}">
        <p14:creationId xmlns:p14="http://schemas.microsoft.com/office/powerpoint/2010/main" val="2062202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1F18A-8F85-45D8-994C-2C7A19626F73}"/>
              </a:ext>
            </a:extLst>
          </p:cNvPr>
          <p:cNvSpPr>
            <a:spLocks noGrp="1"/>
          </p:cNvSpPr>
          <p:nvPr>
            <p:ph type="title"/>
          </p:nvPr>
        </p:nvSpPr>
        <p:spPr/>
        <p:txBody>
          <a:bodyPr/>
          <a:lstStyle/>
          <a:p>
            <a:r>
              <a:rPr lang="en-US" dirty="0"/>
              <a:t>Workshop 2</a:t>
            </a:r>
          </a:p>
        </p:txBody>
      </p:sp>
      <p:sp>
        <p:nvSpPr>
          <p:cNvPr id="3" name="Text Placeholder 2">
            <a:extLst>
              <a:ext uri="{FF2B5EF4-FFF2-40B4-BE49-F238E27FC236}">
                <a16:creationId xmlns:a16="http://schemas.microsoft.com/office/drawing/2014/main" id="{02B09AF9-E305-4B2A-A8F6-3AC3C4662D2B}"/>
              </a:ext>
            </a:extLst>
          </p:cNvPr>
          <p:cNvSpPr>
            <a:spLocks noGrp="1"/>
          </p:cNvSpPr>
          <p:nvPr>
            <p:ph type="body" sz="quarter" idx="12"/>
          </p:nvPr>
        </p:nvSpPr>
        <p:spPr/>
        <p:txBody>
          <a:bodyPr/>
          <a:lstStyle/>
          <a:p>
            <a:r>
              <a:rPr lang="en-US" b="1" dirty="0"/>
              <a:t>Deploying Website on Azure App Services</a:t>
            </a:r>
          </a:p>
        </p:txBody>
      </p:sp>
    </p:spTree>
    <p:extLst>
      <p:ext uri="{BB962C8B-B14F-4D97-AF65-F5344CB8AC3E}">
        <p14:creationId xmlns:p14="http://schemas.microsoft.com/office/powerpoint/2010/main" val="1630837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0" y="3276427"/>
            <a:ext cx="12192000" cy="3577196"/>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17"/>
          <p:cNvSpPr>
            <a:spLocks noChangeArrowheads="1"/>
          </p:cNvSpPr>
          <p:nvPr/>
        </p:nvSpPr>
        <p:spPr bwMode="auto">
          <a:xfrm>
            <a:off x="5430383" y="4182798"/>
            <a:ext cx="665618" cy="2670824"/>
          </a:xfrm>
          <a:prstGeom prst="rect">
            <a:avLst/>
          </a:prstGeom>
          <a:solidFill>
            <a:srgbClr val="045BA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6" name="Isosceles Triangle 175"/>
          <p:cNvSpPr/>
          <p:nvPr/>
        </p:nvSpPr>
        <p:spPr bwMode="auto">
          <a:xfrm rot="10800000" flipH="1">
            <a:off x="4811883" y="5275961"/>
            <a:ext cx="536431" cy="630738"/>
          </a:xfrm>
          <a:prstGeom prst="triangle">
            <a:avLst>
              <a:gd name="adj" fmla="val 0"/>
            </a:avLst>
          </a:prstGeom>
          <a:solidFill>
            <a:srgbClr val="2274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42"/>
          <p:cNvSpPr>
            <a:spLocks noChangeArrowheads="1"/>
          </p:cNvSpPr>
          <p:nvPr/>
        </p:nvSpPr>
        <p:spPr bwMode="auto">
          <a:xfrm>
            <a:off x="4445528" y="5607031"/>
            <a:ext cx="647327" cy="1246591"/>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46"/>
          <p:cNvSpPr>
            <a:spLocks/>
          </p:cNvSpPr>
          <p:nvPr/>
        </p:nvSpPr>
        <p:spPr bwMode="auto">
          <a:xfrm>
            <a:off x="4810491" y="4961207"/>
            <a:ext cx="624798" cy="1892415"/>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100"/>
          <p:cNvSpPr>
            <a:spLocks noChangeArrowheads="1"/>
          </p:cNvSpPr>
          <p:nvPr/>
        </p:nvSpPr>
        <p:spPr bwMode="auto">
          <a:xfrm>
            <a:off x="5271580" y="5408781"/>
            <a:ext cx="93119" cy="19374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102"/>
          <p:cNvSpPr>
            <a:spLocks noChangeArrowheads="1"/>
          </p:cNvSpPr>
          <p:nvPr/>
        </p:nvSpPr>
        <p:spPr bwMode="auto">
          <a:xfrm>
            <a:off x="5074829" y="5676121"/>
            <a:ext cx="88613" cy="19374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103"/>
          <p:cNvSpPr>
            <a:spLocks noChangeArrowheads="1"/>
          </p:cNvSpPr>
          <p:nvPr/>
        </p:nvSpPr>
        <p:spPr bwMode="auto">
          <a:xfrm>
            <a:off x="5271580" y="5676121"/>
            <a:ext cx="93119" cy="19374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04"/>
          <p:cNvSpPr>
            <a:spLocks noChangeArrowheads="1"/>
          </p:cNvSpPr>
          <p:nvPr/>
        </p:nvSpPr>
        <p:spPr bwMode="auto">
          <a:xfrm>
            <a:off x="4873572" y="5944963"/>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05"/>
          <p:cNvSpPr>
            <a:spLocks noChangeArrowheads="1"/>
          </p:cNvSpPr>
          <p:nvPr/>
        </p:nvSpPr>
        <p:spPr bwMode="auto">
          <a:xfrm>
            <a:off x="5074829" y="5944963"/>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06"/>
          <p:cNvSpPr>
            <a:spLocks noChangeArrowheads="1"/>
          </p:cNvSpPr>
          <p:nvPr/>
        </p:nvSpPr>
        <p:spPr bwMode="auto">
          <a:xfrm>
            <a:off x="5271580" y="5944963"/>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07"/>
          <p:cNvSpPr>
            <a:spLocks noChangeArrowheads="1"/>
          </p:cNvSpPr>
          <p:nvPr/>
        </p:nvSpPr>
        <p:spPr bwMode="auto">
          <a:xfrm>
            <a:off x="4873572" y="621230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108"/>
          <p:cNvSpPr>
            <a:spLocks noChangeArrowheads="1"/>
          </p:cNvSpPr>
          <p:nvPr/>
        </p:nvSpPr>
        <p:spPr bwMode="auto">
          <a:xfrm>
            <a:off x="5074829" y="6212305"/>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109"/>
          <p:cNvSpPr>
            <a:spLocks noChangeArrowheads="1"/>
          </p:cNvSpPr>
          <p:nvPr/>
        </p:nvSpPr>
        <p:spPr bwMode="auto">
          <a:xfrm>
            <a:off x="5271580" y="621230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Rectangle 110"/>
          <p:cNvSpPr>
            <a:spLocks noChangeArrowheads="1"/>
          </p:cNvSpPr>
          <p:nvPr/>
        </p:nvSpPr>
        <p:spPr bwMode="auto">
          <a:xfrm>
            <a:off x="4873572" y="647964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111"/>
          <p:cNvSpPr>
            <a:spLocks noChangeArrowheads="1"/>
          </p:cNvSpPr>
          <p:nvPr/>
        </p:nvSpPr>
        <p:spPr bwMode="auto">
          <a:xfrm>
            <a:off x="5074829" y="6479645"/>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112"/>
          <p:cNvSpPr>
            <a:spLocks noChangeArrowheads="1"/>
          </p:cNvSpPr>
          <p:nvPr/>
        </p:nvSpPr>
        <p:spPr bwMode="auto">
          <a:xfrm>
            <a:off x="5271580" y="647964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116"/>
          <p:cNvSpPr>
            <a:spLocks noChangeArrowheads="1"/>
          </p:cNvSpPr>
          <p:nvPr/>
        </p:nvSpPr>
        <p:spPr bwMode="auto">
          <a:xfrm>
            <a:off x="3640170" y="5607032"/>
            <a:ext cx="556952" cy="1246592"/>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117"/>
          <p:cNvSpPr>
            <a:spLocks noChangeArrowheads="1"/>
          </p:cNvSpPr>
          <p:nvPr/>
        </p:nvSpPr>
        <p:spPr bwMode="auto">
          <a:xfrm>
            <a:off x="4025845" y="5387881"/>
            <a:ext cx="665618" cy="1465744"/>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31" name="Group 230"/>
          <p:cNvGrpSpPr/>
          <p:nvPr/>
        </p:nvGrpSpPr>
        <p:grpSpPr>
          <a:xfrm>
            <a:off x="5540391" y="4182798"/>
            <a:ext cx="445601" cy="2670825"/>
            <a:chOff x="8546306" y="746197"/>
            <a:chExt cx="424695" cy="2545519"/>
          </a:xfrm>
        </p:grpSpPr>
        <p:sp>
          <p:nvSpPr>
            <p:cNvPr id="232" name="Line 160"/>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3" name="Line 161"/>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4" name="Line 162"/>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5" name="Line 163"/>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6" name="Line 164"/>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Freeform 5"/>
          <p:cNvSpPr>
            <a:spLocks/>
          </p:cNvSpPr>
          <p:nvPr/>
        </p:nvSpPr>
        <p:spPr bwMode="auto">
          <a:xfrm>
            <a:off x="2" y="4009993"/>
            <a:ext cx="3640170" cy="2843632"/>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14"/>
          <p:cNvSpPr>
            <a:spLocks noChangeArrowheads="1"/>
          </p:cNvSpPr>
          <p:nvPr/>
        </p:nvSpPr>
        <p:spPr bwMode="auto">
          <a:xfrm>
            <a:off x="446659"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15"/>
          <p:cNvSpPr>
            <a:spLocks noChangeArrowheads="1"/>
          </p:cNvSpPr>
          <p:nvPr/>
        </p:nvSpPr>
        <p:spPr bwMode="auto">
          <a:xfrm>
            <a:off x="317487"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16"/>
          <p:cNvSpPr>
            <a:spLocks noChangeArrowheads="1"/>
          </p:cNvSpPr>
          <p:nvPr/>
        </p:nvSpPr>
        <p:spPr bwMode="auto">
          <a:xfrm>
            <a:off x="188314"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17"/>
          <p:cNvSpPr>
            <a:spLocks noChangeArrowheads="1"/>
          </p:cNvSpPr>
          <p:nvPr/>
        </p:nvSpPr>
        <p:spPr bwMode="auto">
          <a:xfrm>
            <a:off x="57586"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18"/>
          <p:cNvSpPr>
            <a:spLocks noChangeArrowheads="1"/>
          </p:cNvSpPr>
          <p:nvPr/>
        </p:nvSpPr>
        <p:spPr bwMode="auto">
          <a:xfrm>
            <a:off x="446659"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19"/>
          <p:cNvSpPr>
            <a:spLocks noChangeArrowheads="1"/>
          </p:cNvSpPr>
          <p:nvPr/>
        </p:nvSpPr>
        <p:spPr bwMode="auto">
          <a:xfrm>
            <a:off x="317487"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20"/>
          <p:cNvSpPr>
            <a:spLocks noChangeArrowheads="1"/>
          </p:cNvSpPr>
          <p:nvPr/>
        </p:nvSpPr>
        <p:spPr bwMode="auto">
          <a:xfrm>
            <a:off x="188314"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21"/>
          <p:cNvSpPr>
            <a:spLocks noChangeArrowheads="1"/>
          </p:cNvSpPr>
          <p:nvPr/>
        </p:nvSpPr>
        <p:spPr bwMode="auto">
          <a:xfrm>
            <a:off x="57586"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22"/>
          <p:cNvSpPr>
            <a:spLocks noChangeArrowheads="1"/>
          </p:cNvSpPr>
          <p:nvPr/>
        </p:nvSpPr>
        <p:spPr bwMode="auto">
          <a:xfrm>
            <a:off x="446659"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23"/>
          <p:cNvSpPr>
            <a:spLocks noChangeArrowheads="1"/>
          </p:cNvSpPr>
          <p:nvPr/>
        </p:nvSpPr>
        <p:spPr bwMode="auto">
          <a:xfrm>
            <a:off x="317487"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24"/>
          <p:cNvSpPr>
            <a:spLocks noChangeArrowheads="1"/>
          </p:cNvSpPr>
          <p:nvPr/>
        </p:nvSpPr>
        <p:spPr bwMode="auto">
          <a:xfrm>
            <a:off x="188314"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25"/>
          <p:cNvSpPr>
            <a:spLocks noChangeArrowheads="1"/>
          </p:cNvSpPr>
          <p:nvPr/>
        </p:nvSpPr>
        <p:spPr bwMode="auto">
          <a:xfrm>
            <a:off x="57586"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26"/>
          <p:cNvSpPr>
            <a:spLocks noChangeArrowheads="1"/>
          </p:cNvSpPr>
          <p:nvPr/>
        </p:nvSpPr>
        <p:spPr bwMode="auto">
          <a:xfrm>
            <a:off x="446659"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27"/>
          <p:cNvSpPr>
            <a:spLocks noChangeArrowheads="1"/>
          </p:cNvSpPr>
          <p:nvPr/>
        </p:nvSpPr>
        <p:spPr bwMode="auto">
          <a:xfrm>
            <a:off x="317487"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28"/>
          <p:cNvSpPr>
            <a:spLocks noChangeArrowheads="1"/>
          </p:cNvSpPr>
          <p:nvPr/>
        </p:nvSpPr>
        <p:spPr bwMode="auto">
          <a:xfrm>
            <a:off x="188314"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29"/>
          <p:cNvSpPr>
            <a:spLocks noChangeArrowheads="1"/>
          </p:cNvSpPr>
          <p:nvPr/>
        </p:nvSpPr>
        <p:spPr bwMode="auto">
          <a:xfrm>
            <a:off x="57586"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30"/>
          <p:cNvSpPr>
            <a:spLocks noChangeArrowheads="1"/>
          </p:cNvSpPr>
          <p:nvPr/>
        </p:nvSpPr>
        <p:spPr bwMode="auto">
          <a:xfrm>
            <a:off x="446659"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31"/>
          <p:cNvSpPr>
            <a:spLocks noChangeArrowheads="1"/>
          </p:cNvSpPr>
          <p:nvPr/>
        </p:nvSpPr>
        <p:spPr bwMode="auto">
          <a:xfrm>
            <a:off x="317487"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32"/>
          <p:cNvSpPr>
            <a:spLocks noChangeArrowheads="1"/>
          </p:cNvSpPr>
          <p:nvPr/>
        </p:nvSpPr>
        <p:spPr bwMode="auto">
          <a:xfrm>
            <a:off x="188314"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33"/>
          <p:cNvSpPr>
            <a:spLocks noChangeArrowheads="1"/>
          </p:cNvSpPr>
          <p:nvPr/>
        </p:nvSpPr>
        <p:spPr bwMode="auto">
          <a:xfrm>
            <a:off x="57586"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34"/>
          <p:cNvSpPr>
            <a:spLocks noChangeArrowheads="1"/>
          </p:cNvSpPr>
          <p:nvPr/>
        </p:nvSpPr>
        <p:spPr bwMode="auto">
          <a:xfrm>
            <a:off x="446659"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35"/>
          <p:cNvSpPr>
            <a:spLocks noChangeArrowheads="1"/>
          </p:cNvSpPr>
          <p:nvPr/>
        </p:nvSpPr>
        <p:spPr bwMode="auto">
          <a:xfrm>
            <a:off x="317487"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36"/>
          <p:cNvSpPr>
            <a:spLocks noChangeArrowheads="1"/>
          </p:cNvSpPr>
          <p:nvPr/>
        </p:nvSpPr>
        <p:spPr bwMode="auto">
          <a:xfrm>
            <a:off x="188314"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37"/>
          <p:cNvSpPr>
            <a:spLocks noChangeArrowheads="1"/>
          </p:cNvSpPr>
          <p:nvPr/>
        </p:nvSpPr>
        <p:spPr bwMode="auto">
          <a:xfrm>
            <a:off x="57586"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38"/>
          <p:cNvSpPr>
            <a:spLocks noChangeArrowheads="1"/>
          </p:cNvSpPr>
          <p:nvPr/>
        </p:nvSpPr>
        <p:spPr bwMode="auto">
          <a:xfrm>
            <a:off x="446659"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39"/>
          <p:cNvSpPr>
            <a:spLocks noChangeArrowheads="1"/>
          </p:cNvSpPr>
          <p:nvPr/>
        </p:nvSpPr>
        <p:spPr bwMode="auto">
          <a:xfrm>
            <a:off x="317487"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40"/>
          <p:cNvSpPr>
            <a:spLocks noChangeArrowheads="1"/>
          </p:cNvSpPr>
          <p:nvPr/>
        </p:nvSpPr>
        <p:spPr bwMode="auto">
          <a:xfrm>
            <a:off x="188314"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41"/>
          <p:cNvSpPr>
            <a:spLocks noChangeArrowheads="1"/>
          </p:cNvSpPr>
          <p:nvPr/>
        </p:nvSpPr>
        <p:spPr bwMode="auto">
          <a:xfrm>
            <a:off x="57586"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42"/>
          <p:cNvSpPr>
            <a:spLocks noChangeArrowheads="1"/>
          </p:cNvSpPr>
          <p:nvPr/>
        </p:nvSpPr>
        <p:spPr bwMode="auto">
          <a:xfrm>
            <a:off x="446659"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43"/>
          <p:cNvSpPr>
            <a:spLocks noChangeArrowheads="1"/>
          </p:cNvSpPr>
          <p:nvPr/>
        </p:nvSpPr>
        <p:spPr bwMode="auto">
          <a:xfrm>
            <a:off x="317487"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44"/>
          <p:cNvSpPr>
            <a:spLocks noChangeArrowheads="1"/>
          </p:cNvSpPr>
          <p:nvPr/>
        </p:nvSpPr>
        <p:spPr bwMode="auto">
          <a:xfrm>
            <a:off x="188314"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45"/>
          <p:cNvSpPr>
            <a:spLocks noChangeArrowheads="1"/>
          </p:cNvSpPr>
          <p:nvPr/>
        </p:nvSpPr>
        <p:spPr bwMode="auto">
          <a:xfrm>
            <a:off x="57586"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46"/>
          <p:cNvSpPr>
            <a:spLocks noChangeArrowheads="1"/>
          </p:cNvSpPr>
          <p:nvPr/>
        </p:nvSpPr>
        <p:spPr bwMode="auto">
          <a:xfrm>
            <a:off x="446659"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47"/>
          <p:cNvSpPr>
            <a:spLocks noChangeArrowheads="1"/>
          </p:cNvSpPr>
          <p:nvPr/>
        </p:nvSpPr>
        <p:spPr bwMode="auto">
          <a:xfrm>
            <a:off x="317487"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8"/>
          <p:cNvSpPr>
            <a:spLocks noChangeArrowheads="1"/>
          </p:cNvSpPr>
          <p:nvPr/>
        </p:nvSpPr>
        <p:spPr bwMode="auto">
          <a:xfrm>
            <a:off x="188314"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49"/>
          <p:cNvSpPr>
            <a:spLocks noChangeArrowheads="1"/>
          </p:cNvSpPr>
          <p:nvPr/>
        </p:nvSpPr>
        <p:spPr bwMode="auto">
          <a:xfrm>
            <a:off x="57586"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56"/>
          <p:cNvSpPr>
            <a:spLocks noChangeArrowheads="1"/>
          </p:cNvSpPr>
          <p:nvPr/>
        </p:nvSpPr>
        <p:spPr bwMode="auto">
          <a:xfrm>
            <a:off x="759470" y="4953390"/>
            <a:ext cx="168080" cy="87152"/>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60"/>
          <p:cNvSpPr>
            <a:spLocks noChangeArrowheads="1"/>
          </p:cNvSpPr>
          <p:nvPr/>
        </p:nvSpPr>
        <p:spPr bwMode="auto">
          <a:xfrm>
            <a:off x="717453" y="5130807"/>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61"/>
          <p:cNvSpPr>
            <a:spLocks noChangeArrowheads="1"/>
          </p:cNvSpPr>
          <p:nvPr/>
        </p:nvSpPr>
        <p:spPr bwMode="auto">
          <a:xfrm>
            <a:off x="876195" y="5130807"/>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62"/>
          <p:cNvSpPr>
            <a:spLocks noChangeArrowheads="1"/>
          </p:cNvSpPr>
          <p:nvPr/>
        </p:nvSpPr>
        <p:spPr bwMode="auto">
          <a:xfrm>
            <a:off x="1259045"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63"/>
          <p:cNvSpPr>
            <a:spLocks noChangeArrowheads="1"/>
          </p:cNvSpPr>
          <p:nvPr/>
        </p:nvSpPr>
        <p:spPr bwMode="auto">
          <a:xfrm>
            <a:off x="1419342"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64"/>
          <p:cNvSpPr>
            <a:spLocks noChangeArrowheads="1"/>
          </p:cNvSpPr>
          <p:nvPr/>
        </p:nvSpPr>
        <p:spPr bwMode="auto">
          <a:xfrm>
            <a:off x="1579641"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65"/>
          <p:cNvSpPr>
            <a:spLocks noChangeArrowheads="1"/>
          </p:cNvSpPr>
          <p:nvPr/>
        </p:nvSpPr>
        <p:spPr bwMode="auto">
          <a:xfrm>
            <a:off x="717453" y="5314450"/>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66"/>
          <p:cNvSpPr>
            <a:spLocks noChangeArrowheads="1"/>
          </p:cNvSpPr>
          <p:nvPr/>
        </p:nvSpPr>
        <p:spPr bwMode="auto">
          <a:xfrm>
            <a:off x="876195" y="5314450"/>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67"/>
          <p:cNvSpPr>
            <a:spLocks noChangeArrowheads="1"/>
          </p:cNvSpPr>
          <p:nvPr/>
        </p:nvSpPr>
        <p:spPr bwMode="auto">
          <a:xfrm>
            <a:off x="1240367"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68"/>
          <p:cNvSpPr>
            <a:spLocks noChangeArrowheads="1"/>
          </p:cNvSpPr>
          <p:nvPr/>
        </p:nvSpPr>
        <p:spPr bwMode="auto">
          <a:xfrm>
            <a:off x="1400665"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69"/>
          <p:cNvSpPr>
            <a:spLocks noChangeArrowheads="1"/>
          </p:cNvSpPr>
          <p:nvPr/>
        </p:nvSpPr>
        <p:spPr bwMode="auto">
          <a:xfrm>
            <a:off x="1560964"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70"/>
          <p:cNvSpPr>
            <a:spLocks noChangeArrowheads="1"/>
          </p:cNvSpPr>
          <p:nvPr/>
        </p:nvSpPr>
        <p:spPr bwMode="auto">
          <a:xfrm>
            <a:off x="717453" y="5498093"/>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71"/>
          <p:cNvSpPr>
            <a:spLocks noChangeArrowheads="1"/>
          </p:cNvSpPr>
          <p:nvPr/>
        </p:nvSpPr>
        <p:spPr bwMode="auto">
          <a:xfrm>
            <a:off x="876195" y="5498093"/>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72"/>
          <p:cNvSpPr>
            <a:spLocks noChangeArrowheads="1"/>
          </p:cNvSpPr>
          <p:nvPr/>
        </p:nvSpPr>
        <p:spPr bwMode="auto">
          <a:xfrm>
            <a:off x="1240367"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73"/>
          <p:cNvSpPr>
            <a:spLocks noChangeArrowheads="1"/>
          </p:cNvSpPr>
          <p:nvPr/>
        </p:nvSpPr>
        <p:spPr bwMode="auto">
          <a:xfrm>
            <a:off x="1400665"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74"/>
          <p:cNvSpPr>
            <a:spLocks noChangeArrowheads="1"/>
          </p:cNvSpPr>
          <p:nvPr/>
        </p:nvSpPr>
        <p:spPr bwMode="auto">
          <a:xfrm>
            <a:off x="1560964"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75"/>
          <p:cNvSpPr>
            <a:spLocks noChangeArrowheads="1"/>
          </p:cNvSpPr>
          <p:nvPr/>
        </p:nvSpPr>
        <p:spPr bwMode="auto">
          <a:xfrm>
            <a:off x="717453" y="5681735"/>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76"/>
          <p:cNvSpPr>
            <a:spLocks noChangeArrowheads="1"/>
          </p:cNvSpPr>
          <p:nvPr/>
        </p:nvSpPr>
        <p:spPr bwMode="auto">
          <a:xfrm>
            <a:off x="876195" y="5681735"/>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77"/>
          <p:cNvSpPr>
            <a:spLocks noChangeArrowheads="1"/>
          </p:cNvSpPr>
          <p:nvPr/>
        </p:nvSpPr>
        <p:spPr bwMode="auto">
          <a:xfrm>
            <a:off x="1240367"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78"/>
          <p:cNvSpPr>
            <a:spLocks noChangeArrowheads="1"/>
          </p:cNvSpPr>
          <p:nvPr/>
        </p:nvSpPr>
        <p:spPr bwMode="auto">
          <a:xfrm>
            <a:off x="1400665"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79"/>
          <p:cNvSpPr>
            <a:spLocks noChangeArrowheads="1"/>
          </p:cNvSpPr>
          <p:nvPr/>
        </p:nvSpPr>
        <p:spPr bwMode="auto">
          <a:xfrm>
            <a:off x="1560964"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80"/>
          <p:cNvSpPr>
            <a:spLocks noChangeArrowheads="1"/>
          </p:cNvSpPr>
          <p:nvPr/>
        </p:nvSpPr>
        <p:spPr bwMode="auto">
          <a:xfrm>
            <a:off x="717453" y="5865379"/>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81"/>
          <p:cNvSpPr>
            <a:spLocks noChangeArrowheads="1"/>
          </p:cNvSpPr>
          <p:nvPr/>
        </p:nvSpPr>
        <p:spPr bwMode="auto">
          <a:xfrm>
            <a:off x="876195" y="5865379"/>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82"/>
          <p:cNvSpPr>
            <a:spLocks noChangeArrowheads="1"/>
          </p:cNvSpPr>
          <p:nvPr/>
        </p:nvSpPr>
        <p:spPr bwMode="auto">
          <a:xfrm>
            <a:off x="1240367"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83"/>
          <p:cNvSpPr>
            <a:spLocks noChangeArrowheads="1"/>
          </p:cNvSpPr>
          <p:nvPr/>
        </p:nvSpPr>
        <p:spPr bwMode="auto">
          <a:xfrm>
            <a:off x="1400665"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84"/>
          <p:cNvSpPr>
            <a:spLocks noChangeArrowheads="1"/>
          </p:cNvSpPr>
          <p:nvPr/>
        </p:nvSpPr>
        <p:spPr bwMode="auto">
          <a:xfrm>
            <a:off x="1560964"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85"/>
          <p:cNvSpPr>
            <a:spLocks noChangeArrowheads="1"/>
          </p:cNvSpPr>
          <p:nvPr/>
        </p:nvSpPr>
        <p:spPr bwMode="auto">
          <a:xfrm>
            <a:off x="717453" y="6049022"/>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86"/>
          <p:cNvSpPr>
            <a:spLocks noChangeArrowheads="1"/>
          </p:cNvSpPr>
          <p:nvPr/>
        </p:nvSpPr>
        <p:spPr bwMode="auto">
          <a:xfrm>
            <a:off x="876195" y="6049022"/>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87"/>
          <p:cNvSpPr>
            <a:spLocks noChangeArrowheads="1"/>
          </p:cNvSpPr>
          <p:nvPr/>
        </p:nvSpPr>
        <p:spPr bwMode="auto">
          <a:xfrm>
            <a:off x="1240367"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88"/>
          <p:cNvSpPr>
            <a:spLocks noChangeArrowheads="1"/>
          </p:cNvSpPr>
          <p:nvPr/>
        </p:nvSpPr>
        <p:spPr bwMode="auto">
          <a:xfrm>
            <a:off x="1400665"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89"/>
          <p:cNvSpPr>
            <a:spLocks noChangeArrowheads="1"/>
          </p:cNvSpPr>
          <p:nvPr/>
        </p:nvSpPr>
        <p:spPr bwMode="auto">
          <a:xfrm>
            <a:off x="1560964"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90"/>
          <p:cNvSpPr>
            <a:spLocks noChangeArrowheads="1"/>
          </p:cNvSpPr>
          <p:nvPr/>
        </p:nvSpPr>
        <p:spPr bwMode="auto">
          <a:xfrm>
            <a:off x="717453" y="6232664"/>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91"/>
          <p:cNvSpPr>
            <a:spLocks noChangeArrowheads="1"/>
          </p:cNvSpPr>
          <p:nvPr/>
        </p:nvSpPr>
        <p:spPr bwMode="auto">
          <a:xfrm>
            <a:off x="876195" y="6232664"/>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92"/>
          <p:cNvSpPr>
            <a:spLocks noChangeArrowheads="1"/>
          </p:cNvSpPr>
          <p:nvPr/>
        </p:nvSpPr>
        <p:spPr bwMode="auto">
          <a:xfrm>
            <a:off x="1240367"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93"/>
          <p:cNvSpPr>
            <a:spLocks noChangeArrowheads="1"/>
          </p:cNvSpPr>
          <p:nvPr/>
        </p:nvSpPr>
        <p:spPr bwMode="auto">
          <a:xfrm>
            <a:off x="1400665"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94"/>
          <p:cNvSpPr>
            <a:spLocks noChangeArrowheads="1"/>
          </p:cNvSpPr>
          <p:nvPr/>
        </p:nvSpPr>
        <p:spPr bwMode="auto">
          <a:xfrm>
            <a:off x="1560964"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95"/>
          <p:cNvSpPr>
            <a:spLocks noChangeArrowheads="1"/>
          </p:cNvSpPr>
          <p:nvPr/>
        </p:nvSpPr>
        <p:spPr bwMode="auto">
          <a:xfrm>
            <a:off x="717453" y="6416307"/>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96"/>
          <p:cNvSpPr>
            <a:spLocks noChangeArrowheads="1"/>
          </p:cNvSpPr>
          <p:nvPr/>
        </p:nvSpPr>
        <p:spPr bwMode="auto">
          <a:xfrm>
            <a:off x="876195" y="6416307"/>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97"/>
          <p:cNvSpPr>
            <a:spLocks noChangeArrowheads="1"/>
          </p:cNvSpPr>
          <p:nvPr/>
        </p:nvSpPr>
        <p:spPr bwMode="auto">
          <a:xfrm>
            <a:off x="1240367"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98"/>
          <p:cNvSpPr>
            <a:spLocks noChangeArrowheads="1"/>
          </p:cNvSpPr>
          <p:nvPr/>
        </p:nvSpPr>
        <p:spPr bwMode="auto">
          <a:xfrm>
            <a:off x="1400665"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99"/>
          <p:cNvSpPr>
            <a:spLocks noChangeArrowheads="1"/>
          </p:cNvSpPr>
          <p:nvPr/>
        </p:nvSpPr>
        <p:spPr bwMode="auto">
          <a:xfrm>
            <a:off x="1560964"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62"/>
          <p:cNvSpPr>
            <a:spLocks noChangeArrowheads="1"/>
          </p:cNvSpPr>
          <p:nvPr/>
        </p:nvSpPr>
        <p:spPr bwMode="auto">
          <a:xfrm>
            <a:off x="1266827"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Rectangle 63"/>
          <p:cNvSpPr>
            <a:spLocks noChangeArrowheads="1"/>
          </p:cNvSpPr>
          <p:nvPr/>
        </p:nvSpPr>
        <p:spPr bwMode="auto">
          <a:xfrm>
            <a:off x="1427124"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64"/>
          <p:cNvSpPr>
            <a:spLocks noChangeArrowheads="1"/>
          </p:cNvSpPr>
          <p:nvPr/>
        </p:nvSpPr>
        <p:spPr bwMode="auto">
          <a:xfrm>
            <a:off x="1587423"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67"/>
          <p:cNvSpPr>
            <a:spLocks noChangeArrowheads="1"/>
          </p:cNvSpPr>
          <p:nvPr/>
        </p:nvSpPr>
        <p:spPr bwMode="auto">
          <a:xfrm>
            <a:off x="1248149"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68"/>
          <p:cNvSpPr>
            <a:spLocks noChangeArrowheads="1"/>
          </p:cNvSpPr>
          <p:nvPr/>
        </p:nvSpPr>
        <p:spPr bwMode="auto">
          <a:xfrm>
            <a:off x="1408447"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69"/>
          <p:cNvSpPr>
            <a:spLocks noChangeArrowheads="1"/>
          </p:cNvSpPr>
          <p:nvPr/>
        </p:nvSpPr>
        <p:spPr bwMode="auto">
          <a:xfrm>
            <a:off x="1568745"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72"/>
          <p:cNvSpPr>
            <a:spLocks noChangeArrowheads="1"/>
          </p:cNvSpPr>
          <p:nvPr/>
        </p:nvSpPr>
        <p:spPr bwMode="auto">
          <a:xfrm>
            <a:off x="1248149"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73"/>
          <p:cNvSpPr>
            <a:spLocks noChangeArrowheads="1"/>
          </p:cNvSpPr>
          <p:nvPr/>
        </p:nvSpPr>
        <p:spPr bwMode="auto">
          <a:xfrm>
            <a:off x="1408447"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74"/>
          <p:cNvSpPr>
            <a:spLocks noChangeArrowheads="1"/>
          </p:cNvSpPr>
          <p:nvPr/>
        </p:nvSpPr>
        <p:spPr bwMode="auto">
          <a:xfrm>
            <a:off x="1568745"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77"/>
          <p:cNvSpPr>
            <a:spLocks noChangeArrowheads="1"/>
          </p:cNvSpPr>
          <p:nvPr/>
        </p:nvSpPr>
        <p:spPr bwMode="auto">
          <a:xfrm>
            <a:off x="1248149"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8"/>
          <p:cNvSpPr>
            <a:spLocks noChangeArrowheads="1"/>
          </p:cNvSpPr>
          <p:nvPr/>
        </p:nvSpPr>
        <p:spPr bwMode="auto">
          <a:xfrm>
            <a:off x="1408447"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9"/>
          <p:cNvSpPr>
            <a:spLocks noChangeArrowheads="1"/>
          </p:cNvSpPr>
          <p:nvPr/>
        </p:nvSpPr>
        <p:spPr bwMode="auto">
          <a:xfrm>
            <a:off x="1568745"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82"/>
          <p:cNvSpPr>
            <a:spLocks noChangeArrowheads="1"/>
          </p:cNvSpPr>
          <p:nvPr/>
        </p:nvSpPr>
        <p:spPr bwMode="auto">
          <a:xfrm>
            <a:off x="1248149"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83"/>
          <p:cNvSpPr>
            <a:spLocks noChangeArrowheads="1"/>
          </p:cNvSpPr>
          <p:nvPr/>
        </p:nvSpPr>
        <p:spPr bwMode="auto">
          <a:xfrm>
            <a:off x="1408447"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84"/>
          <p:cNvSpPr>
            <a:spLocks noChangeArrowheads="1"/>
          </p:cNvSpPr>
          <p:nvPr/>
        </p:nvSpPr>
        <p:spPr bwMode="auto">
          <a:xfrm>
            <a:off x="1568745"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87"/>
          <p:cNvSpPr>
            <a:spLocks noChangeArrowheads="1"/>
          </p:cNvSpPr>
          <p:nvPr/>
        </p:nvSpPr>
        <p:spPr bwMode="auto">
          <a:xfrm>
            <a:off x="1248149"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88"/>
          <p:cNvSpPr>
            <a:spLocks noChangeArrowheads="1"/>
          </p:cNvSpPr>
          <p:nvPr/>
        </p:nvSpPr>
        <p:spPr bwMode="auto">
          <a:xfrm>
            <a:off x="1408447"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89"/>
          <p:cNvSpPr>
            <a:spLocks noChangeArrowheads="1"/>
          </p:cNvSpPr>
          <p:nvPr/>
        </p:nvSpPr>
        <p:spPr bwMode="auto">
          <a:xfrm>
            <a:off x="1568745"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92"/>
          <p:cNvSpPr>
            <a:spLocks noChangeArrowheads="1"/>
          </p:cNvSpPr>
          <p:nvPr/>
        </p:nvSpPr>
        <p:spPr bwMode="auto">
          <a:xfrm>
            <a:off x="1248149"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93"/>
          <p:cNvSpPr>
            <a:spLocks noChangeArrowheads="1"/>
          </p:cNvSpPr>
          <p:nvPr/>
        </p:nvSpPr>
        <p:spPr bwMode="auto">
          <a:xfrm>
            <a:off x="1408447"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94"/>
          <p:cNvSpPr>
            <a:spLocks noChangeArrowheads="1"/>
          </p:cNvSpPr>
          <p:nvPr/>
        </p:nvSpPr>
        <p:spPr bwMode="auto">
          <a:xfrm>
            <a:off x="1568745"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97"/>
          <p:cNvSpPr>
            <a:spLocks noChangeArrowheads="1"/>
          </p:cNvSpPr>
          <p:nvPr/>
        </p:nvSpPr>
        <p:spPr bwMode="auto">
          <a:xfrm>
            <a:off x="1248149" y="642253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98"/>
          <p:cNvSpPr>
            <a:spLocks noChangeArrowheads="1"/>
          </p:cNvSpPr>
          <p:nvPr/>
        </p:nvSpPr>
        <p:spPr bwMode="auto">
          <a:xfrm>
            <a:off x="1408447" y="642253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59"/>
          <p:cNvSpPr>
            <a:spLocks noChangeArrowheads="1"/>
          </p:cNvSpPr>
          <p:nvPr/>
        </p:nvSpPr>
        <p:spPr bwMode="auto">
          <a:xfrm>
            <a:off x="1193680" y="5042100"/>
            <a:ext cx="514062" cy="1811523"/>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72"/>
          <p:cNvSpPr>
            <a:spLocks noChangeArrowheads="1"/>
          </p:cNvSpPr>
          <p:nvPr/>
        </p:nvSpPr>
        <p:spPr bwMode="auto">
          <a:xfrm>
            <a:off x="1255931"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73"/>
          <p:cNvSpPr>
            <a:spLocks noChangeArrowheads="1"/>
          </p:cNvSpPr>
          <p:nvPr/>
        </p:nvSpPr>
        <p:spPr bwMode="auto">
          <a:xfrm>
            <a:off x="1416229"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74"/>
          <p:cNvSpPr>
            <a:spLocks noChangeArrowheads="1"/>
          </p:cNvSpPr>
          <p:nvPr/>
        </p:nvSpPr>
        <p:spPr bwMode="auto">
          <a:xfrm>
            <a:off x="1576527"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77"/>
          <p:cNvSpPr>
            <a:spLocks noChangeArrowheads="1"/>
          </p:cNvSpPr>
          <p:nvPr/>
        </p:nvSpPr>
        <p:spPr bwMode="auto">
          <a:xfrm>
            <a:off x="1255931"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78"/>
          <p:cNvSpPr>
            <a:spLocks noChangeArrowheads="1"/>
          </p:cNvSpPr>
          <p:nvPr/>
        </p:nvSpPr>
        <p:spPr bwMode="auto">
          <a:xfrm>
            <a:off x="1416229"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79"/>
          <p:cNvSpPr>
            <a:spLocks noChangeArrowheads="1"/>
          </p:cNvSpPr>
          <p:nvPr/>
        </p:nvSpPr>
        <p:spPr bwMode="auto">
          <a:xfrm>
            <a:off x="1576527"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82"/>
          <p:cNvSpPr>
            <a:spLocks noChangeArrowheads="1"/>
          </p:cNvSpPr>
          <p:nvPr/>
        </p:nvSpPr>
        <p:spPr bwMode="auto">
          <a:xfrm>
            <a:off x="1255931"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83"/>
          <p:cNvSpPr>
            <a:spLocks noChangeArrowheads="1"/>
          </p:cNvSpPr>
          <p:nvPr/>
        </p:nvSpPr>
        <p:spPr bwMode="auto">
          <a:xfrm>
            <a:off x="1416229"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84"/>
          <p:cNvSpPr>
            <a:spLocks noChangeArrowheads="1"/>
          </p:cNvSpPr>
          <p:nvPr/>
        </p:nvSpPr>
        <p:spPr bwMode="auto">
          <a:xfrm>
            <a:off x="1576527"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87"/>
          <p:cNvSpPr>
            <a:spLocks noChangeArrowheads="1"/>
          </p:cNvSpPr>
          <p:nvPr/>
        </p:nvSpPr>
        <p:spPr bwMode="auto">
          <a:xfrm>
            <a:off x="1255931"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88"/>
          <p:cNvSpPr>
            <a:spLocks noChangeArrowheads="1"/>
          </p:cNvSpPr>
          <p:nvPr/>
        </p:nvSpPr>
        <p:spPr bwMode="auto">
          <a:xfrm>
            <a:off x="1416229"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89"/>
          <p:cNvSpPr>
            <a:spLocks noChangeArrowheads="1"/>
          </p:cNvSpPr>
          <p:nvPr/>
        </p:nvSpPr>
        <p:spPr bwMode="auto">
          <a:xfrm>
            <a:off x="1576527"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92"/>
          <p:cNvSpPr>
            <a:spLocks noChangeArrowheads="1"/>
          </p:cNvSpPr>
          <p:nvPr/>
        </p:nvSpPr>
        <p:spPr bwMode="auto">
          <a:xfrm>
            <a:off x="1255931"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93"/>
          <p:cNvSpPr>
            <a:spLocks noChangeArrowheads="1"/>
          </p:cNvSpPr>
          <p:nvPr/>
        </p:nvSpPr>
        <p:spPr bwMode="auto">
          <a:xfrm>
            <a:off x="1416229"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94"/>
          <p:cNvSpPr>
            <a:spLocks noChangeArrowheads="1"/>
          </p:cNvSpPr>
          <p:nvPr/>
        </p:nvSpPr>
        <p:spPr bwMode="auto">
          <a:xfrm>
            <a:off x="1576527"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97"/>
          <p:cNvSpPr>
            <a:spLocks noChangeArrowheads="1"/>
          </p:cNvSpPr>
          <p:nvPr/>
        </p:nvSpPr>
        <p:spPr bwMode="auto">
          <a:xfrm>
            <a:off x="1255931"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98"/>
          <p:cNvSpPr>
            <a:spLocks noChangeArrowheads="1"/>
          </p:cNvSpPr>
          <p:nvPr/>
        </p:nvSpPr>
        <p:spPr bwMode="auto">
          <a:xfrm>
            <a:off x="1416229"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98"/>
          <p:cNvSpPr>
            <a:spLocks noChangeArrowheads="1"/>
          </p:cNvSpPr>
          <p:nvPr/>
        </p:nvSpPr>
        <p:spPr bwMode="auto">
          <a:xfrm>
            <a:off x="1576527"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TextBox 119"/>
          <p:cNvSpPr txBox="1"/>
          <p:nvPr/>
        </p:nvSpPr>
        <p:spPr>
          <a:xfrm>
            <a:off x="188314" y="860938"/>
            <a:ext cx="4860636" cy="543108"/>
          </a:xfrm>
          <a:prstGeom prst="rect">
            <a:avLst/>
          </a:prstGeom>
          <a:noFill/>
        </p:spPr>
        <p:txBody>
          <a:bodyPr wrap="square" lIns="0" tIns="0" rIns="0" bIns="0" rtlCol="0">
            <a:spAutoFit/>
          </a:bodyPr>
          <a:lstStyle/>
          <a:p>
            <a:pPr marL="0" marR="0" lvl="0" indent="0" algn="ctr" defTabSz="913960" rtl="0" eaLnBrk="1" fontAlgn="auto" latinLnBrk="0" hangingPunct="1">
              <a:lnSpc>
                <a:spcPct val="90000"/>
              </a:lnSpc>
              <a:spcBef>
                <a:spcPts val="0"/>
              </a:spcBef>
              <a:spcAft>
                <a:spcPts val="0"/>
              </a:spcAft>
              <a:buClrTx/>
              <a:buSzTx/>
              <a:buFontTx/>
              <a:buNone/>
              <a:tabLst/>
              <a:defRPr/>
            </a:pPr>
            <a:r>
              <a:rPr kumimoji="0" lang="en-US" sz="3921" b="1" i="0" u="none" strike="noStrike" kern="0" cap="none" spc="0" normalizeH="0" baseline="0" noProof="0">
                <a:ln>
                  <a:noFill/>
                </a:ln>
                <a:gradFill>
                  <a:gsLst>
                    <a:gs pos="0">
                      <a:srgbClr val="E51489">
                        <a:lumMod val="5000"/>
                        <a:lumOff val="95000"/>
                      </a:srgbClr>
                    </a:gs>
                    <a:gs pos="100000">
                      <a:srgbClr val="FFFFFF"/>
                    </a:gs>
                  </a:gsLst>
                  <a:lin ang="5400000" scaled="1"/>
                </a:gradFill>
                <a:effectLst/>
                <a:uLnTx/>
                <a:uFillTx/>
                <a:latin typeface="Segoe UI"/>
                <a:ea typeface="+mn-ea"/>
                <a:cs typeface="Segoe UI Semilight" panose="020B0402040204020203" pitchFamily="34" charset="0"/>
              </a:rPr>
              <a:t>Rearchitect</a:t>
            </a:r>
            <a:endParaRPr kumimoji="0" lang="en-US" sz="3921" b="0" i="0" u="none" strike="noStrike" kern="0" cap="none" spc="0" normalizeH="0" baseline="0" noProof="0">
              <a:ln>
                <a:noFill/>
              </a:ln>
              <a:gradFill>
                <a:gsLst>
                  <a:gs pos="0">
                    <a:srgbClr val="E51489">
                      <a:lumMod val="5000"/>
                      <a:lumOff val="95000"/>
                    </a:srgbClr>
                  </a:gs>
                  <a:gs pos="100000">
                    <a:srgbClr val="FFFFFF"/>
                  </a:gs>
                </a:gsLst>
                <a:lin ang="5400000" scaled="1"/>
              </a:gradFill>
              <a:effectLst/>
              <a:uLnTx/>
              <a:uFillTx/>
              <a:latin typeface="Segoe UI Light"/>
              <a:ea typeface="+mn-ea"/>
              <a:cs typeface="Segoe UI Semilight" panose="020B0402040204020203" pitchFamily="34" charset="0"/>
            </a:endParaRPr>
          </a:p>
        </p:txBody>
      </p:sp>
      <p:sp>
        <p:nvSpPr>
          <p:cNvPr id="203" name="TextBox 202"/>
          <p:cNvSpPr txBox="1"/>
          <p:nvPr/>
        </p:nvSpPr>
        <p:spPr>
          <a:xfrm>
            <a:off x="6095997" y="-8185"/>
            <a:ext cx="6099747" cy="6861807"/>
          </a:xfrm>
          <a:prstGeom prst="rect">
            <a:avLst/>
          </a:prstGeom>
          <a:solidFill>
            <a:schemeClr val="tx1"/>
          </a:solidFill>
          <a:ln>
            <a:noFill/>
          </a:ln>
        </p:spPr>
        <p:txBody>
          <a:bodyPr wrap="square" lIns="179285" tIns="0" bIns="0" rtlCol="0" anchor="ctr" anchorCtr="0">
            <a:noAutofit/>
          </a:bodyPr>
          <a:lstStyle/>
          <a:p>
            <a:pPr marL="0" marR="0" lvl="0" indent="0" algn="ctr" defTabSz="914367" rtl="0" eaLnBrk="1" fontAlgn="auto" latinLnBrk="0" hangingPunct="1">
              <a:lnSpc>
                <a:spcPct val="100000"/>
              </a:lnSpc>
              <a:spcBef>
                <a:spcPts val="0"/>
              </a:spcBef>
              <a:spcAft>
                <a:spcPts val="1088"/>
              </a:spcAft>
              <a:buClrTx/>
              <a:buSzTx/>
              <a:buFontTx/>
              <a:buNone/>
              <a:tabLst/>
              <a:defRPr/>
            </a:pPr>
            <a:endParaRPr kumimoji="0" lang="en-US" sz="2745" b="0" i="0" u="none" strike="noStrike" kern="1200" cap="none" spc="39"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endParaRPr>
          </a:p>
        </p:txBody>
      </p:sp>
      <p:sp>
        <p:nvSpPr>
          <p:cNvPr id="238" name="TextBox 237"/>
          <p:cNvSpPr txBox="1"/>
          <p:nvPr/>
        </p:nvSpPr>
        <p:spPr>
          <a:xfrm>
            <a:off x="6499384" y="2998457"/>
            <a:ext cx="5628210" cy="2393412"/>
          </a:xfrm>
          <a:prstGeom prst="rect">
            <a:avLst/>
          </a:prstGeom>
          <a:noFill/>
        </p:spPr>
        <p:txBody>
          <a:bodyPr wrap="square" lIns="0" tIns="0" rIns="0" bIns="0" rtlCol="0">
            <a:spAutoFit/>
          </a:bodyPr>
          <a:lstStyle/>
          <a:p>
            <a:pPr marL="401638" indent="-342900" defTabSz="914367" fontAlgn="b">
              <a:buFont typeface="Arial" panose="020B0604020202020204" pitchFamily="34" charset="0"/>
              <a:buChar char="•"/>
              <a:defRPr/>
            </a:pPr>
            <a:r>
              <a:rPr lang="en-US">
                <a:solidFill>
                  <a:srgbClr val="505050"/>
                </a:solidFill>
                <a:latin typeface="Segoe UI Semilight (Body)"/>
                <a:cs typeface="Segoe UI Semilight" panose="020B0402040204020203" pitchFamily="34" charset="0"/>
              </a:rPr>
              <a:t>Deliver </a:t>
            </a:r>
            <a:r>
              <a:rPr lang="en-US" b="1">
                <a:solidFill>
                  <a:schemeClr val="accent1"/>
                </a:solidFill>
                <a:latin typeface="Segoe UI Semilight (Body)"/>
                <a:cs typeface="Segoe UI Semilight" panose="020B0402040204020203" pitchFamily="34" charset="0"/>
              </a:rPr>
              <a:t>new capabilities and modernization </a:t>
            </a:r>
            <a:r>
              <a:rPr lang="en-US">
                <a:solidFill>
                  <a:schemeClr val="bg1"/>
                </a:solidFill>
                <a:latin typeface="Segoe UI Semilight (Body)"/>
                <a:cs typeface="Segoe UI Semilight" panose="020B0402040204020203" pitchFamily="34" charset="0"/>
              </a:rPr>
              <a:t>through modified codebase and a monolithic to micro services architectural revision. </a:t>
            </a:r>
          </a:p>
          <a:p>
            <a:pPr marL="401638" indent="-342900" defTabSz="914367" fontAlgn="b">
              <a:buFont typeface="Arial" panose="020B0604020202020204" pitchFamily="34" charset="0"/>
              <a:buChar char="•"/>
              <a:defRPr/>
            </a:pPr>
            <a:r>
              <a:rPr lang="en-US">
                <a:solidFill>
                  <a:srgbClr val="505050"/>
                </a:solidFill>
                <a:latin typeface="Segoe UI Semilight (Body)"/>
                <a:cs typeface="Segoe UI Semilight" panose="020B0402040204020203" pitchFamily="34" charset="0"/>
              </a:rPr>
              <a:t>Reduce the volume of code needed to express a capability while still leveraging existing investments.</a:t>
            </a:r>
          </a:p>
          <a:p>
            <a:pPr marL="401638" indent="-342900" defTabSz="914367" fontAlgn="b">
              <a:buFont typeface="Arial" panose="020B0604020202020204" pitchFamily="34" charset="0"/>
              <a:buChar char="•"/>
              <a:defRPr/>
            </a:pPr>
            <a:r>
              <a:rPr lang="en-US">
                <a:solidFill>
                  <a:srgbClr val="505050"/>
                </a:solidFill>
                <a:latin typeface="Segoe UI Semilight (Body)"/>
                <a:cs typeface="Segoe UI Semilight" panose="020B0402040204020203" pitchFamily="34" charset="0"/>
              </a:rPr>
              <a:t>Agility and scale. </a:t>
            </a:r>
          </a:p>
          <a:p>
            <a:pPr marL="58738" defTabSz="914367" fontAlgn="b"/>
            <a:endParaRPr kumimoji="0" lang="en-US" sz="2400" u="none" strike="noStrike" kern="0" cap="none" spc="20" normalizeH="0" baseline="0" noProof="0">
              <a:ln>
                <a:noFill/>
              </a:ln>
              <a:solidFill>
                <a:srgbClr val="000000"/>
              </a:solidFill>
              <a:effectLst/>
              <a:uLnTx/>
              <a:uFillTx/>
              <a:latin typeface="Segoe UI Light"/>
              <a:ea typeface="+mn-ea"/>
              <a:cs typeface="Segoe UI Semilight" panose="020B0402040204020203" pitchFamily="34" charset="0"/>
            </a:endParaRPr>
          </a:p>
          <a:p>
            <a:pPr marL="58738" defTabSz="914367" fontAlgn="b"/>
            <a:endParaRPr kumimoji="0" lang="en-US" sz="2353" u="none" strike="noStrike" kern="0" cap="none" spc="20" normalizeH="0" baseline="0" noProof="0">
              <a:ln>
                <a:noFill/>
              </a:ln>
              <a:solidFill>
                <a:schemeClr val="bg1"/>
              </a:solidFill>
              <a:effectLst/>
              <a:uLnTx/>
              <a:uFillTx/>
              <a:latin typeface="Segoe UI Light"/>
              <a:ea typeface="+mn-ea"/>
              <a:cs typeface="Segoe UI Semilight" panose="020B0402040204020203" pitchFamily="34" charset="0"/>
            </a:endParaRPr>
          </a:p>
        </p:txBody>
      </p:sp>
      <p:sp>
        <p:nvSpPr>
          <p:cNvPr id="173" name="Freeform 115"/>
          <p:cNvSpPr>
            <a:spLocks noEditPoints="1"/>
          </p:cNvSpPr>
          <p:nvPr/>
        </p:nvSpPr>
        <p:spPr bwMode="auto">
          <a:xfrm>
            <a:off x="2805873" y="1862535"/>
            <a:ext cx="1410743" cy="868151"/>
          </a:xfrm>
          <a:custGeom>
            <a:avLst/>
            <a:gdLst>
              <a:gd name="T0" fmla="*/ 115 w 544"/>
              <a:gd name="T1" fmla="*/ 114 h 334"/>
              <a:gd name="T2" fmla="*/ 10 w 544"/>
              <a:gd name="T3" fmla="*/ 219 h 334"/>
              <a:gd name="T4" fmla="*/ 115 w 544"/>
              <a:gd name="T5" fmla="*/ 324 h 334"/>
              <a:gd name="T6" fmla="*/ 121 w 544"/>
              <a:gd name="T7" fmla="*/ 324 h 334"/>
              <a:gd name="T8" fmla="*/ 138 w 544"/>
              <a:gd name="T9" fmla="*/ 324 h 334"/>
              <a:gd name="T10" fmla="*/ 165 w 544"/>
              <a:gd name="T11" fmla="*/ 324 h 334"/>
              <a:gd name="T12" fmla="*/ 198 w 544"/>
              <a:gd name="T13" fmla="*/ 324 h 334"/>
              <a:gd name="T14" fmla="*/ 236 w 544"/>
              <a:gd name="T15" fmla="*/ 324 h 334"/>
              <a:gd name="T16" fmla="*/ 277 w 544"/>
              <a:gd name="T17" fmla="*/ 324 h 334"/>
              <a:gd name="T18" fmla="*/ 318 w 544"/>
              <a:gd name="T19" fmla="*/ 324 h 334"/>
              <a:gd name="T20" fmla="*/ 358 w 544"/>
              <a:gd name="T21" fmla="*/ 324 h 334"/>
              <a:gd name="T22" fmla="*/ 395 w 544"/>
              <a:gd name="T23" fmla="*/ 324 h 334"/>
              <a:gd name="T24" fmla="*/ 427 w 544"/>
              <a:gd name="T25" fmla="*/ 324 h 334"/>
              <a:gd name="T26" fmla="*/ 450 w 544"/>
              <a:gd name="T27" fmla="*/ 324 h 334"/>
              <a:gd name="T28" fmla="*/ 465 w 544"/>
              <a:gd name="T29" fmla="*/ 324 h 334"/>
              <a:gd name="T30" fmla="*/ 517 w 544"/>
              <a:gd name="T31" fmla="*/ 298 h 334"/>
              <a:gd name="T32" fmla="*/ 533 w 544"/>
              <a:gd name="T33" fmla="*/ 255 h 334"/>
              <a:gd name="T34" fmla="*/ 464 w 544"/>
              <a:gd name="T35" fmla="*/ 186 h 334"/>
              <a:gd name="T36" fmla="*/ 458 w 544"/>
              <a:gd name="T37" fmla="*/ 186 h 334"/>
              <a:gd name="T38" fmla="*/ 458 w 544"/>
              <a:gd name="T39" fmla="*/ 180 h 334"/>
              <a:gd name="T40" fmla="*/ 458 w 544"/>
              <a:gd name="T41" fmla="*/ 166 h 334"/>
              <a:gd name="T42" fmla="*/ 303 w 544"/>
              <a:gd name="T43" fmla="*/ 10 h 334"/>
              <a:gd name="T44" fmla="*/ 156 w 544"/>
              <a:gd name="T45" fmla="*/ 116 h 334"/>
              <a:gd name="T46" fmla="*/ 154 w 544"/>
              <a:gd name="T47" fmla="*/ 122 h 334"/>
              <a:gd name="T48" fmla="*/ 149 w 544"/>
              <a:gd name="T49" fmla="*/ 120 h 334"/>
              <a:gd name="T50" fmla="*/ 115 w 544"/>
              <a:gd name="T51" fmla="*/ 114 h 334"/>
              <a:gd name="T52" fmla="*/ 470 w 544"/>
              <a:gd name="T53" fmla="*/ 334 h 334"/>
              <a:gd name="T54" fmla="*/ 459 w 544"/>
              <a:gd name="T55" fmla="*/ 334 h 334"/>
              <a:gd name="T56" fmla="*/ 437 w 544"/>
              <a:gd name="T57" fmla="*/ 334 h 334"/>
              <a:gd name="T58" fmla="*/ 406 w 544"/>
              <a:gd name="T59" fmla="*/ 334 h 334"/>
              <a:gd name="T60" fmla="*/ 369 w 544"/>
              <a:gd name="T61" fmla="*/ 334 h 334"/>
              <a:gd name="T62" fmla="*/ 327 w 544"/>
              <a:gd name="T63" fmla="*/ 334 h 334"/>
              <a:gd name="T64" fmla="*/ 284 w 544"/>
              <a:gd name="T65" fmla="*/ 334 h 334"/>
              <a:gd name="T66" fmla="*/ 242 w 544"/>
              <a:gd name="T67" fmla="*/ 334 h 334"/>
              <a:gd name="T68" fmla="*/ 202 w 544"/>
              <a:gd name="T69" fmla="*/ 334 h 334"/>
              <a:gd name="T70" fmla="*/ 167 w 544"/>
              <a:gd name="T71" fmla="*/ 334 h 334"/>
              <a:gd name="T72" fmla="*/ 139 w 544"/>
              <a:gd name="T73" fmla="*/ 334 h 334"/>
              <a:gd name="T74" fmla="*/ 121 w 544"/>
              <a:gd name="T75" fmla="*/ 334 h 334"/>
              <a:gd name="T76" fmla="*/ 115 w 544"/>
              <a:gd name="T77" fmla="*/ 334 h 334"/>
              <a:gd name="T78" fmla="*/ 0 w 544"/>
              <a:gd name="T79" fmla="*/ 219 h 334"/>
              <a:gd name="T80" fmla="*/ 115 w 544"/>
              <a:gd name="T81" fmla="*/ 103 h 334"/>
              <a:gd name="T82" fmla="*/ 147 w 544"/>
              <a:gd name="T83" fmla="*/ 108 h 334"/>
              <a:gd name="T84" fmla="*/ 303 w 544"/>
              <a:gd name="T85" fmla="*/ 0 h 334"/>
              <a:gd name="T86" fmla="*/ 469 w 544"/>
              <a:gd name="T87" fmla="*/ 166 h 334"/>
              <a:gd name="T88" fmla="*/ 469 w 544"/>
              <a:gd name="T89" fmla="*/ 175 h 334"/>
              <a:gd name="T90" fmla="*/ 544 w 544"/>
              <a:gd name="T91" fmla="*/ 255 h 334"/>
              <a:gd name="T92" fmla="*/ 524 w 544"/>
              <a:gd name="T93" fmla="*/ 307 h 334"/>
              <a:gd name="T94" fmla="*/ 503 w 544"/>
              <a:gd name="T95" fmla="*/ 324 h 334"/>
              <a:gd name="T96" fmla="*/ 491 w 544"/>
              <a:gd name="T97" fmla="*/ 329 h 334"/>
              <a:gd name="T98" fmla="*/ 480 w 544"/>
              <a:gd name="T99" fmla="*/ 333 h 334"/>
              <a:gd name="T100" fmla="*/ 470 w 544"/>
              <a:gd name="T101"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4" h="334">
                <a:moveTo>
                  <a:pt x="115" y="114"/>
                </a:moveTo>
                <a:cubicBezTo>
                  <a:pt x="57" y="114"/>
                  <a:pt x="10" y="161"/>
                  <a:pt x="10" y="219"/>
                </a:cubicBezTo>
                <a:cubicBezTo>
                  <a:pt x="10" y="277"/>
                  <a:pt x="57" y="324"/>
                  <a:pt x="115" y="324"/>
                </a:cubicBezTo>
                <a:cubicBezTo>
                  <a:pt x="117" y="324"/>
                  <a:pt x="119" y="324"/>
                  <a:pt x="121" y="324"/>
                </a:cubicBezTo>
                <a:cubicBezTo>
                  <a:pt x="127" y="324"/>
                  <a:pt x="133" y="324"/>
                  <a:pt x="138" y="324"/>
                </a:cubicBezTo>
                <a:cubicBezTo>
                  <a:pt x="147" y="324"/>
                  <a:pt x="156" y="324"/>
                  <a:pt x="165" y="324"/>
                </a:cubicBezTo>
                <a:cubicBezTo>
                  <a:pt x="176" y="324"/>
                  <a:pt x="187" y="324"/>
                  <a:pt x="198" y="324"/>
                </a:cubicBezTo>
                <a:cubicBezTo>
                  <a:pt x="210" y="324"/>
                  <a:pt x="223" y="324"/>
                  <a:pt x="236" y="324"/>
                </a:cubicBezTo>
                <a:cubicBezTo>
                  <a:pt x="249" y="324"/>
                  <a:pt x="263" y="324"/>
                  <a:pt x="277" y="324"/>
                </a:cubicBezTo>
                <a:cubicBezTo>
                  <a:pt x="290" y="324"/>
                  <a:pt x="304" y="324"/>
                  <a:pt x="318" y="324"/>
                </a:cubicBezTo>
                <a:cubicBezTo>
                  <a:pt x="332" y="324"/>
                  <a:pt x="345" y="324"/>
                  <a:pt x="358" y="324"/>
                </a:cubicBezTo>
                <a:cubicBezTo>
                  <a:pt x="371" y="324"/>
                  <a:pt x="383" y="324"/>
                  <a:pt x="395" y="324"/>
                </a:cubicBezTo>
                <a:cubicBezTo>
                  <a:pt x="406" y="324"/>
                  <a:pt x="416" y="324"/>
                  <a:pt x="427" y="324"/>
                </a:cubicBezTo>
                <a:cubicBezTo>
                  <a:pt x="435" y="324"/>
                  <a:pt x="443" y="324"/>
                  <a:pt x="450" y="324"/>
                </a:cubicBezTo>
                <a:cubicBezTo>
                  <a:pt x="455" y="324"/>
                  <a:pt x="460" y="324"/>
                  <a:pt x="465" y="324"/>
                </a:cubicBezTo>
                <a:cubicBezTo>
                  <a:pt x="485" y="324"/>
                  <a:pt x="505" y="314"/>
                  <a:pt x="517" y="298"/>
                </a:cubicBezTo>
                <a:cubicBezTo>
                  <a:pt x="527" y="286"/>
                  <a:pt x="533" y="270"/>
                  <a:pt x="533" y="255"/>
                </a:cubicBezTo>
                <a:cubicBezTo>
                  <a:pt x="533" y="217"/>
                  <a:pt x="502" y="186"/>
                  <a:pt x="464" y="186"/>
                </a:cubicBezTo>
                <a:cubicBezTo>
                  <a:pt x="458" y="186"/>
                  <a:pt x="458" y="186"/>
                  <a:pt x="458" y="186"/>
                </a:cubicBezTo>
                <a:cubicBezTo>
                  <a:pt x="458" y="180"/>
                  <a:pt x="458" y="180"/>
                  <a:pt x="458" y="180"/>
                </a:cubicBezTo>
                <a:cubicBezTo>
                  <a:pt x="458" y="175"/>
                  <a:pt x="458" y="170"/>
                  <a:pt x="458" y="166"/>
                </a:cubicBezTo>
                <a:cubicBezTo>
                  <a:pt x="458" y="80"/>
                  <a:pt x="389" y="10"/>
                  <a:pt x="303" y="10"/>
                </a:cubicBezTo>
                <a:cubicBezTo>
                  <a:pt x="236" y="10"/>
                  <a:pt x="177" y="53"/>
                  <a:pt x="156" y="116"/>
                </a:cubicBezTo>
                <a:cubicBezTo>
                  <a:pt x="154" y="122"/>
                  <a:pt x="154" y="122"/>
                  <a:pt x="154" y="122"/>
                </a:cubicBezTo>
                <a:cubicBezTo>
                  <a:pt x="149" y="120"/>
                  <a:pt x="149" y="120"/>
                  <a:pt x="149" y="120"/>
                </a:cubicBezTo>
                <a:cubicBezTo>
                  <a:pt x="138" y="116"/>
                  <a:pt x="126" y="114"/>
                  <a:pt x="115" y="114"/>
                </a:cubicBezTo>
                <a:close/>
                <a:moveTo>
                  <a:pt x="470" y="334"/>
                </a:moveTo>
                <a:cubicBezTo>
                  <a:pt x="466" y="334"/>
                  <a:pt x="463" y="334"/>
                  <a:pt x="459" y="334"/>
                </a:cubicBezTo>
                <a:cubicBezTo>
                  <a:pt x="451" y="334"/>
                  <a:pt x="444" y="334"/>
                  <a:pt x="437" y="334"/>
                </a:cubicBezTo>
                <a:cubicBezTo>
                  <a:pt x="426" y="334"/>
                  <a:pt x="416" y="334"/>
                  <a:pt x="406" y="334"/>
                </a:cubicBezTo>
                <a:cubicBezTo>
                  <a:pt x="393" y="334"/>
                  <a:pt x="381" y="334"/>
                  <a:pt x="369" y="334"/>
                </a:cubicBezTo>
                <a:cubicBezTo>
                  <a:pt x="355" y="334"/>
                  <a:pt x="341" y="334"/>
                  <a:pt x="327" y="334"/>
                </a:cubicBezTo>
                <a:cubicBezTo>
                  <a:pt x="313" y="334"/>
                  <a:pt x="299" y="334"/>
                  <a:pt x="284" y="334"/>
                </a:cubicBezTo>
                <a:cubicBezTo>
                  <a:pt x="270" y="334"/>
                  <a:pt x="256" y="334"/>
                  <a:pt x="242" y="334"/>
                </a:cubicBezTo>
                <a:cubicBezTo>
                  <a:pt x="228" y="334"/>
                  <a:pt x="215" y="334"/>
                  <a:pt x="202" y="334"/>
                </a:cubicBezTo>
                <a:cubicBezTo>
                  <a:pt x="190" y="334"/>
                  <a:pt x="178" y="334"/>
                  <a:pt x="167" y="334"/>
                </a:cubicBezTo>
                <a:cubicBezTo>
                  <a:pt x="158" y="334"/>
                  <a:pt x="148" y="334"/>
                  <a:pt x="139" y="334"/>
                </a:cubicBezTo>
                <a:cubicBezTo>
                  <a:pt x="133" y="334"/>
                  <a:pt x="127" y="334"/>
                  <a:pt x="121" y="334"/>
                </a:cubicBezTo>
                <a:cubicBezTo>
                  <a:pt x="119" y="334"/>
                  <a:pt x="117" y="334"/>
                  <a:pt x="115" y="334"/>
                </a:cubicBezTo>
                <a:cubicBezTo>
                  <a:pt x="51" y="334"/>
                  <a:pt x="0" y="282"/>
                  <a:pt x="0" y="219"/>
                </a:cubicBezTo>
                <a:cubicBezTo>
                  <a:pt x="0" y="155"/>
                  <a:pt x="51" y="103"/>
                  <a:pt x="115" y="103"/>
                </a:cubicBezTo>
                <a:cubicBezTo>
                  <a:pt x="126" y="103"/>
                  <a:pt x="137" y="105"/>
                  <a:pt x="147" y="108"/>
                </a:cubicBezTo>
                <a:cubicBezTo>
                  <a:pt x="171" y="43"/>
                  <a:pt x="233" y="0"/>
                  <a:pt x="303" y="0"/>
                </a:cubicBezTo>
                <a:cubicBezTo>
                  <a:pt x="395" y="0"/>
                  <a:pt x="469" y="74"/>
                  <a:pt x="469" y="166"/>
                </a:cubicBezTo>
                <a:cubicBezTo>
                  <a:pt x="469" y="169"/>
                  <a:pt x="469" y="172"/>
                  <a:pt x="469" y="175"/>
                </a:cubicBezTo>
                <a:cubicBezTo>
                  <a:pt x="510" y="178"/>
                  <a:pt x="544" y="212"/>
                  <a:pt x="544" y="255"/>
                </a:cubicBezTo>
                <a:cubicBezTo>
                  <a:pt x="544" y="274"/>
                  <a:pt x="537" y="293"/>
                  <a:pt x="524" y="307"/>
                </a:cubicBezTo>
                <a:cubicBezTo>
                  <a:pt x="518" y="314"/>
                  <a:pt x="511" y="319"/>
                  <a:pt x="503" y="324"/>
                </a:cubicBezTo>
                <a:cubicBezTo>
                  <a:pt x="500" y="326"/>
                  <a:pt x="495" y="328"/>
                  <a:pt x="491" y="329"/>
                </a:cubicBezTo>
                <a:cubicBezTo>
                  <a:pt x="488" y="331"/>
                  <a:pt x="484" y="332"/>
                  <a:pt x="480" y="333"/>
                </a:cubicBezTo>
                <a:cubicBezTo>
                  <a:pt x="477" y="334"/>
                  <a:pt x="474" y="334"/>
                  <a:pt x="470" y="334"/>
                </a:cubicBezTo>
                <a:close/>
              </a:path>
            </a:pathLst>
          </a:custGeom>
          <a:solidFill>
            <a:schemeClr val="tx2"/>
          </a:solidFill>
          <a:ln w="6350">
            <a:solidFill>
              <a:schemeClr val="bg1"/>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74" name="Group 173"/>
          <p:cNvGrpSpPr/>
          <p:nvPr/>
        </p:nvGrpSpPr>
        <p:grpSpPr>
          <a:xfrm>
            <a:off x="2949266" y="2257174"/>
            <a:ext cx="469169" cy="355302"/>
            <a:chOff x="227052" y="4259262"/>
            <a:chExt cx="1106990" cy="838326"/>
          </a:xfrm>
        </p:grpSpPr>
        <p:grpSp>
          <p:nvGrpSpPr>
            <p:cNvPr id="193" name="Group 4"/>
            <p:cNvGrpSpPr>
              <a:grpSpLocks noChangeAspect="1"/>
            </p:cNvGrpSpPr>
            <p:nvPr/>
          </p:nvGrpSpPr>
          <p:grpSpPr bwMode="auto">
            <a:xfrm>
              <a:off x="227052" y="4259262"/>
              <a:ext cx="1106990" cy="838326"/>
              <a:chOff x="-464" y="2774"/>
              <a:chExt cx="1438" cy="1089"/>
            </a:xfrm>
          </p:grpSpPr>
          <p:sp>
            <p:nvSpPr>
              <p:cNvPr id="200" name="Freeform 5"/>
              <p:cNvSpPr>
                <a:spLocks/>
              </p:cNvSpPr>
              <p:nvPr/>
            </p:nvSpPr>
            <p:spPr bwMode="auto">
              <a:xfrm>
                <a:off x="55" y="3847"/>
                <a:ext cx="413" cy="16"/>
              </a:xfrm>
              <a:custGeom>
                <a:avLst/>
                <a:gdLst>
                  <a:gd name="T0" fmla="*/ 670 w 683"/>
                  <a:gd name="T1" fmla="*/ 27 h 27"/>
                  <a:gd name="T2" fmla="*/ 670 w 683"/>
                  <a:gd name="T3" fmla="*/ 27 h 27"/>
                  <a:gd name="T4" fmla="*/ 13 w 683"/>
                  <a:gd name="T5" fmla="*/ 27 h 27"/>
                  <a:gd name="T6" fmla="*/ 0 w 683"/>
                  <a:gd name="T7" fmla="*/ 13 h 27"/>
                  <a:gd name="T8" fmla="*/ 13 w 683"/>
                  <a:gd name="T9" fmla="*/ 0 h 27"/>
                  <a:gd name="T10" fmla="*/ 670 w 683"/>
                  <a:gd name="T11" fmla="*/ 0 h 27"/>
                  <a:gd name="T12" fmla="*/ 683 w 683"/>
                  <a:gd name="T13" fmla="*/ 13 h 27"/>
                  <a:gd name="T14" fmla="*/ 670 w 68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 h="27">
                    <a:moveTo>
                      <a:pt x="670" y="27"/>
                    </a:moveTo>
                    <a:lnTo>
                      <a:pt x="670" y="27"/>
                    </a:lnTo>
                    <a:lnTo>
                      <a:pt x="13" y="27"/>
                    </a:lnTo>
                    <a:cubicBezTo>
                      <a:pt x="6" y="27"/>
                      <a:pt x="0" y="21"/>
                      <a:pt x="0" y="13"/>
                    </a:cubicBezTo>
                    <a:cubicBezTo>
                      <a:pt x="0" y="6"/>
                      <a:pt x="6" y="0"/>
                      <a:pt x="13" y="0"/>
                    </a:cubicBezTo>
                    <a:lnTo>
                      <a:pt x="670" y="0"/>
                    </a:lnTo>
                    <a:cubicBezTo>
                      <a:pt x="677" y="0"/>
                      <a:pt x="683" y="6"/>
                      <a:pt x="683" y="13"/>
                    </a:cubicBezTo>
                    <a:cubicBezTo>
                      <a:pt x="683" y="21"/>
                      <a:pt x="677" y="27"/>
                      <a:pt x="670" y="27"/>
                    </a:cubicBez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6"/>
              <p:cNvSpPr>
                <a:spLocks noEditPoints="1"/>
              </p:cNvSpPr>
              <p:nvPr/>
            </p:nvSpPr>
            <p:spPr bwMode="auto">
              <a:xfrm>
                <a:off x="-464" y="2774"/>
                <a:ext cx="1438" cy="976"/>
              </a:xfrm>
              <a:custGeom>
                <a:avLst/>
                <a:gdLst>
                  <a:gd name="T0" fmla="*/ 26 w 2381"/>
                  <a:gd name="T1" fmla="*/ 1586 h 1613"/>
                  <a:gd name="T2" fmla="*/ 26 w 2381"/>
                  <a:gd name="T3" fmla="*/ 1586 h 1613"/>
                  <a:gd name="T4" fmla="*/ 2354 w 2381"/>
                  <a:gd name="T5" fmla="*/ 1586 h 1613"/>
                  <a:gd name="T6" fmla="*/ 2354 w 2381"/>
                  <a:gd name="T7" fmla="*/ 26 h 1613"/>
                  <a:gd name="T8" fmla="*/ 26 w 2381"/>
                  <a:gd name="T9" fmla="*/ 26 h 1613"/>
                  <a:gd name="T10" fmla="*/ 26 w 2381"/>
                  <a:gd name="T11" fmla="*/ 1586 h 1613"/>
                  <a:gd name="T12" fmla="*/ 2381 w 2381"/>
                  <a:gd name="T13" fmla="*/ 1613 h 1613"/>
                  <a:gd name="T14" fmla="*/ 2381 w 2381"/>
                  <a:gd name="T15" fmla="*/ 1613 h 1613"/>
                  <a:gd name="T16" fmla="*/ 0 w 2381"/>
                  <a:gd name="T17" fmla="*/ 1613 h 1613"/>
                  <a:gd name="T18" fmla="*/ 0 w 2381"/>
                  <a:gd name="T19" fmla="*/ 0 h 1613"/>
                  <a:gd name="T20" fmla="*/ 2381 w 2381"/>
                  <a:gd name="T21" fmla="*/ 0 h 1613"/>
                  <a:gd name="T22" fmla="*/ 2381 w 2381"/>
                  <a:gd name="T23"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1" h="1613">
                    <a:moveTo>
                      <a:pt x="26" y="1586"/>
                    </a:moveTo>
                    <a:lnTo>
                      <a:pt x="26" y="1586"/>
                    </a:lnTo>
                    <a:lnTo>
                      <a:pt x="2354" y="1586"/>
                    </a:lnTo>
                    <a:lnTo>
                      <a:pt x="2354" y="26"/>
                    </a:lnTo>
                    <a:lnTo>
                      <a:pt x="26" y="26"/>
                    </a:lnTo>
                    <a:lnTo>
                      <a:pt x="26" y="1586"/>
                    </a:lnTo>
                    <a:close/>
                    <a:moveTo>
                      <a:pt x="2381" y="1613"/>
                    </a:moveTo>
                    <a:lnTo>
                      <a:pt x="2381" y="1613"/>
                    </a:lnTo>
                    <a:lnTo>
                      <a:pt x="0" y="1613"/>
                    </a:lnTo>
                    <a:lnTo>
                      <a:pt x="0" y="0"/>
                    </a:lnTo>
                    <a:lnTo>
                      <a:pt x="2381" y="0"/>
                    </a:lnTo>
                    <a:lnTo>
                      <a:pt x="2381" y="1613"/>
                    </a:lnTo>
                    <a:close/>
                  </a:path>
                </a:pathLst>
              </a:custGeom>
              <a:solidFill>
                <a:srgbClr val="231F20"/>
              </a:solidFill>
              <a:ln w="1270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7"/>
              <p:cNvSpPr>
                <a:spLocks/>
              </p:cNvSpPr>
              <p:nvPr/>
            </p:nvSpPr>
            <p:spPr bwMode="auto">
              <a:xfrm>
                <a:off x="254" y="3749"/>
                <a:ext cx="16" cy="103"/>
              </a:xfrm>
              <a:custGeom>
                <a:avLst/>
                <a:gdLst>
                  <a:gd name="T0" fmla="*/ 27 w 27"/>
                  <a:gd name="T1" fmla="*/ 170 h 170"/>
                  <a:gd name="T2" fmla="*/ 27 w 27"/>
                  <a:gd name="T3" fmla="*/ 170 h 170"/>
                  <a:gd name="T4" fmla="*/ 0 w 27"/>
                  <a:gd name="T5" fmla="*/ 170 h 170"/>
                  <a:gd name="T6" fmla="*/ 0 w 27"/>
                  <a:gd name="T7" fmla="*/ 0 h 170"/>
                  <a:gd name="T8" fmla="*/ 27 w 27"/>
                  <a:gd name="T9" fmla="*/ 0 h 170"/>
                  <a:gd name="T10" fmla="*/ 27 w 27"/>
                  <a:gd name="T11" fmla="*/ 170 h 170"/>
                </a:gdLst>
                <a:ahLst/>
                <a:cxnLst>
                  <a:cxn ang="0">
                    <a:pos x="T0" y="T1"/>
                  </a:cxn>
                  <a:cxn ang="0">
                    <a:pos x="T2" y="T3"/>
                  </a:cxn>
                  <a:cxn ang="0">
                    <a:pos x="T4" y="T5"/>
                  </a:cxn>
                  <a:cxn ang="0">
                    <a:pos x="T6" y="T7"/>
                  </a:cxn>
                  <a:cxn ang="0">
                    <a:pos x="T8" y="T9"/>
                  </a:cxn>
                  <a:cxn ang="0">
                    <a:pos x="T10" y="T11"/>
                  </a:cxn>
                </a:cxnLst>
                <a:rect l="0" t="0" r="r" b="b"/>
                <a:pathLst>
                  <a:path w="27" h="170">
                    <a:moveTo>
                      <a:pt x="27" y="170"/>
                    </a:moveTo>
                    <a:lnTo>
                      <a:pt x="27" y="170"/>
                    </a:lnTo>
                    <a:lnTo>
                      <a:pt x="0" y="170"/>
                    </a:lnTo>
                    <a:lnTo>
                      <a:pt x="0" y="0"/>
                    </a:lnTo>
                    <a:lnTo>
                      <a:pt x="27" y="0"/>
                    </a:lnTo>
                    <a:lnTo>
                      <a:pt x="27" y="170"/>
                    </a:ln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94" name="Group 11"/>
            <p:cNvGrpSpPr>
              <a:grpSpLocks noChangeAspect="1"/>
            </p:cNvGrpSpPr>
            <p:nvPr/>
          </p:nvGrpSpPr>
          <p:grpSpPr bwMode="auto">
            <a:xfrm>
              <a:off x="599087" y="4429398"/>
              <a:ext cx="350038" cy="387571"/>
              <a:chOff x="269" y="1389"/>
              <a:chExt cx="858" cy="950"/>
            </a:xfrm>
          </p:grpSpPr>
          <p:sp>
            <p:nvSpPr>
              <p:cNvPr id="197" name="Freeform 12"/>
              <p:cNvSpPr>
                <a:spLocks noEditPoints="1"/>
              </p:cNvSpPr>
              <p:nvPr/>
            </p:nvSpPr>
            <p:spPr bwMode="auto">
              <a:xfrm>
                <a:off x="320" y="1389"/>
                <a:ext cx="757" cy="449"/>
              </a:xfrm>
              <a:custGeom>
                <a:avLst/>
                <a:gdLst>
                  <a:gd name="T0" fmla="*/ 619 w 1242"/>
                  <a:gd name="T1" fmla="*/ 27 h 743"/>
                  <a:gd name="T2" fmla="*/ 619 w 1242"/>
                  <a:gd name="T3" fmla="*/ 27 h 743"/>
                  <a:gd name="T4" fmla="*/ 617 w 1242"/>
                  <a:gd name="T5" fmla="*/ 27 h 743"/>
                  <a:gd name="T6" fmla="*/ 29 w 1242"/>
                  <a:gd name="T7" fmla="*/ 367 h 743"/>
                  <a:gd name="T8" fmla="*/ 27 w 1242"/>
                  <a:gd name="T9" fmla="*/ 370 h 743"/>
                  <a:gd name="T10" fmla="*/ 29 w 1242"/>
                  <a:gd name="T11" fmla="*/ 374 h 743"/>
                  <a:gd name="T12" fmla="*/ 620 w 1242"/>
                  <a:gd name="T13" fmla="*/ 716 h 743"/>
                  <a:gd name="T14" fmla="*/ 625 w 1242"/>
                  <a:gd name="T15" fmla="*/ 716 h 743"/>
                  <a:gd name="T16" fmla="*/ 1213 w 1242"/>
                  <a:gd name="T17" fmla="*/ 377 h 743"/>
                  <a:gd name="T18" fmla="*/ 1215 w 1242"/>
                  <a:gd name="T19" fmla="*/ 373 h 743"/>
                  <a:gd name="T20" fmla="*/ 1213 w 1242"/>
                  <a:gd name="T21" fmla="*/ 369 h 743"/>
                  <a:gd name="T22" fmla="*/ 621 w 1242"/>
                  <a:gd name="T23" fmla="*/ 27 h 743"/>
                  <a:gd name="T24" fmla="*/ 619 w 1242"/>
                  <a:gd name="T25" fmla="*/ 27 h 743"/>
                  <a:gd name="T26" fmla="*/ 623 w 1242"/>
                  <a:gd name="T27" fmla="*/ 743 h 743"/>
                  <a:gd name="T28" fmla="*/ 623 w 1242"/>
                  <a:gd name="T29" fmla="*/ 743 h 743"/>
                  <a:gd name="T30" fmla="*/ 607 w 1242"/>
                  <a:gd name="T31" fmla="*/ 739 h 743"/>
                  <a:gd name="T32" fmla="*/ 15 w 1242"/>
                  <a:gd name="T33" fmla="*/ 398 h 743"/>
                  <a:gd name="T34" fmla="*/ 0 w 1242"/>
                  <a:gd name="T35" fmla="*/ 370 h 743"/>
                  <a:gd name="T36" fmla="*/ 15 w 1242"/>
                  <a:gd name="T37" fmla="*/ 344 h 743"/>
                  <a:gd name="T38" fmla="*/ 603 w 1242"/>
                  <a:gd name="T39" fmla="*/ 5 h 743"/>
                  <a:gd name="T40" fmla="*/ 635 w 1242"/>
                  <a:gd name="T41" fmla="*/ 5 h 743"/>
                  <a:gd name="T42" fmla="*/ 1226 w 1242"/>
                  <a:gd name="T43" fmla="*/ 346 h 743"/>
                  <a:gd name="T44" fmla="*/ 1242 w 1242"/>
                  <a:gd name="T45" fmla="*/ 373 h 743"/>
                  <a:gd name="T46" fmla="*/ 1226 w 1242"/>
                  <a:gd name="T47" fmla="*/ 400 h 743"/>
                  <a:gd name="T48" fmla="*/ 638 w 1242"/>
                  <a:gd name="T49" fmla="*/ 739 h 743"/>
                  <a:gd name="T50" fmla="*/ 623 w 1242"/>
                  <a:gd name="T51"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2" h="743">
                    <a:moveTo>
                      <a:pt x="619" y="27"/>
                    </a:moveTo>
                    <a:lnTo>
                      <a:pt x="619" y="27"/>
                    </a:lnTo>
                    <a:cubicBezTo>
                      <a:pt x="618" y="27"/>
                      <a:pt x="617" y="27"/>
                      <a:pt x="617" y="27"/>
                    </a:cubicBezTo>
                    <a:lnTo>
                      <a:pt x="29" y="367"/>
                    </a:lnTo>
                    <a:cubicBezTo>
                      <a:pt x="28" y="367"/>
                      <a:pt x="27" y="369"/>
                      <a:pt x="27" y="370"/>
                    </a:cubicBezTo>
                    <a:cubicBezTo>
                      <a:pt x="27" y="372"/>
                      <a:pt x="28" y="374"/>
                      <a:pt x="29" y="374"/>
                    </a:cubicBezTo>
                    <a:lnTo>
                      <a:pt x="620" y="716"/>
                    </a:lnTo>
                    <a:cubicBezTo>
                      <a:pt x="623" y="717"/>
                      <a:pt x="623" y="717"/>
                      <a:pt x="625" y="716"/>
                    </a:cubicBezTo>
                    <a:lnTo>
                      <a:pt x="1213" y="377"/>
                    </a:lnTo>
                    <a:cubicBezTo>
                      <a:pt x="1214" y="376"/>
                      <a:pt x="1215" y="375"/>
                      <a:pt x="1215" y="373"/>
                    </a:cubicBezTo>
                    <a:cubicBezTo>
                      <a:pt x="1215" y="371"/>
                      <a:pt x="1214" y="370"/>
                      <a:pt x="1213" y="369"/>
                    </a:cubicBezTo>
                    <a:lnTo>
                      <a:pt x="621" y="27"/>
                    </a:lnTo>
                    <a:cubicBezTo>
                      <a:pt x="621" y="27"/>
                      <a:pt x="620" y="27"/>
                      <a:pt x="619" y="27"/>
                    </a:cubicBezTo>
                    <a:close/>
                    <a:moveTo>
                      <a:pt x="623" y="743"/>
                    </a:moveTo>
                    <a:lnTo>
                      <a:pt x="623" y="743"/>
                    </a:lnTo>
                    <a:cubicBezTo>
                      <a:pt x="618" y="743"/>
                      <a:pt x="612" y="742"/>
                      <a:pt x="607" y="739"/>
                    </a:cubicBezTo>
                    <a:lnTo>
                      <a:pt x="15" y="398"/>
                    </a:lnTo>
                    <a:cubicBezTo>
                      <a:pt x="6" y="392"/>
                      <a:pt x="0" y="382"/>
                      <a:pt x="0" y="370"/>
                    </a:cubicBezTo>
                    <a:cubicBezTo>
                      <a:pt x="0" y="359"/>
                      <a:pt x="6" y="349"/>
                      <a:pt x="15" y="344"/>
                    </a:cubicBezTo>
                    <a:lnTo>
                      <a:pt x="603" y="5"/>
                    </a:lnTo>
                    <a:cubicBezTo>
                      <a:pt x="613" y="0"/>
                      <a:pt x="625" y="0"/>
                      <a:pt x="635" y="5"/>
                    </a:cubicBezTo>
                    <a:lnTo>
                      <a:pt x="1226" y="346"/>
                    </a:lnTo>
                    <a:cubicBezTo>
                      <a:pt x="1236" y="351"/>
                      <a:pt x="1242" y="362"/>
                      <a:pt x="1242" y="373"/>
                    </a:cubicBezTo>
                    <a:cubicBezTo>
                      <a:pt x="1242" y="384"/>
                      <a:pt x="1236" y="394"/>
                      <a:pt x="1226" y="400"/>
                    </a:cubicBezTo>
                    <a:lnTo>
                      <a:pt x="638" y="739"/>
                    </a:lnTo>
                    <a:cubicBezTo>
                      <a:pt x="634" y="742"/>
                      <a:pt x="628" y="743"/>
                      <a:pt x="623" y="743"/>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13"/>
              <p:cNvSpPr>
                <a:spLocks noEditPoints="1"/>
              </p:cNvSpPr>
              <p:nvPr/>
            </p:nvSpPr>
            <p:spPr bwMode="auto">
              <a:xfrm>
                <a:off x="269" y="1682"/>
                <a:ext cx="397" cy="657"/>
              </a:xfrm>
              <a:custGeom>
                <a:avLst/>
                <a:gdLst>
                  <a:gd name="T0" fmla="*/ 31 w 652"/>
                  <a:gd name="T1" fmla="*/ 28 h 1088"/>
                  <a:gd name="T2" fmla="*/ 31 w 652"/>
                  <a:gd name="T3" fmla="*/ 28 h 1088"/>
                  <a:gd name="T4" fmla="*/ 29 w 652"/>
                  <a:gd name="T5" fmla="*/ 29 h 1088"/>
                  <a:gd name="T6" fmla="*/ 26 w 652"/>
                  <a:gd name="T7" fmla="*/ 33 h 1088"/>
                  <a:gd name="T8" fmla="*/ 26 w 652"/>
                  <a:gd name="T9" fmla="*/ 716 h 1088"/>
                  <a:gd name="T10" fmla="*/ 29 w 652"/>
                  <a:gd name="T11" fmla="*/ 720 h 1088"/>
                  <a:gd name="T12" fmla="*/ 618 w 652"/>
                  <a:gd name="T13" fmla="*/ 1060 h 1088"/>
                  <a:gd name="T14" fmla="*/ 623 w 652"/>
                  <a:gd name="T15" fmla="*/ 1060 h 1088"/>
                  <a:gd name="T16" fmla="*/ 625 w 652"/>
                  <a:gd name="T17" fmla="*/ 1056 h 1088"/>
                  <a:gd name="T18" fmla="*/ 625 w 652"/>
                  <a:gd name="T19" fmla="*/ 373 h 1088"/>
                  <a:gd name="T20" fmla="*/ 623 w 652"/>
                  <a:gd name="T21" fmla="*/ 369 h 1088"/>
                  <a:gd name="T22" fmla="*/ 33 w 652"/>
                  <a:gd name="T23" fmla="*/ 29 h 1088"/>
                  <a:gd name="T24" fmla="*/ 31 w 652"/>
                  <a:gd name="T25" fmla="*/ 28 h 1088"/>
                  <a:gd name="T26" fmla="*/ 621 w 652"/>
                  <a:gd name="T27" fmla="*/ 1088 h 1088"/>
                  <a:gd name="T28" fmla="*/ 621 w 652"/>
                  <a:gd name="T29" fmla="*/ 1088 h 1088"/>
                  <a:gd name="T30" fmla="*/ 605 w 652"/>
                  <a:gd name="T31" fmla="*/ 1083 h 1088"/>
                  <a:gd name="T32" fmla="*/ 15 w 652"/>
                  <a:gd name="T33" fmla="*/ 743 h 1088"/>
                  <a:gd name="T34" fmla="*/ 0 w 652"/>
                  <a:gd name="T35" fmla="*/ 716 h 1088"/>
                  <a:gd name="T36" fmla="*/ 0 w 652"/>
                  <a:gd name="T37" fmla="*/ 33 h 1088"/>
                  <a:gd name="T38" fmla="*/ 15 w 652"/>
                  <a:gd name="T39" fmla="*/ 5 h 1088"/>
                  <a:gd name="T40" fmla="*/ 46 w 652"/>
                  <a:gd name="T41" fmla="*/ 5 h 1088"/>
                  <a:gd name="T42" fmla="*/ 636 w 652"/>
                  <a:gd name="T43" fmla="*/ 346 h 1088"/>
                  <a:gd name="T44" fmla="*/ 652 w 652"/>
                  <a:gd name="T45" fmla="*/ 373 h 1088"/>
                  <a:gd name="T46" fmla="*/ 652 w 652"/>
                  <a:gd name="T47" fmla="*/ 1056 h 1088"/>
                  <a:gd name="T48" fmla="*/ 637 w 652"/>
                  <a:gd name="T49" fmla="*/ 1083 h 1088"/>
                  <a:gd name="T50" fmla="*/ 621 w 652"/>
                  <a:gd name="T5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8">
                    <a:moveTo>
                      <a:pt x="31" y="28"/>
                    </a:moveTo>
                    <a:lnTo>
                      <a:pt x="31" y="28"/>
                    </a:lnTo>
                    <a:cubicBezTo>
                      <a:pt x="30" y="28"/>
                      <a:pt x="29" y="28"/>
                      <a:pt x="29" y="29"/>
                    </a:cubicBezTo>
                    <a:cubicBezTo>
                      <a:pt x="27" y="29"/>
                      <a:pt x="26" y="31"/>
                      <a:pt x="26" y="33"/>
                    </a:cubicBezTo>
                    <a:lnTo>
                      <a:pt x="26" y="716"/>
                    </a:lnTo>
                    <a:cubicBezTo>
                      <a:pt x="26" y="718"/>
                      <a:pt x="27" y="719"/>
                      <a:pt x="29" y="720"/>
                    </a:cubicBezTo>
                    <a:lnTo>
                      <a:pt x="618" y="1060"/>
                    </a:lnTo>
                    <a:cubicBezTo>
                      <a:pt x="620" y="1061"/>
                      <a:pt x="621" y="1061"/>
                      <a:pt x="623" y="1060"/>
                    </a:cubicBezTo>
                    <a:cubicBezTo>
                      <a:pt x="624" y="1059"/>
                      <a:pt x="625" y="1058"/>
                      <a:pt x="625" y="1056"/>
                    </a:cubicBezTo>
                    <a:lnTo>
                      <a:pt x="625" y="373"/>
                    </a:lnTo>
                    <a:cubicBezTo>
                      <a:pt x="625" y="371"/>
                      <a:pt x="624" y="370"/>
                      <a:pt x="623" y="369"/>
                    </a:cubicBezTo>
                    <a:lnTo>
                      <a:pt x="33" y="29"/>
                    </a:lnTo>
                    <a:cubicBezTo>
                      <a:pt x="33" y="28"/>
                      <a:pt x="32" y="28"/>
                      <a:pt x="31" y="28"/>
                    </a:cubicBezTo>
                    <a:close/>
                    <a:moveTo>
                      <a:pt x="621" y="1088"/>
                    </a:moveTo>
                    <a:lnTo>
                      <a:pt x="621" y="1088"/>
                    </a:lnTo>
                    <a:cubicBezTo>
                      <a:pt x="615" y="1088"/>
                      <a:pt x="609" y="1086"/>
                      <a:pt x="605" y="1083"/>
                    </a:cubicBezTo>
                    <a:lnTo>
                      <a:pt x="15" y="743"/>
                    </a:lnTo>
                    <a:cubicBezTo>
                      <a:pt x="5" y="737"/>
                      <a:pt x="0" y="727"/>
                      <a:pt x="0" y="716"/>
                    </a:cubicBezTo>
                    <a:lnTo>
                      <a:pt x="0" y="33"/>
                    </a:lnTo>
                    <a:cubicBezTo>
                      <a:pt x="0" y="21"/>
                      <a:pt x="5" y="11"/>
                      <a:pt x="15" y="5"/>
                    </a:cubicBezTo>
                    <a:cubicBezTo>
                      <a:pt x="25" y="0"/>
                      <a:pt x="36" y="0"/>
                      <a:pt x="46" y="5"/>
                    </a:cubicBezTo>
                    <a:lnTo>
                      <a:pt x="636" y="346"/>
                    </a:lnTo>
                    <a:cubicBezTo>
                      <a:pt x="646" y="352"/>
                      <a:pt x="652" y="362"/>
                      <a:pt x="652" y="373"/>
                    </a:cubicBezTo>
                    <a:lnTo>
                      <a:pt x="652" y="1056"/>
                    </a:lnTo>
                    <a:cubicBezTo>
                      <a:pt x="652" y="1067"/>
                      <a:pt x="646" y="1077"/>
                      <a:pt x="637" y="1083"/>
                    </a:cubicBezTo>
                    <a:cubicBezTo>
                      <a:pt x="631" y="1086"/>
                      <a:pt x="626" y="1088"/>
                      <a:pt x="621" y="1088"/>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14"/>
              <p:cNvSpPr>
                <a:spLocks noEditPoints="1"/>
              </p:cNvSpPr>
              <p:nvPr/>
            </p:nvSpPr>
            <p:spPr bwMode="auto">
              <a:xfrm>
                <a:off x="730" y="1685"/>
                <a:ext cx="397" cy="654"/>
              </a:xfrm>
              <a:custGeom>
                <a:avLst/>
                <a:gdLst>
                  <a:gd name="T0" fmla="*/ 621 w 652"/>
                  <a:gd name="T1" fmla="*/ 28 h 1084"/>
                  <a:gd name="T2" fmla="*/ 621 w 652"/>
                  <a:gd name="T3" fmla="*/ 28 h 1084"/>
                  <a:gd name="T4" fmla="*/ 619 w 652"/>
                  <a:gd name="T5" fmla="*/ 29 h 1084"/>
                  <a:gd name="T6" fmla="*/ 29 w 652"/>
                  <a:gd name="T7" fmla="*/ 369 h 1084"/>
                  <a:gd name="T8" fmla="*/ 27 w 652"/>
                  <a:gd name="T9" fmla="*/ 373 h 1084"/>
                  <a:gd name="T10" fmla="*/ 27 w 652"/>
                  <a:gd name="T11" fmla="*/ 1052 h 1084"/>
                  <a:gd name="T12" fmla="*/ 29 w 652"/>
                  <a:gd name="T13" fmla="*/ 1056 h 1084"/>
                  <a:gd name="T14" fmla="*/ 33 w 652"/>
                  <a:gd name="T15" fmla="*/ 1057 h 1084"/>
                  <a:gd name="T16" fmla="*/ 623 w 652"/>
                  <a:gd name="T17" fmla="*/ 716 h 1084"/>
                  <a:gd name="T18" fmla="*/ 626 w 652"/>
                  <a:gd name="T19" fmla="*/ 712 h 1084"/>
                  <a:gd name="T20" fmla="*/ 626 w 652"/>
                  <a:gd name="T21" fmla="*/ 33 h 1084"/>
                  <a:gd name="T22" fmla="*/ 623 w 652"/>
                  <a:gd name="T23" fmla="*/ 29 h 1084"/>
                  <a:gd name="T24" fmla="*/ 621 w 652"/>
                  <a:gd name="T25" fmla="*/ 28 h 1084"/>
                  <a:gd name="T26" fmla="*/ 32 w 652"/>
                  <a:gd name="T27" fmla="*/ 1084 h 1084"/>
                  <a:gd name="T28" fmla="*/ 32 w 652"/>
                  <a:gd name="T29" fmla="*/ 1084 h 1084"/>
                  <a:gd name="T30" fmla="*/ 16 w 652"/>
                  <a:gd name="T31" fmla="*/ 1079 h 1084"/>
                  <a:gd name="T32" fmla="*/ 0 w 652"/>
                  <a:gd name="T33" fmla="*/ 1052 h 1084"/>
                  <a:gd name="T34" fmla="*/ 0 w 652"/>
                  <a:gd name="T35" fmla="*/ 373 h 1084"/>
                  <a:gd name="T36" fmla="*/ 16 w 652"/>
                  <a:gd name="T37" fmla="*/ 346 h 1084"/>
                  <a:gd name="T38" fmla="*/ 606 w 652"/>
                  <a:gd name="T39" fmla="*/ 6 h 1084"/>
                  <a:gd name="T40" fmla="*/ 637 w 652"/>
                  <a:gd name="T41" fmla="*/ 6 h 1084"/>
                  <a:gd name="T42" fmla="*/ 652 w 652"/>
                  <a:gd name="T43" fmla="*/ 33 h 1084"/>
                  <a:gd name="T44" fmla="*/ 652 w 652"/>
                  <a:gd name="T45" fmla="*/ 712 h 1084"/>
                  <a:gd name="T46" fmla="*/ 637 w 652"/>
                  <a:gd name="T47" fmla="*/ 739 h 1084"/>
                  <a:gd name="T48" fmla="*/ 47 w 652"/>
                  <a:gd name="T49" fmla="*/ 1079 h 1084"/>
                  <a:gd name="T50" fmla="*/ 32 w 652"/>
                  <a:gd name="T51"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4">
                    <a:moveTo>
                      <a:pt x="621" y="28"/>
                    </a:moveTo>
                    <a:lnTo>
                      <a:pt x="621" y="28"/>
                    </a:lnTo>
                    <a:cubicBezTo>
                      <a:pt x="620" y="28"/>
                      <a:pt x="620" y="29"/>
                      <a:pt x="619" y="29"/>
                    </a:cubicBezTo>
                    <a:lnTo>
                      <a:pt x="29" y="369"/>
                    </a:lnTo>
                    <a:cubicBezTo>
                      <a:pt x="28" y="370"/>
                      <a:pt x="27" y="372"/>
                      <a:pt x="27" y="373"/>
                    </a:cubicBezTo>
                    <a:lnTo>
                      <a:pt x="27" y="1052"/>
                    </a:lnTo>
                    <a:cubicBezTo>
                      <a:pt x="27" y="1054"/>
                      <a:pt x="28" y="1055"/>
                      <a:pt x="29" y="1056"/>
                    </a:cubicBezTo>
                    <a:cubicBezTo>
                      <a:pt x="30" y="1057"/>
                      <a:pt x="33" y="1057"/>
                      <a:pt x="33" y="1057"/>
                    </a:cubicBezTo>
                    <a:lnTo>
                      <a:pt x="623" y="716"/>
                    </a:lnTo>
                    <a:cubicBezTo>
                      <a:pt x="624" y="715"/>
                      <a:pt x="626" y="714"/>
                      <a:pt x="626" y="712"/>
                    </a:cubicBezTo>
                    <a:lnTo>
                      <a:pt x="626" y="33"/>
                    </a:lnTo>
                    <a:cubicBezTo>
                      <a:pt x="626" y="31"/>
                      <a:pt x="625" y="30"/>
                      <a:pt x="623" y="29"/>
                    </a:cubicBezTo>
                    <a:cubicBezTo>
                      <a:pt x="623" y="29"/>
                      <a:pt x="622" y="28"/>
                      <a:pt x="621" y="28"/>
                    </a:cubicBezTo>
                    <a:close/>
                    <a:moveTo>
                      <a:pt x="32" y="1084"/>
                    </a:moveTo>
                    <a:lnTo>
                      <a:pt x="32" y="1084"/>
                    </a:lnTo>
                    <a:cubicBezTo>
                      <a:pt x="26" y="1084"/>
                      <a:pt x="21" y="1082"/>
                      <a:pt x="16" y="1079"/>
                    </a:cubicBezTo>
                    <a:cubicBezTo>
                      <a:pt x="6" y="1073"/>
                      <a:pt x="0" y="1063"/>
                      <a:pt x="0" y="1052"/>
                    </a:cubicBezTo>
                    <a:lnTo>
                      <a:pt x="0" y="373"/>
                    </a:lnTo>
                    <a:cubicBezTo>
                      <a:pt x="0" y="362"/>
                      <a:pt x="6" y="352"/>
                      <a:pt x="16" y="346"/>
                    </a:cubicBezTo>
                    <a:lnTo>
                      <a:pt x="606" y="6"/>
                    </a:lnTo>
                    <a:cubicBezTo>
                      <a:pt x="616" y="0"/>
                      <a:pt x="627" y="0"/>
                      <a:pt x="637" y="6"/>
                    </a:cubicBezTo>
                    <a:cubicBezTo>
                      <a:pt x="646" y="11"/>
                      <a:pt x="652" y="22"/>
                      <a:pt x="652" y="33"/>
                    </a:cubicBezTo>
                    <a:lnTo>
                      <a:pt x="652" y="712"/>
                    </a:lnTo>
                    <a:cubicBezTo>
                      <a:pt x="652" y="723"/>
                      <a:pt x="647" y="733"/>
                      <a:pt x="637" y="739"/>
                    </a:cubicBezTo>
                    <a:lnTo>
                      <a:pt x="47" y="1079"/>
                    </a:lnTo>
                    <a:cubicBezTo>
                      <a:pt x="43" y="1082"/>
                      <a:pt x="38" y="1084"/>
                      <a:pt x="32" y="1084"/>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05" name="Group 17"/>
          <p:cNvGrpSpPr>
            <a:grpSpLocks noChangeAspect="1"/>
          </p:cNvGrpSpPr>
          <p:nvPr/>
        </p:nvGrpSpPr>
        <p:grpSpPr bwMode="auto">
          <a:xfrm>
            <a:off x="1662759" y="2914486"/>
            <a:ext cx="704874" cy="1113762"/>
            <a:chOff x="1372" y="1116"/>
            <a:chExt cx="462" cy="730"/>
          </a:xfrm>
          <a:solidFill>
            <a:schemeClr val="tx2"/>
          </a:solidFill>
        </p:grpSpPr>
        <p:sp>
          <p:nvSpPr>
            <p:cNvPr id="206" name="Freeform 18"/>
            <p:cNvSpPr>
              <a:spLocks noEditPoints="1"/>
            </p:cNvSpPr>
            <p:nvPr/>
          </p:nvSpPr>
          <p:spPr bwMode="auto">
            <a:xfrm>
              <a:off x="1372" y="1116"/>
              <a:ext cx="462"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Freeform 19"/>
            <p:cNvSpPr>
              <a:spLocks/>
            </p:cNvSpPr>
            <p:nvPr/>
          </p:nvSpPr>
          <p:spPr bwMode="auto">
            <a:xfrm>
              <a:off x="1372" y="1211"/>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Freeform 20"/>
            <p:cNvSpPr>
              <a:spLocks/>
            </p:cNvSpPr>
            <p:nvPr/>
          </p:nvSpPr>
          <p:spPr bwMode="auto">
            <a:xfrm>
              <a:off x="1372" y="1333"/>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Freeform 21"/>
            <p:cNvSpPr>
              <a:spLocks/>
            </p:cNvSpPr>
            <p:nvPr/>
          </p:nvSpPr>
          <p:spPr bwMode="auto">
            <a:xfrm>
              <a:off x="1372" y="1455"/>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22"/>
            <p:cNvSpPr>
              <a:spLocks/>
            </p:cNvSpPr>
            <p:nvPr/>
          </p:nvSpPr>
          <p:spPr bwMode="auto">
            <a:xfrm>
              <a:off x="1372" y="1577"/>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23"/>
            <p:cNvSpPr>
              <a:spLocks/>
            </p:cNvSpPr>
            <p:nvPr/>
          </p:nvSpPr>
          <p:spPr bwMode="auto">
            <a:xfrm>
              <a:off x="1372" y="1699"/>
              <a:ext cx="462"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24"/>
            <p:cNvSpPr>
              <a:spLocks noEditPoints="1"/>
            </p:cNvSpPr>
            <p:nvPr/>
          </p:nvSpPr>
          <p:spPr bwMode="auto">
            <a:xfrm>
              <a:off x="164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25"/>
            <p:cNvSpPr>
              <a:spLocks noEditPoints="1"/>
            </p:cNvSpPr>
            <p:nvPr/>
          </p:nvSpPr>
          <p:spPr bwMode="auto">
            <a:xfrm>
              <a:off x="164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26"/>
            <p:cNvSpPr>
              <a:spLocks noEditPoints="1"/>
            </p:cNvSpPr>
            <p:nvPr/>
          </p:nvSpPr>
          <p:spPr bwMode="auto">
            <a:xfrm>
              <a:off x="164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27"/>
            <p:cNvSpPr>
              <a:spLocks noEditPoints="1"/>
            </p:cNvSpPr>
            <p:nvPr/>
          </p:nvSpPr>
          <p:spPr bwMode="auto">
            <a:xfrm>
              <a:off x="164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16" name="Group 30"/>
          <p:cNvGrpSpPr>
            <a:grpSpLocks noChangeAspect="1"/>
          </p:cNvGrpSpPr>
          <p:nvPr/>
        </p:nvGrpSpPr>
        <p:grpSpPr bwMode="auto">
          <a:xfrm>
            <a:off x="2422898" y="2914486"/>
            <a:ext cx="703348" cy="1113762"/>
            <a:chOff x="1913" y="1116"/>
            <a:chExt cx="461" cy="730"/>
          </a:xfrm>
          <a:solidFill>
            <a:schemeClr val="tx2"/>
          </a:solidFill>
        </p:grpSpPr>
        <p:sp>
          <p:nvSpPr>
            <p:cNvPr id="217" name="Freeform 31"/>
            <p:cNvSpPr>
              <a:spLocks noEditPoints="1"/>
            </p:cNvSpPr>
            <p:nvPr/>
          </p:nvSpPr>
          <p:spPr bwMode="auto">
            <a:xfrm>
              <a:off x="1913" y="1116"/>
              <a:ext cx="461"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Freeform 32"/>
            <p:cNvSpPr>
              <a:spLocks/>
            </p:cNvSpPr>
            <p:nvPr/>
          </p:nvSpPr>
          <p:spPr bwMode="auto">
            <a:xfrm>
              <a:off x="1913" y="1211"/>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33"/>
            <p:cNvSpPr>
              <a:spLocks/>
            </p:cNvSpPr>
            <p:nvPr/>
          </p:nvSpPr>
          <p:spPr bwMode="auto">
            <a:xfrm>
              <a:off x="1913" y="1333"/>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34"/>
            <p:cNvSpPr>
              <a:spLocks/>
            </p:cNvSpPr>
            <p:nvPr/>
          </p:nvSpPr>
          <p:spPr bwMode="auto">
            <a:xfrm>
              <a:off x="1913" y="1455"/>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35"/>
            <p:cNvSpPr>
              <a:spLocks/>
            </p:cNvSpPr>
            <p:nvPr/>
          </p:nvSpPr>
          <p:spPr bwMode="auto">
            <a:xfrm>
              <a:off x="1913" y="1577"/>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Freeform 36"/>
            <p:cNvSpPr>
              <a:spLocks/>
            </p:cNvSpPr>
            <p:nvPr/>
          </p:nvSpPr>
          <p:spPr bwMode="auto">
            <a:xfrm>
              <a:off x="1913" y="1699"/>
              <a:ext cx="461"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37"/>
            <p:cNvSpPr>
              <a:spLocks noEditPoints="1"/>
            </p:cNvSpPr>
            <p:nvPr/>
          </p:nvSpPr>
          <p:spPr bwMode="auto">
            <a:xfrm>
              <a:off x="218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38"/>
            <p:cNvSpPr>
              <a:spLocks noEditPoints="1"/>
            </p:cNvSpPr>
            <p:nvPr/>
          </p:nvSpPr>
          <p:spPr bwMode="auto">
            <a:xfrm>
              <a:off x="218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39"/>
            <p:cNvSpPr>
              <a:spLocks noEditPoints="1"/>
            </p:cNvSpPr>
            <p:nvPr/>
          </p:nvSpPr>
          <p:spPr bwMode="auto">
            <a:xfrm>
              <a:off x="218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40"/>
            <p:cNvSpPr>
              <a:spLocks noEditPoints="1"/>
            </p:cNvSpPr>
            <p:nvPr/>
          </p:nvSpPr>
          <p:spPr bwMode="auto">
            <a:xfrm>
              <a:off x="218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9" name="Group 30"/>
          <p:cNvGrpSpPr>
            <a:grpSpLocks noChangeAspect="1"/>
          </p:cNvGrpSpPr>
          <p:nvPr/>
        </p:nvGrpSpPr>
        <p:grpSpPr bwMode="auto">
          <a:xfrm>
            <a:off x="3181510" y="2914486"/>
            <a:ext cx="703348" cy="1113762"/>
            <a:chOff x="1913" y="1116"/>
            <a:chExt cx="461" cy="730"/>
          </a:xfrm>
          <a:solidFill>
            <a:schemeClr val="tx2"/>
          </a:solidFill>
        </p:grpSpPr>
        <p:sp>
          <p:nvSpPr>
            <p:cNvPr id="230" name="Freeform 31"/>
            <p:cNvSpPr>
              <a:spLocks noEditPoints="1"/>
            </p:cNvSpPr>
            <p:nvPr/>
          </p:nvSpPr>
          <p:spPr bwMode="auto">
            <a:xfrm>
              <a:off x="1913" y="1116"/>
              <a:ext cx="461"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Freeform 32"/>
            <p:cNvSpPr>
              <a:spLocks/>
            </p:cNvSpPr>
            <p:nvPr/>
          </p:nvSpPr>
          <p:spPr bwMode="auto">
            <a:xfrm>
              <a:off x="1913" y="1211"/>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Freeform 33"/>
            <p:cNvSpPr>
              <a:spLocks/>
            </p:cNvSpPr>
            <p:nvPr/>
          </p:nvSpPr>
          <p:spPr bwMode="auto">
            <a:xfrm>
              <a:off x="1913" y="1333"/>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34"/>
            <p:cNvSpPr>
              <a:spLocks/>
            </p:cNvSpPr>
            <p:nvPr/>
          </p:nvSpPr>
          <p:spPr bwMode="auto">
            <a:xfrm>
              <a:off x="1913" y="1455"/>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Freeform 35"/>
            <p:cNvSpPr>
              <a:spLocks/>
            </p:cNvSpPr>
            <p:nvPr/>
          </p:nvSpPr>
          <p:spPr bwMode="auto">
            <a:xfrm>
              <a:off x="1913" y="1577"/>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Freeform 36"/>
            <p:cNvSpPr>
              <a:spLocks/>
            </p:cNvSpPr>
            <p:nvPr/>
          </p:nvSpPr>
          <p:spPr bwMode="auto">
            <a:xfrm>
              <a:off x="1913" y="1699"/>
              <a:ext cx="461"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37"/>
            <p:cNvSpPr>
              <a:spLocks noEditPoints="1"/>
            </p:cNvSpPr>
            <p:nvPr/>
          </p:nvSpPr>
          <p:spPr bwMode="auto">
            <a:xfrm>
              <a:off x="218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Freeform 38"/>
            <p:cNvSpPr>
              <a:spLocks noEditPoints="1"/>
            </p:cNvSpPr>
            <p:nvPr/>
          </p:nvSpPr>
          <p:spPr bwMode="auto">
            <a:xfrm>
              <a:off x="218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Freeform 39"/>
            <p:cNvSpPr>
              <a:spLocks noEditPoints="1"/>
            </p:cNvSpPr>
            <p:nvPr/>
          </p:nvSpPr>
          <p:spPr bwMode="auto">
            <a:xfrm>
              <a:off x="218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Freeform 40"/>
            <p:cNvSpPr>
              <a:spLocks noEditPoints="1"/>
            </p:cNvSpPr>
            <p:nvPr/>
          </p:nvSpPr>
          <p:spPr bwMode="auto">
            <a:xfrm>
              <a:off x="218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47" name="Group 246"/>
          <p:cNvGrpSpPr/>
          <p:nvPr/>
        </p:nvGrpSpPr>
        <p:grpSpPr>
          <a:xfrm>
            <a:off x="3466827" y="2257174"/>
            <a:ext cx="469169" cy="355302"/>
            <a:chOff x="227052" y="4259262"/>
            <a:chExt cx="1106990" cy="838326"/>
          </a:xfrm>
        </p:grpSpPr>
        <p:grpSp>
          <p:nvGrpSpPr>
            <p:cNvPr id="248" name="Group 4"/>
            <p:cNvGrpSpPr>
              <a:grpSpLocks noChangeAspect="1"/>
            </p:cNvGrpSpPr>
            <p:nvPr/>
          </p:nvGrpSpPr>
          <p:grpSpPr bwMode="auto">
            <a:xfrm>
              <a:off x="227052" y="4259262"/>
              <a:ext cx="1106990" cy="838326"/>
              <a:chOff x="-464" y="2774"/>
              <a:chExt cx="1438" cy="1089"/>
            </a:xfrm>
          </p:grpSpPr>
          <p:sp>
            <p:nvSpPr>
              <p:cNvPr id="253" name="Freeform 5"/>
              <p:cNvSpPr>
                <a:spLocks/>
              </p:cNvSpPr>
              <p:nvPr/>
            </p:nvSpPr>
            <p:spPr bwMode="auto">
              <a:xfrm>
                <a:off x="55" y="3847"/>
                <a:ext cx="413" cy="16"/>
              </a:xfrm>
              <a:custGeom>
                <a:avLst/>
                <a:gdLst>
                  <a:gd name="T0" fmla="*/ 670 w 683"/>
                  <a:gd name="T1" fmla="*/ 27 h 27"/>
                  <a:gd name="T2" fmla="*/ 670 w 683"/>
                  <a:gd name="T3" fmla="*/ 27 h 27"/>
                  <a:gd name="T4" fmla="*/ 13 w 683"/>
                  <a:gd name="T5" fmla="*/ 27 h 27"/>
                  <a:gd name="T6" fmla="*/ 0 w 683"/>
                  <a:gd name="T7" fmla="*/ 13 h 27"/>
                  <a:gd name="T8" fmla="*/ 13 w 683"/>
                  <a:gd name="T9" fmla="*/ 0 h 27"/>
                  <a:gd name="T10" fmla="*/ 670 w 683"/>
                  <a:gd name="T11" fmla="*/ 0 h 27"/>
                  <a:gd name="T12" fmla="*/ 683 w 683"/>
                  <a:gd name="T13" fmla="*/ 13 h 27"/>
                  <a:gd name="T14" fmla="*/ 670 w 68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 h="27">
                    <a:moveTo>
                      <a:pt x="670" y="27"/>
                    </a:moveTo>
                    <a:lnTo>
                      <a:pt x="670" y="27"/>
                    </a:lnTo>
                    <a:lnTo>
                      <a:pt x="13" y="27"/>
                    </a:lnTo>
                    <a:cubicBezTo>
                      <a:pt x="6" y="27"/>
                      <a:pt x="0" y="21"/>
                      <a:pt x="0" y="13"/>
                    </a:cubicBezTo>
                    <a:cubicBezTo>
                      <a:pt x="0" y="6"/>
                      <a:pt x="6" y="0"/>
                      <a:pt x="13" y="0"/>
                    </a:cubicBezTo>
                    <a:lnTo>
                      <a:pt x="670" y="0"/>
                    </a:lnTo>
                    <a:cubicBezTo>
                      <a:pt x="677" y="0"/>
                      <a:pt x="683" y="6"/>
                      <a:pt x="683" y="13"/>
                    </a:cubicBezTo>
                    <a:cubicBezTo>
                      <a:pt x="683" y="21"/>
                      <a:pt x="677" y="27"/>
                      <a:pt x="670" y="27"/>
                    </a:cubicBez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Freeform 6"/>
              <p:cNvSpPr>
                <a:spLocks noEditPoints="1"/>
              </p:cNvSpPr>
              <p:nvPr/>
            </p:nvSpPr>
            <p:spPr bwMode="auto">
              <a:xfrm>
                <a:off x="-464" y="2774"/>
                <a:ext cx="1438" cy="976"/>
              </a:xfrm>
              <a:custGeom>
                <a:avLst/>
                <a:gdLst>
                  <a:gd name="T0" fmla="*/ 26 w 2381"/>
                  <a:gd name="T1" fmla="*/ 1586 h 1613"/>
                  <a:gd name="T2" fmla="*/ 26 w 2381"/>
                  <a:gd name="T3" fmla="*/ 1586 h 1613"/>
                  <a:gd name="T4" fmla="*/ 2354 w 2381"/>
                  <a:gd name="T5" fmla="*/ 1586 h 1613"/>
                  <a:gd name="T6" fmla="*/ 2354 w 2381"/>
                  <a:gd name="T7" fmla="*/ 26 h 1613"/>
                  <a:gd name="T8" fmla="*/ 26 w 2381"/>
                  <a:gd name="T9" fmla="*/ 26 h 1613"/>
                  <a:gd name="T10" fmla="*/ 26 w 2381"/>
                  <a:gd name="T11" fmla="*/ 1586 h 1613"/>
                  <a:gd name="T12" fmla="*/ 2381 w 2381"/>
                  <a:gd name="T13" fmla="*/ 1613 h 1613"/>
                  <a:gd name="T14" fmla="*/ 2381 w 2381"/>
                  <a:gd name="T15" fmla="*/ 1613 h 1613"/>
                  <a:gd name="T16" fmla="*/ 0 w 2381"/>
                  <a:gd name="T17" fmla="*/ 1613 h 1613"/>
                  <a:gd name="T18" fmla="*/ 0 w 2381"/>
                  <a:gd name="T19" fmla="*/ 0 h 1613"/>
                  <a:gd name="T20" fmla="*/ 2381 w 2381"/>
                  <a:gd name="T21" fmla="*/ 0 h 1613"/>
                  <a:gd name="T22" fmla="*/ 2381 w 2381"/>
                  <a:gd name="T23"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1" h="1613">
                    <a:moveTo>
                      <a:pt x="26" y="1586"/>
                    </a:moveTo>
                    <a:lnTo>
                      <a:pt x="26" y="1586"/>
                    </a:lnTo>
                    <a:lnTo>
                      <a:pt x="2354" y="1586"/>
                    </a:lnTo>
                    <a:lnTo>
                      <a:pt x="2354" y="26"/>
                    </a:lnTo>
                    <a:lnTo>
                      <a:pt x="26" y="26"/>
                    </a:lnTo>
                    <a:lnTo>
                      <a:pt x="26" y="1586"/>
                    </a:lnTo>
                    <a:close/>
                    <a:moveTo>
                      <a:pt x="2381" y="1613"/>
                    </a:moveTo>
                    <a:lnTo>
                      <a:pt x="2381" y="1613"/>
                    </a:lnTo>
                    <a:lnTo>
                      <a:pt x="0" y="1613"/>
                    </a:lnTo>
                    <a:lnTo>
                      <a:pt x="0" y="0"/>
                    </a:lnTo>
                    <a:lnTo>
                      <a:pt x="2381" y="0"/>
                    </a:lnTo>
                    <a:lnTo>
                      <a:pt x="2381" y="1613"/>
                    </a:lnTo>
                    <a:close/>
                  </a:path>
                </a:pathLst>
              </a:custGeom>
              <a:solidFill>
                <a:schemeClr val="tx2"/>
              </a:solidFill>
              <a:ln w="1270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7"/>
              <p:cNvSpPr>
                <a:spLocks/>
              </p:cNvSpPr>
              <p:nvPr/>
            </p:nvSpPr>
            <p:spPr bwMode="auto">
              <a:xfrm>
                <a:off x="254" y="3749"/>
                <a:ext cx="16" cy="103"/>
              </a:xfrm>
              <a:custGeom>
                <a:avLst/>
                <a:gdLst>
                  <a:gd name="T0" fmla="*/ 27 w 27"/>
                  <a:gd name="T1" fmla="*/ 170 h 170"/>
                  <a:gd name="T2" fmla="*/ 27 w 27"/>
                  <a:gd name="T3" fmla="*/ 170 h 170"/>
                  <a:gd name="T4" fmla="*/ 0 w 27"/>
                  <a:gd name="T5" fmla="*/ 170 h 170"/>
                  <a:gd name="T6" fmla="*/ 0 w 27"/>
                  <a:gd name="T7" fmla="*/ 0 h 170"/>
                  <a:gd name="T8" fmla="*/ 27 w 27"/>
                  <a:gd name="T9" fmla="*/ 0 h 170"/>
                  <a:gd name="T10" fmla="*/ 27 w 27"/>
                  <a:gd name="T11" fmla="*/ 170 h 170"/>
                </a:gdLst>
                <a:ahLst/>
                <a:cxnLst>
                  <a:cxn ang="0">
                    <a:pos x="T0" y="T1"/>
                  </a:cxn>
                  <a:cxn ang="0">
                    <a:pos x="T2" y="T3"/>
                  </a:cxn>
                  <a:cxn ang="0">
                    <a:pos x="T4" y="T5"/>
                  </a:cxn>
                  <a:cxn ang="0">
                    <a:pos x="T6" y="T7"/>
                  </a:cxn>
                  <a:cxn ang="0">
                    <a:pos x="T8" y="T9"/>
                  </a:cxn>
                  <a:cxn ang="0">
                    <a:pos x="T10" y="T11"/>
                  </a:cxn>
                </a:cxnLst>
                <a:rect l="0" t="0" r="r" b="b"/>
                <a:pathLst>
                  <a:path w="27" h="170">
                    <a:moveTo>
                      <a:pt x="27" y="170"/>
                    </a:moveTo>
                    <a:lnTo>
                      <a:pt x="27" y="170"/>
                    </a:lnTo>
                    <a:lnTo>
                      <a:pt x="0" y="170"/>
                    </a:lnTo>
                    <a:lnTo>
                      <a:pt x="0" y="0"/>
                    </a:lnTo>
                    <a:lnTo>
                      <a:pt x="27" y="0"/>
                    </a:lnTo>
                    <a:lnTo>
                      <a:pt x="27" y="170"/>
                    </a:ln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49" name="Group 11"/>
            <p:cNvGrpSpPr>
              <a:grpSpLocks noChangeAspect="1"/>
            </p:cNvGrpSpPr>
            <p:nvPr/>
          </p:nvGrpSpPr>
          <p:grpSpPr bwMode="auto">
            <a:xfrm>
              <a:off x="599087" y="4429398"/>
              <a:ext cx="350038" cy="387571"/>
              <a:chOff x="269" y="1389"/>
              <a:chExt cx="858" cy="950"/>
            </a:xfrm>
          </p:grpSpPr>
          <p:sp>
            <p:nvSpPr>
              <p:cNvPr id="250" name="Freeform 12"/>
              <p:cNvSpPr>
                <a:spLocks noEditPoints="1"/>
              </p:cNvSpPr>
              <p:nvPr/>
            </p:nvSpPr>
            <p:spPr bwMode="auto">
              <a:xfrm>
                <a:off x="320" y="1389"/>
                <a:ext cx="757" cy="449"/>
              </a:xfrm>
              <a:custGeom>
                <a:avLst/>
                <a:gdLst>
                  <a:gd name="T0" fmla="*/ 619 w 1242"/>
                  <a:gd name="T1" fmla="*/ 27 h 743"/>
                  <a:gd name="T2" fmla="*/ 619 w 1242"/>
                  <a:gd name="T3" fmla="*/ 27 h 743"/>
                  <a:gd name="T4" fmla="*/ 617 w 1242"/>
                  <a:gd name="T5" fmla="*/ 27 h 743"/>
                  <a:gd name="T6" fmla="*/ 29 w 1242"/>
                  <a:gd name="T7" fmla="*/ 367 h 743"/>
                  <a:gd name="T8" fmla="*/ 27 w 1242"/>
                  <a:gd name="T9" fmla="*/ 370 h 743"/>
                  <a:gd name="T10" fmla="*/ 29 w 1242"/>
                  <a:gd name="T11" fmla="*/ 374 h 743"/>
                  <a:gd name="T12" fmla="*/ 620 w 1242"/>
                  <a:gd name="T13" fmla="*/ 716 h 743"/>
                  <a:gd name="T14" fmla="*/ 625 w 1242"/>
                  <a:gd name="T15" fmla="*/ 716 h 743"/>
                  <a:gd name="T16" fmla="*/ 1213 w 1242"/>
                  <a:gd name="T17" fmla="*/ 377 h 743"/>
                  <a:gd name="T18" fmla="*/ 1215 w 1242"/>
                  <a:gd name="T19" fmla="*/ 373 h 743"/>
                  <a:gd name="T20" fmla="*/ 1213 w 1242"/>
                  <a:gd name="T21" fmla="*/ 369 h 743"/>
                  <a:gd name="T22" fmla="*/ 621 w 1242"/>
                  <a:gd name="T23" fmla="*/ 27 h 743"/>
                  <a:gd name="T24" fmla="*/ 619 w 1242"/>
                  <a:gd name="T25" fmla="*/ 27 h 743"/>
                  <a:gd name="T26" fmla="*/ 623 w 1242"/>
                  <a:gd name="T27" fmla="*/ 743 h 743"/>
                  <a:gd name="T28" fmla="*/ 623 w 1242"/>
                  <a:gd name="T29" fmla="*/ 743 h 743"/>
                  <a:gd name="T30" fmla="*/ 607 w 1242"/>
                  <a:gd name="T31" fmla="*/ 739 h 743"/>
                  <a:gd name="T32" fmla="*/ 15 w 1242"/>
                  <a:gd name="T33" fmla="*/ 398 h 743"/>
                  <a:gd name="T34" fmla="*/ 0 w 1242"/>
                  <a:gd name="T35" fmla="*/ 370 h 743"/>
                  <a:gd name="T36" fmla="*/ 15 w 1242"/>
                  <a:gd name="T37" fmla="*/ 344 h 743"/>
                  <a:gd name="T38" fmla="*/ 603 w 1242"/>
                  <a:gd name="T39" fmla="*/ 5 h 743"/>
                  <a:gd name="T40" fmla="*/ 635 w 1242"/>
                  <a:gd name="T41" fmla="*/ 5 h 743"/>
                  <a:gd name="T42" fmla="*/ 1226 w 1242"/>
                  <a:gd name="T43" fmla="*/ 346 h 743"/>
                  <a:gd name="T44" fmla="*/ 1242 w 1242"/>
                  <a:gd name="T45" fmla="*/ 373 h 743"/>
                  <a:gd name="T46" fmla="*/ 1226 w 1242"/>
                  <a:gd name="T47" fmla="*/ 400 h 743"/>
                  <a:gd name="T48" fmla="*/ 638 w 1242"/>
                  <a:gd name="T49" fmla="*/ 739 h 743"/>
                  <a:gd name="T50" fmla="*/ 623 w 1242"/>
                  <a:gd name="T51"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2" h="743">
                    <a:moveTo>
                      <a:pt x="619" y="27"/>
                    </a:moveTo>
                    <a:lnTo>
                      <a:pt x="619" y="27"/>
                    </a:lnTo>
                    <a:cubicBezTo>
                      <a:pt x="618" y="27"/>
                      <a:pt x="617" y="27"/>
                      <a:pt x="617" y="27"/>
                    </a:cubicBezTo>
                    <a:lnTo>
                      <a:pt x="29" y="367"/>
                    </a:lnTo>
                    <a:cubicBezTo>
                      <a:pt x="28" y="367"/>
                      <a:pt x="27" y="369"/>
                      <a:pt x="27" y="370"/>
                    </a:cubicBezTo>
                    <a:cubicBezTo>
                      <a:pt x="27" y="372"/>
                      <a:pt x="28" y="374"/>
                      <a:pt x="29" y="374"/>
                    </a:cubicBezTo>
                    <a:lnTo>
                      <a:pt x="620" y="716"/>
                    </a:lnTo>
                    <a:cubicBezTo>
                      <a:pt x="623" y="717"/>
                      <a:pt x="623" y="717"/>
                      <a:pt x="625" y="716"/>
                    </a:cubicBezTo>
                    <a:lnTo>
                      <a:pt x="1213" y="377"/>
                    </a:lnTo>
                    <a:cubicBezTo>
                      <a:pt x="1214" y="376"/>
                      <a:pt x="1215" y="375"/>
                      <a:pt x="1215" y="373"/>
                    </a:cubicBezTo>
                    <a:cubicBezTo>
                      <a:pt x="1215" y="371"/>
                      <a:pt x="1214" y="370"/>
                      <a:pt x="1213" y="369"/>
                    </a:cubicBezTo>
                    <a:lnTo>
                      <a:pt x="621" y="27"/>
                    </a:lnTo>
                    <a:cubicBezTo>
                      <a:pt x="621" y="27"/>
                      <a:pt x="620" y="27"/>
                      <a:pt x="619" y="27"/>
                    </a:cubicBezTo>
                    <a:close/>
                    <a:moveTo>
                      <a:pt x="623" y="743"/>
                    </a:moveTo>
                    <a:lnTo>
                      <a:pt x="623" y="743"/>
                    </a:lnTo>
                    <a:cubicBezTo>
                      <a:pt x="618" y="743"/>
                      <a:pt x="612" y="742"/>
                      <a:pt x="607" y="739"/>
                    </a:cubicBezTo>
                    <a:lnTo>
                      <a:pt x="15" y="398"/>
                    </a:lnTo>
                    <a:cubicBezTo>
                      <a:pt x="6" y="392"/>
                      <a:pt x="0" y="382"/>
                      <a:pt x="0" y="370"/>
                    </a:cubicBezTo>
                    <a:cubicBezTo>
                      <a:pt x="0" y="359"/>
                      <a:pt x="6" y="349"/>
                      <a:pt x="15" y="344"/>
                    </a:cubicBezTo>
                    <a:lnTo>
                      <a:pt x="603" y="5"/>
                    </a:lnTo>
                    <a:cubicBezTo>
                      <a:pt x="613" y="0"/>
                      <a:pt x="625" y="0"/>
                      <a:pt x="635" y="5"/>
                    </a:cubicBezTo>
                    <a:lnTo>
                      <a:pt x="1226" y="346"/>
                    </a:lnTo>
                    <a:cubicBezTo>
                      <a:pt x="1236" y="351"/>
                      <a:pt x="1242" y="362"/>
                      <a:pt x="1242" y="373"/>
                    </a:cubicBezTo>
                    <a:cubicBezTo>
                      <a:pt x="1242" y="384"/>
                      <a:pt x="1236" y="394"/>
                      <a:pt x="1226" y="400"/>
                    </a:cubicBezTo>
                    <a:lnTo>
                      <a:pt x="638" y="739"/>
                    </a:lnTo>
                    <a:cubicBezTo>
                      <a:pt x="634" y="742"/>
                      <a:pt x="628" y="743"/>
                      <a:pt x="623" y="743"/>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Freeform 13"/>
              <p:cNvSpPr>
                <a:spLocks noEditPoints="1"/>
              </p:cNvSpPr>
              <p:nvPr/>
            </p:nvSpPr>
            <p:spPr bwMode="auto">
              <a:xfrm>
                <a:off x="269" y="1682"/>
                <a:ext cx="397" cy="657"/>
              </a:xfrm>
              <a:custGeom>
                <a:avLst/>
                <a:gdLst>
                  <a:gd name="T0" fmla="*/ 31 w 652"/>
                  <a:gd name="T1" fmla="*/ 28 h 1088"/>
                  <a:gd name="T2" fmla="*/ 31 w 652"/>
                  <a:gd name="T3" fmla="*/ 28 h 1088"/>
                  <a:gd name="T4" fmla="*/ 29 w 652"/>
                  <a:gd name="T5" fmla="*/ 29 h 1088"/>
                  <a:gd name="T6" fmla="*/ 26 w 652"/>
                  <a:gd name="T7" fmla="*/ 33 h 1088"/>
                  <a:gd name="T8" fmla="*/ 26 w 652"/>
                  <a:gd name="T9" fmla="*/ 716 h 1088"/>
                  <a:gd name="T10" fmla="*/ 29 w 652"/>
                  <a:gd name="T11" fmla="*/ 720 h 1088"/>
                  <a:gd name="T12" fmla="*/ 618 w 652"/>
                  <a:gd name="T13" fmla="*/ 1060 h 1088"/>
                  <a:gd name="T14" fmla="*/ 623 w 652"/>
                  <a:gd name="T15" fmla="*/ 1060 h 1088"/>
                  <a:gd name="T16" fmla="*/ 625 w 652"/>
                  <a:gd name="T17" fmla="*/ 1056 h 1088"/>
                  <a:gd name="T18" fmla="*/ 625 w 652"/>
                  <a:gd name="T19" fmla="*/ 373 h 1088"/>
                  <a:gd name="T20" fmla="*/ 623 w 652"/>
                  <a:gd name="T21" fmla="*/ 369 h 1088"/>
                  <a:gd name="T22" fmla="*/ 33 w 652"/>
                  <a:gd name="T23" fmla="*/ 29 h 1088"/>
                  <a:gd name="T24" fmla="*/ 31 w 652"/>
                  <a:gd name="T25" fmla="*/ 28 h 1088"/>
                  <a:gd name="T26" fmla="*/ 621 w 652"/>
                  <a:gd name="T27" fmla="*/ 1088 h 1088"/>
                  <a:gd name="T28" fmla="*/ 621 w 652"/>
                  <a:gd name="T29" fmla="*/ 1088 h 1088"/>
                  <a:gd name="T30" fmla="*/ 605 w 652"/>
                  <a:gd name="T31" fmla="*/ 1083 h 1088"/>
                  <a:gd name="T32" fmla="*/ 15 w 652"/>
                  <a:gd name="T33" fmla="*/ 743 h 1088"/>
                  <a:gd name="T34" fmla="*/ 0 w 652"/>
                  <a:gd name="T35" fmla="*/ 716 h 1088"/>
                  <a:gd name="T36" fmla="*/ 0 w 652"/>
                  <a:gd name="T37" fmla="*/ 33 h 1088"/>
                  <a:gd name="T38" fmla="*/ 15 w 652"/>
                  <a:gd name="T39" fmla="*/ 5 h 1088"/>
                  <a:gd name="T40" fmla="*/ 46 w 652"/>
                  <a:gd name="T41" fmla="*/ 5 h 1088"/>
                  <a:gd name="T42" fmla="*/ 636 w 652"/>
                  <a:gd name="T43" fmla="*/ 346 h 1088"/>
                  <a:gd name="T44" fmla="*/ 652 w 652"/>
                  <a:gd name="T45" fmla="*/ 373 h 1088"/>
                  <a:gd name="T46" fmla="*/ 652 w 652"/>
                  <a:gd name="T47" fmla="*/ 1056 h 1088"/>
                  <a:gd name="T48" fmla="*/ 637 w 652"/>
                  <a:gd name="T49" fmla="*/ 1083 h 1088"/>
                  <a:gd name="T50" fmla="*/ 621 w 652"/>
                  <a:gd name="T5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8">
                    <a:moveTo>
                      <a:pt x="31" y="28"/>
                    </a:moveTo>
                    <a:lnTo>
                      <a:pt x="31" y="28"/>
                    </a:lnTo>
                    <a:cubicBezTo>
                      <a:pt x="30" y="28"/>
                      <a:pt x="29" y="28"/>
                      <a:pt x="29" y="29"/>
                    </a:cubicBezTo>
                    <a:cubicBezTo>
                      <a:pt x="27" y="29"/>
                      <a:pt x="26" y="31"/>
                      <a:pt x="26" y="33"/>
                    </a:cubicBezTo>
                    <a:lnTo>
                      <a:pt x="26" y="716"/>
                    </a:lnTo>
                    <a:cubicBezTo>
                      <a:pt x="26" y="718"/>
                      <a:pt x="27" y="719"/>
                      <a:pt x="29" y="720"/>
                    </a:cubicBezTo>
                    <a:lnTo>
                      <a:pt x="618" y="1060"/>
                    </a:lnTo>
                    <a:cubicBezTo>
                      <a:pt x="620" y="1061"/>
                      <a:pt x="621" y="1061"/>
                      <a:pt x="623" y="1060"/>
                    </a:cubicBezTo>
                    <a:cubicBezTo>
                      <a:pt x="624" y="1059"/>
                      <a:pt x="625" y="1058"/>
                      <a:pt x="625" y="1056"/>
                    </a:cubicBezTo>
                    <a:lnTo>
                      <a:pt x="625" y="373"/>
                    </a:lnTo>
                    <a:cubicBezTo>
                      <a:pt x="625" y="371"/>
                      <a:pt x="624" y="370"/>
                      <a:pt x="623" y="369"/>
                    </a:cubicBezTo>
                    <a:lnTo>
                      <a:pt x="33" y="29"/>
                    </a:lnTo>
                    <a:cubicBezTo>
                      <a:pt x="33" y="28"/>
                      <a:pt x="32" y="28"/>
                      <a:pt x="31" y="28"/>
                    </a:cubicBezTo>
                    <a:close/>
                    <a:moveTo>
                      <a:pt x="621" y="1088"/>
                    </a:moveTo>
                    <a:lnTo>
                      <a:pt x="621" y="1088"/>
                    </a:lnTo>
                    <a:cubicBezTo>
                      <a:pt x="615" y="1088"/>
                      <a:pt x="609" y="1086"/>
                      <a:pt x="605" y="1083"/>
                    </a:cubicBezTo>
                    <a:lnTo>
                      <a:pt x="15" y="743"/>
                    </a:lnTo>
                    <a:cubicBezTo>
                      <a:pt x="5" y="737"/>
                      <a:pt x="0" y="727"/>
                      <a:pt x="0" y="716"/>
                    </a:cubicBezTo>
                    <a:lnTo>
                      <a:pt x="0" y="33"/>
                    </a:lnTo>
                    <a:cubicBezTo>
                      <a:pt x="0" y="21"/>
                      <a:pt x="5" y="11"/>
                      <a:pt x="15" y="5"/>
                    </a:cubicBezTo>
                    <a:cubicBezTo>
                      <a:pt x="25" y="0"/>
                      <a:pt x="36" y="0"/>
                      <a:pt x="46" y="5"/>
                    </a:cubicBezTo>
                    <a:lnTo>
                      <a:pt x="636" y="346"/>
                    </a:lnTo>
                    <a:cubicBezTo>
                      <a:pt x="646" y="352"/>
                      <a:pt x="652" y="362"/>
                      <a:pt x="652" y="373"/>
                    </a:cubicBezTo>
                    <a:lnTo>
                      <a:pt x="652" y="1056"/>
                    </a:lnTo>
                    <a:cubicBezTo>
                      <a:pt x="652" y="1067"/>
                      <a:pt x="646" y="1077"/>
                      <a:pt x="637" y="1083"/>
                    </a:cubicBezTo>
                    <a:cubicBezTo>
                      <a:pt x="631" y="1086"/>
                      <a:pt x="626" y="1088"/>
                      <a:pt x="621" y="1088"/>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Freeform 14"/>
              <p:cNvSpPr>
                <a:spLocks noEditPoints="1"/>
              </p:cNvSpPr>
              <p:nvPr/>
            </p:nvSpPr>
            <p:spPr bwMode="auto">
              <a:xfrm>
                <a:off x="730" y="1685"/>
                <a:ext cx="397" cy="654"/>
              </a:xfrm>
              <a:custGeom>
                <a:avLst/>
                <a:gdLst>
                  <a:gd name="T0" fmla="*/ 621 w 652"/>
                  <a:gd name="T1" fmla="*/ 28 h 1084"/>
                  <a:gd name="T2" fmla="*/ 621 w 652"/>
                  <a:gd name="T3" fmla="*/ 28 h 1084"/>
                  <a:gd name="T4" fmla="*/ 619 w 652"/>
                  <a:gd name="T5" fmla="*/ 29 h 1084"/>
                  <a:gd name="T6" fmla="*/ 29 w 652"/>
                  <a:gd name="T7" fmla="*/ 369 h 1084"/>
                  <a:gd name="T8" fmla="*/ 27 w 652"/>
                  <a:gd name="T9" fmla="*/ 373 h 1084"/>
                  <a:gd name="T10" fmla="*/ 27 w 652"/>
                  <a:gd name="T11" fmla="*/ 1052 h 1084"/>
                  <a:gd name="T12" fmla="*/ 29 w 652"/>
                  <a:gd name="T13" fmla="*/ 1056 h 1084"/>
                  <a:gd name="T14" fmla="*/ 33 w 652"/>
                  <a:gd name="T15" fmla="*/ 1057 h 1084"/>
                  <a:gd name="T16" fmla="*/ 623 w 652"/>
                  <a:gd name="T17" fmla="*/ 716 h 1084"/>
                  <a:gd name="T18" fmla="*/ 626 w 652"/>
                  <a:gd name="T19" fmla="*/ 712 h 1084"/>
                  <a:gd name="T20" fmla="*/ 626 w 652"/>
                  <a:gd name="T21" fmla="*/ 33 h 1084"/>
                  <a:gd name="T22" fmla="*/ 623 w 652"/>
                  <a:gd name="T23" fmla="*/ 29 h 1084"/>
                  <a:gd name="T24" fmla="*/ 621 w 652"/>
                  <a:gd name="T25" fmla="*/ 28 h 1084"/>
                  <a:gd name="T26" fmla="*/ 32 w 652"/>
                  <a:gd name="T27" fmla="*/ 1084 h 1084"/>
                  <a:gd name="T28" fmla="*/ 32 w 652"/>
                  <a:gd name="T29" fmla="*/ 1084 h 1084"/>
                  <a:gd name="T30" fmla="*/ 16 w 652"/>
                  <a:gd name="T31" fmla="*/ 1079 h 1084"/>
                  <a:gd name="T32" fmla="*/ 0 w 652"/>
                  <a:gd name="T33" fmla="*/ 1052 h 1084"/>
                  <a:gd name="T34" fmla="*/ 0 w 652"/>
                  <a:gd name="T35" fmla="*/ 373 h 1084"/>
                  <a:gd name="T36" fmla="*/ 16 w 652"/>
                  <a:gd name="T37" fmla="*/ 346 h 1084"/>
                  <a:gd name="T38" fmla="*/ 606 w 652"/>
                  <a:gd name="T39" fmla="*/ 6 h 1084"/>
                  <a:gd name="T40" fmla="*/ 637 w 652"/>
                  <a:gd name="T41" fmla="*/ 6 h 1084"/>
                  <a:gd name="T42" fmla="*/ 652 w 652"/>
                  <a:gd name="T43" fmla="*/ 33 h 1084"/>
                  <a:gd name="T44" fmla="*/ 652 w 652"/>
                  <a:gd name="T45" fmla="*/ 712 h 1084"/>
                  <a:gd name="T46" fmla="*/ 637 w 652"/>
                  <a:gd name="T47" fmla="*/ 739 h 1084"/>
                  <a:gd name="T48" fmla="*/ 47 w 652"/>
                  <a:gd name="T49" fmla="*/ 1079 h 1084"/>
                  <a:gd name="T50" fmla="*/ 32 w 652"/>
                  <a:gd name="T51"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4">
                    <a:moveTo>
                      <a:pt x="621" y="28"/>
                    </a:moveTo>
                    <a:lnTo>
                      <a:pt x="621" y="28"/>
                    </a:lnTo>
                    <a:cubicBezTo>
                      <a:pt x="620" y="28"/>
                      <a:pt x="620" y="29"/>
                      <a:pt x="619" y="29"/>
                    </a:cubicBezTo>
                    <a:lnTo>
                      <a:pt x="29" y="369"/>
                    </a:lnTo>
                    <a:cubicBezTo>
                      <a:pt x="28" y="370"/>
                      <a:pt x="27" y="372"/>
                      <a:pt x="27" y="373"/>
                    </a:cubicBezTo>
                    <a:lnTo>
                      <a:pt x="27" y="1052"/>
                    </a:lnTo>
                    <a:cubicBezTo>
                      <a:pt x="27" y="1054"/>
                      <a:pt x="28" y="1055"/>
                      <a:pt x="29" y="1056"/>
                    </a:cubicBezTo>
                    <a:cubicBezTo>
                      <a:pt x="30" y="1057"/>
                      <a:pt x="33" y="1057"/>
                      <a:pt x="33" y="1057"/>
                    </a:cubicBezTo>
                    <a:lnTo>
                      <a:pt x="623" y="716"/>
                    </a:lnTo>
                    <a:cubicBezTo>
                      <a:pt x="624" y="715"/>
                      <a:pt x="626" y="714"/>
                      <a:pt x="626" y="712"/>
                    </a:cubicBezTo>
                    <a:lnTo>
                      <a:pt x="626" y="33"/>
                    </a:lnTo>
                    <a:cubicBezTo>
                      <a:pt x="626" y="31"/>
                      <a:pt x="625" y="30"/>
                      <a:pt x="623" y="29"/>
                    </a:cubicBezTo>
                    <a:cubicBezTo>
                      <a:pt x="623" y="29"/>
                      <a:pt x="622" y="28"/>
                      <a:pt x="621" y="28"/>
                    </a:cubicBezTo>
                    <a:close/>
                    <a:moveTo>
                      <a:pt x="32" y="1084"/>
                    </a:moveTo>
                    <a:lnTo>
                      <a:pt x="32" y="1084"/>
                    </a:lnTo>
                    <a:cubicBezTo>
                      <a:pt x="26" y="1084"/>
                      <a:pt x="21" y="1082"/>
                      <a:pt x="16" y="1079"/>
                    </a:cubicBezTo>
                    <a:cubicBezTo>
                      <a:pt x="6" y="1073"/>
                      <a:pt x="0" y="1063"/>
                      <a:pt x="0" y="1052"/>
                    </a:cubicBezTo>
                    <a:lnTo>
                      <a:pt x="0" y="373"/>
                    </a:lnTo>
                    <a:cubicBezTo>
                      <a:pt x="0" y="362"/>
                      <a:pt x="6" y="352"/>
                      <a:pt x="16" y="346"/>
                    </a:cubicBezTo>
                    <a:lnTo>
                      <a:pt x="606" y="6"/>
                    </a:lnTo>
                    <a:cubicBezTo>
                      <a:pt x="616" y="0"/>
                      <a:pt x="627" y="0"/>
                      <a:pt x="637" y="6"/>
                    </a:cubicBezTo>
                    <a:cubicBezTo>
                      <a:pt x="646" y="11"/>
                      <a:pt x="652" y="22"/>
                      <a:pt x="652" y="33"/>
                    </a:cubicBezTo>
                    <a:lnTo>
                      <a:pt x="652" y="712"/>
                    </a:lnTo>
                    <a:cubicBezTo>
                      <a:pt x="652" y="723"/>
                      <a:pt x="647" y="733"/>
                      <a:pt x="637" y="739"/>
                    </a:cubicBezTo>
                    <a:lnTo>
                      <a:pt x="47" y="1079"/>
                    </a:lnTo>
                    <a:cubicBezTo>
                      <a:pt x="43" y="1082"/>
                      <a:pt x="38" y="1084"/>
                      <a:pt x="32" y="1084"/>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256" name="Straight Arrow Connector 255"/>
          <p:cNvCxnSpPr>
            <a:cxnSpLocks/>
          </p:cNvCxnSpPr>
          <p:nvPr/>
        </p:nvCxnSpPr>
        <p:spPr>
          <a:xfrm>
            <a:off x="2022824" y="2413605"/>
            <a:ext cx="710978"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cxnSpLocks/>
          </p:cNvCxnSpPr>
          <p:nvPr/>
        </p:nvCxnSpPr>
        <p:spPr>
          <a:xfrm>
            <a:off x="2022823" y="2406916"/>
            <a:ext cx="0" cy="51263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7ACD58B-FE57-4F5F-86C1-25BADA771502}"/>
              </a:ext>
            </a:extLst>
          </p:cNvPr>
          <p:cNvSpPr txBox="1"/>
          <p:nvPr/>
        </p:nvSpPr>
        <p:spPr>
          <a:xfrm>
            <a:off x="6411225" y="900939"/>
            <a:ext cx="5002116" cy="1452705"/>
          </a:xfrm>
          <a:prstGeom prst="rect">
            <a:avLst/>
          </a:prstGeom>
          <a:noFill/>
        </p:spPr>
        <p:txBody>
          <a:bodyPr wrap="square" lIns="182880" tIns="146304" rIns="182880" bIns="146304" rtlCol="0">
            <a:spAutoFit/>
          </a:bodyPr>
          <a:lstStyle/>
          <a:p>
            <a:pPr>
              <a:lnSpc>
                <a:spcPct val="90000"/>
              </a:lnSpc>
              <a:spcAft>
                <a:spcPts val="600"/>
              </a:spcAft>
            </a:pPr>
            <a:r>
              <a:rPr lang="en-US" sz="2400" b="1">
                <a:solidFill>
                  <a:schemeClr val="bg1"/>
                </a:solidFill>
              </a:rPr>
              <a:t>When to consider </a:t>
            </a:r>
          </a:p>
          <a:p>
            <a:pPr marL="401638" indent="-342900" defTabSz="914367" fontAlgn="b">
              <a:lnSpc>
                <a:spcPct val="90000"/>
              </a:lnSpc>
              <a:spcAft>
                <a:spcPts val="600"/>
              </a:spcAft>
              <a:buFont typeface="Arial" panose="020B0604020202020204" pitchFamily="34" charset="0"/>
              <a:buChar char="•"/>
              <a:defRPr/>
            </a:pPr>
            <a:r>
              <a:rPr lang="en-US">
                <a:solidFill>
                  <a:srgbClr val="505050"/>
                </a:solidFill>
                <a:latin typeface="Segoe UI Semilight (Body)"/>
                <a:cs typeface="Segoe UI Semilight" panose="020B0402040204020203" pitchFamily="34" charset="0"/>
              </a:rPr>
              <a:t>When apps need a major revision to incorporate new capabilities or take advantage of the cloud-native capabilities. </a:t>
            </a:r>
          </a:p>
        </p:txBody>
      </p:sp>
      <p:sp>
        <p:nvSpPr>
          <p:cNvPr id="4" name="TextBox 3">
            <a:extLst>
              <a:ext uri="{FF2B5EF4-FFF2-40B4-BE49-F238E27FC236}">
                <a16:creationId xmlns:a16="http://schemas.microsoft.com/office/drawing/2014/main" id="{FA017802-0216-463D-89A7-40529B8F8888}"/>
              </a:ext>
            </a:extLst>
          </p:cNvPr>
          <p:cNvSpPr txBox="1"/>
          <p:nvPr/>
        </p:nvSpPr>
        <p:spPr>
          <a:xfrm>
            <a:off x="6474078" y="2416754"/>
            <a:ext cx="3666124" cy="627864"/>
          </a:xfrm>
          <a:prstGeom prst="rect">
            <a:avLst/>
          </a:prstGeom>
          <a:noFill/>
        </p:spPr>
        <p:txBody>
          <a:bodyPr wrap="square" lIns="182880" tIns="146304" rIns="182880" bIns="146304" rtlCol="0">
            <a:spAutoFit/>
          </a:bodyPr>
          <a:lstStyle/>
          <a:p>
            <a:pPr>
              <a:lnSpc>
                <a:spcPct val="90000"/>
              </a:lnSpc>
              <a:spcAft>
                <a:spcPts val="600"/>
              </a:spcAft>
            </a:pPr>
            <a:r>
              <a:rPr lang="en-US" sz="2400" b="1">
                <a:solidFill>
                  <a:schemeClr val="bg1"/>
                </a:solidFill>
              </a:rPr>
              <a:t>  Benefits</a:t>
            </a:r>
          </a:p>
        </p:txBody>
      </p:sp>
      <p:sp>
        <p:nvSpPr>
          <p:cNvPr id="5" name="TextBox 4">
            <a:extLst>
              <a:ext uri="{FF2B5EF4-FFF2-40B4-BE49-F238E27FC236}">
                <a16:creationId xmlns:a16="http://schemas.microsoft.com/office/drawing/2014/main" id="{40610E4C-0521-4E92-916A-C205ECB17B5A}"/>
              </a:ext>
            </a:extLst>
          </p:cNvPr>
          <p:cNvSpPr txBox="1"/>
          <p:nvPr/>
        </p:nvSpPr>
        <p:spPr>
          <a:xfrm>
            <a:off x="57586" y="3868050"/>
            <a:ext cx="5600303" cy="2511457"/>
          </a:xfrm>
          <a:prstGeom prst="rect">
            <a:avLst/>
          </a:prstGeom>
          <a:noFill/>
        </p:spPr>
        <p:txBody>
          <a:bodyPr wrap="square" lIns="182880" tIns="146304" rIns="182880" bIns="146304" rtlCol="0">
            <a:spAutoFit/>
          </a:bodyPr>
          <a:lstStyle/>
          <a:p>
            <a:r>
              <a:rPr lang="en-US" b="1"/>
              <a:t>Definition:</a:t>
            </a:r>
          </a:p>
          <a:p>
            <a:endParaRPr lang="en-US"/>
          </a:p>
          <a:p>
            <a:pPr lvl="0"/>
            <a:r>
              <a:rPr lang="en-US"/>
              <a:t>Rearchitecting an application for cloud usage enables you to take advantage of technologies such as </a:t>
            </a:r>
            <a:r>
              <a:rPr lang="en-US" err="1"/>
              <a:t>autoscaling</a:t>
            </a:r>
            <a:r>
              <a:rPr lang="en-US"/>
              <a:t> and dynamic reconfiguration. This process will require developer resources to implement and can take significant time to implement. </a:t>
            </a:r>
          </a:p>
        </p:txBody>
      </p:sp>
      <p:sp>
        <p:nvSpPr>
          <p:cNvPr id="222" name="Rectangle 221">
            <a:extLst>
              <a:ext uri="{FF2B5EF4-FFF2-40B4-BE49-F238E27FC236}">
                <a16:creationId xmlns:a16="http://schemas.microsoft.com/office/drawing/2014/main" id="{BBF4CAC2-47C1-4F21-95E7-219D16995AEF}"/>
              </a:ext>
            </a:extLst>
          </p:cNvPr>
          <p:cNvSpPr/>
          <p:nvPr/>
        </p:nvSpPr>
        <p:spPr>
          <a:xfrm>
            <a:off x="6231259" y="6282549"/>
            <a:ext cx="5823685" cy="215444"/>
          </a:xfrm>
          <a:prstGeom prst="rect">
            <a:avLst/>
          </a:prstGeom>
        </p:spPr>
        <p:txBody>
          <a:bodyPr wrap="square">
            <a:spAutoFit/>
          </a:bodyPr>
          <a:lstStyle/>
          <a:p>
            <a:r>
              <a:rPr lang="en-US" sz="800">
                <a:solidFill>
                  <a:srgbClr val="353535"/>
                </a:solidFill>
                <a:latin typeface="HelveticaNeueLTStd-Md"/>
              </a:rPr>
              <a:t>Source:</a:t>
            </a:r>
            <a:r>
              <a:rPr lang="en-US" sz="800" u="sng">
                <a:hlinkClick r:id="rId3"/>
              </a:rPr>
              <a:t> Gartner IT Glossary</a:t>
            </a:r>
            <a:r>
              <a:rPr lang="en-US" sz="800" u="sng"/>
              <a:t>  </a:t>
            </a:r>
            <a:endParaRPr lang="en-US" sz="1200">
              <a:gradFill>
                <a:gsLst>
                  <a:gs pos="2917">
                    <a:schemeClr val="tx1"/>
                  </a:gs>
                  <a:gs pos="30000">
                    <a:schemeClr val="tx1"/>
                  </a:gs>
                </a:gsLst>
                <a:lin ang="5400000" scaled="0"/>
              </a:gradFill>
            </a:endParaRPr>
          </a:p>
        </p:txBody>
      </p:sp>
      <p:sp>
        <p:nvSpPr>
          <p:cNvPr id="223" name="TextBox 222">
            <a:extLst>
              <a:ext uri="{FF2B5EF4-FFF2-40B4-BE49-F238E27FC236}">
                <a16:creationId xmlns:a16="http://schemas.microsoft.com/office/drawing/2014/main" id="{08A27E76-A1F4-47D0-875A-C5BA38162662}"/>
              </a:ext>
            </a:extLst>
          </p:cNvPr>
          <p:cNvSpPr txBox="1"/>
          <p:nvPr/>
        </p:nvSpPr>
        <p:spPr>
          <a:xfrm>
            <a:off x="6543537" y="4938903"/>
            <a:ext cx="5002116" cy="954107"/>
          </a:xfrm>
          <a:prstGeom prst="rect">
            <a:avLst/>
          </a:prstGeom>
          <a:noFill/>
        </p:spPr>
        <p:txBody>
          <a:bodyPr wrap="square" lIns="182880" tIns="146304" rIns="182880" bIns="146304" rtlCol="0">
            <a:spAutoFit/>
          </a:bodyPr>
          <a:lstStyle/>
          <a:p>
            <a:pPr>
              <a:lnSpc>
                <a:spcPct val="90000"/>
              </a:lnSpc>
              <a:spcAft>
                <a:spcPts val="600"/>
              </a:spcAft>
            </a:pPr>
            <a:r>
              <a:rPr lang="en-US" sz="2400" b="1">
                <a:solidFill>
                  <a:schemeClr val="bg1"/>
                </a:solidFill>
              </a:rPr>
              <a:t>Core technologies</a:t>
            </a:r>
          </a:p>
          <a:p>
            <a:pPr marL="342900" indent="-342900">
              <a:lnSpc>
                <a:spcPct val="90000"/>
              </a:lnSpc>
              <a:spcAft>
                <a:spcPts val="600"/>
              </a:spcAft>
              <a:buFont typeface="Arial" panose="020B0604020202020204" pitchFamily="34" charset="0"/>
              <a:buChar char="•"/>
            </a:pPr>
            <a:r>
              <a:rPr lang="en-US">
                <a:solidFill>
                  <a:schemeClr val="bg1"/>
                </a:solidFill>
              </a:rPr>
              <a:t>PaaS, microservices, containers and </a:t>
            </a:r>
            <a:r>
              <a:rPr lang="en-US" err="1">
                <a:solidFill>
                  <a:schemeClr val="bg1"/>
                </a:solidFill>
              </a:rPr>
              <a:t>FaaS</a:t>
            </a:r>
            <a:endParaRPr lang="en-US">
              <a:solidFill>
                <a:schemeClr val="bg1"/>
              </a:solidFill>
            </a:endParaRPr>
          </a:p>
        </p:txBody>
      </p:sp>
    </p:spTree>
    <p:extLst>
      <p:ext uri="{BB962C8B-B14F-4D97-AF65-F5344CB8AC3E}">
        <p14:creationId xmlns:p14="http://schemas.microsoft.com/office/powerpoint/2010/main" val="410138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647789" y="0"/>
            <a:ext cx="6544212"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0" name="Group 159"/>
          <p:cNvGrpSpPr/>
          <p:nvPr/>
        </p:nvGrpSpPr>
        <p:grpSpPr>
          <a:xfrm>
            <a:off x="9228820" y="3313834"/>
            <a:ext cx="2372182" cy="1627883"/>
            <a:chOff x="9413876" y="3379786"/>
            <a:chExt cx="2419749" cy="1660525"/>
          </a:xfrm>
        </p:grpSpPr>
        <p:grpSp>
          <p:nvGrpSpPr>
            <p:cNvPr id="159" name="Group 158"/>
            <p:cNvGrpSpPr/>
            <p:nvPr/>
          </p:nvGrpSpPr>
          <p:grpSpPr>
            <a:xfrm>
              <a:off x="9423401" y="3379786"/>
              <a:ext cx="2410224" cy="1660525"/>
              <a:chOff x="9423401" y="3379786"/>
              <a:chExt cx="2410224" cy="1660525"/>
            </a:xfrm>
          </p:grpSpPr>
          <p:sp>
            <p:nvSpPr>
              <p:cNvPr id="80" name="Oval 79"/>
              <p:cNvSpPr/>
              <p:nvPr/>
            </p:nvSpPr>
            <p:spPr bwMode="auto">
              <a:xfrm>
                <a:off x="9654540" y="3566160"/>
                <a:ext cx="1844040" cy="1310640"/>
              </a:xfrm>
              <a:prstGeom prst="ellipse">
                <a:avLst/>
              </a:prstGeom>
              <a:noFill/>
              <a:ln>
                <a:solidFill>
                  <a:srgbClr val="85C9F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5" name="Group 34"/>
              <p:cNvGrpSpPr/>
              <p:nvPr/>
            </p:nvGrpSpPr>
            <p:grpSpPr>
              <a:xfrm>
                <a:off x="10180637" y="3379786"/>
                <a:ext cx="843362" cy="269876"/>
                <a:chOff x="6682582" y="3406776"/>
                <a:chExt cx="1190625" cy="381000"/>
              </a:xfrm>
            </p:grpSpPr>
            <p:sp>
              <p:nvSpPr>
                <p:cNvPr id="36" name="Freeform: Shape 35"/>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37" name="Straight Connector 36"/>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0990263" y="3794123"/>
                <a:ext cx="843362" cy="269876"/>
                <a:chOff x="6682582" y="3406776"/>
                <a:chExt cx="1190625" cy="381000"/>
              </a:xfrm>
            </p:grpSpPr>
            <p:sp>
              <p:nvSpPr>
                <p:cNvPr id="42" name="Freeform: Shape 4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43" name="Straight Connector 4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0990263" y="4322760"/>
                <a:ext cx="843362" cy="269876"/>
                <a:chOff x="6682582" y="3406776"/>
                <a:chExt cx="1190625" cy="381000"/>
              </a:xfrm>
            </p:grpSpPr>
            <p:sp>
              <p:nvSpPr>
                <p:cNvPr id="47" name="Freeform: Shape 4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48" name="Straight Connector 4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171113" y="4770435"/>
                <a:ext cx="843362" cy="269876"/>
                <a:chOff x="6682582" y="3406776"/>
                <a:chExt cx="1190625" cy="381000"/>
              </a:xfrm>
            </p:grpSpPr>
            <p:sp>
              <p:nvSpPr>
                <p:cNvPr id="52" name="Freeform: Shape 5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53" name="Straight Connector 5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9423401" y="4317998"/>
                <a:ext cx="843362" cy="269876"/>
                <a:chOff x="6682582" y="3406776"/>
                <a:chExt cx="1190625" cy="381000"/>
              </a:xfrm>
            </p:grpSpPr>
            <p:sp>
              <p:nvSpPr>
                <p:cNvPr id="57" name="Freeform: Shape 5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58" name="Straight Connector 5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p:cNvGrpSpPr/>
            <p:nvPr/>
          </p:nvGrpSpPr>
          <p:grpSpPr>
            <a:xfrm>
              <a:off x="9413876" y="3798886"/>
              <a:ext cx="843362" cy="269876"/>
              <a:chOff x="6682582" y="3406776"/>
              <a:chExt cx="1190625" cy="381000"/>
            </a:xfrm>
          </p:grpSpPr>
          <p:sp>
            <p:nvSpPr>
              <p:cNvPr id="62" name="Freeform: Shape 6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63" name="Straight Connector 62"/>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4" name="RED3"/>
          <p:cNvSpPr/>
          <p:nvPr/>
        </p:nvSpPr>
        <p:spPr bwMode="auto">
          <a:xfrm>
            <a:off x="9935685" y="2431727"/>
            <a:ext cx="179442" cy="149404"/>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 name="Text Placeholder 3"/>
          <p:cNvSpPr>
            <a:spLocks noGrp="1"/>
          </p:cNvSpPr>
          <p:nvPr>
            <p:ph type="body" sz="quarter" idx="4294967295"/>
          </p:nvPr>
        </p:nvSpPr>
        <p:spPr>
          <a:xfrm>
            <a:off x="78691" y="2430650"/>
            <a:ext cx="5275444" cy="3240540"/>
          </a:xfrm>
        </p:spPr>
        <p:txBody>
          <a:bodyPr/>
          <a:lstStyle/>
          <a:p>
            <a:pPr>
              <a:spcBef>
                <a:spcPts val="588"/>
              </a:spcBef>
              <a:spcAft>
                <a:spcPts val="588"/>
              </a:spcAft>
              <a:buFont typeface="Arial" charset="0"/>
              <a:buChar char="•"/>
            </a:pPr>
            <a:r>
              <a:rPr lang="en-US" sz="2353">
                <a:latin typeface="+mn-lt"/>
              </a:rPr>
              <a:t>Individually built and deployed</a:t>
            </a:r>
          </a:p>
          <a:p>
            <a:pPr>
              <a:spcBef>
                <a:spcPts val="588"/>
              </a:spcBef>
              <a:spcAft>
                <a:spcPts val="588"/>
              </a:spcAft>
              <a:buFont typeface="Arial" charset="0"/>
              <a:buChar char="•"/>
            </a:pPr>
            <a:r>
              <a:rPr lang="en-US" sz="2353">
                <a:latin typeface="+mn-lt"/>
              </a:rPr>
              <a:t>Small, independently </a:t>
            </a:r>
            <a:br>
              <a:rPr lang="en-US" sz="2353">
                <a:latin typeface="+mn-lt"/>
              </a:rPr>
            </a:br>
            <a:r>
              <a:rPr lang="en-US" sz="2353">
                <a:latin typeface="+mn-lt"/>
              </a:rPr>
              <a:t>executing services</a:t>
            </a:r>
          </a:p>
          <a:p>
            <a:pPr>
              <a:spcBef>
                <a:spcPts val="588"/>
              </a:spcBef>
              <a:spcAft>
                <a:spcPts val="588"/>
              </a:spcAft>
              <a:buFont typeface="Arial" charset="0"/>
              <a:buChar char="•"/>
            </a:pPr>
            <a:r>
              <a:rPr lang="en-US" sz="2353">
                <a:latin typeface="+mn-lt"/>
              </a:rPr>
              <a:t>Integrate using published </a:t>
            </a:r>
            <a:br>
              <a:rPr lang="en-US" sz="2353">
                <a:latin typeface="+mn-lt"/>
              </a:rPr>
            </a:br>
            <a:r>
              <a:rPr lang="en-US" sz="2353">
                <a:latin typeface="+mn-lt"/>
              </a:rPr>
              <a:t>API calls for overall </a:t>
            </a:r>
            <a:br>
              <a:rPr lang="en-US" sz="2353">
                <a:latin typeface="+mn-lt"/>
              </a:rPr>
            </a:br>
            <a:r>
              <a:rPr lang="en-US" sz="2353">
                <a:latin typeface="+mn-lt"/>
              </a:rPr>
              <a:t>application’s functionality</a:t>
            </a:r>
          </a:p>
          <a:p>
            <a:pPr>
              <a:spcBef>
                <a:spcPts val="588"/>
              </a:spcBef>
              <a:spcAft>
                <a:spcPts val="588"/>
              </a:spcAft>
              <a:buFont typeface="Arial" charset="0"/>
              <a:buChar char="•"/>
            </a:pPr>
            <a:r>
              <a:rPr lang="en-US" sz="2353">
                <a:latin typeface="+mn-lt"/>
              </a:rPr>
              <a:t>Fine-grained, loosely </a:t>
            </a:r>
            <a:br>
              <a:rPr lang="en-US" sz="2353">
                <a:latin typeface="+mn-lt"/>
              </a:rPr>
            </a:br>
            <a:r>
              <a:rPr lang="en-US" sz="2353">
                <a:latin typeface="+mn-lt"/>
              </a:rPr>
              <a:t>coupled application</a:t>
            </a:r>
          </a:p>
        </p:txBody>
      </p:sp>
      <p:sp>
        <p:nvSpPr>
          <p:cNvPr id="11" name="TextBox 10"/>
          <p:cNvSpPr txBox="1"/>
          <p:nvPr/>
        </p:nvSpPr>
        <p:spPr>
          <a:xfrm>
            <a:off x="7155835" y="2237198"/>
            <a:ext cx="298808" cy="10862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784" b="1" i="0" u="none" strike="noStrike" kern="1200" cap="none" spc="0" normalizeH="0" baseline="0" noProof="0">
                <a:ln>
                  <a:noFill/>
                </a:ln>
                <a:gradFill>
                  <a:gsLst>
                    <a:gs pos="58438">
                      <a:srgbClr val="353535"/>
                    </a:gs>
                    <a:gs pos="43000">
                      <a:srgbClr val="353535"/>
                    </a:gs>
                  </a:gsLst>
                  <a:lin ang="5400000" scaled="0"/>
                </a:gradFill>
                <a:effectLst/>
                <a:uLnTx/>
                <a:uFillTx/>
                <a:latin typeface="Segoe UI Semilight"/>
                <a:ea typeface="+mn-ea"/>
                <a:cs typeface="+mn-cs"/>
              </a:rPr>
              <a:t>App 1</a:t>
            </a:r>
          </a:p>
        </p:txBody>
      </p:sp>
      <p:sp>
        <p:nvSpPr>
          <p:cNvPr id="13" name="Oval 12"/>
          <p:cNvSpPr/>
          <p:nvPr/>
        </p:nvSpPr>
        <p:spPr bwMode="auto">
          <a:xfrm>
            <a:off x="6394809" y="2308469"/>
            <a:ext cx="245120" cy="245120"/>
          </a:xfrm>
          <a:prstGeom prst="ellipse">
            <a:avLst/>
          </a:prstGeom>
          <a:solidFill>
            <a:schemeClr val="tx2">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1</a:t>
            </a:r>
          </a:p>
        </p:txBody>
      </p:sp>
      <p:sp>
        <p:nvSpPr>
          <p:cNvPr id="34" name="Oval 33"/>
          <p:cNvSpPr/>
          <p:nvPr/>
        </p:nvSpPr>
        <p:spPr bwMode="auto">
          <a:xfrm>
            <a:off x="6403371" y="2980788"/>
            <a:ext cx="245120" cy="245120"/>
          </a:xfrm>
          <a:prstGeom prst="ellipse">
            <a:avLst/>
          </a:prstGeom>
          <a:solidFill>
            <a:schemeClr val="tx2">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2</a:t>
            </a:r>
          </a:p>
        </p:txBody>
      </p:sp>
      <p:sp>
        <p:nvSpPr>
          <p:cNvPr id="66" name="Oval 65"/>
          <p:cNvSpPr/>
          <p:nvPr/>
        </p:nvSpPr>
        <p:spPr bwMode="auto">
          <a:xfrm>
            <a:off x="9231390" y="2980788"/>
            <a:ext cx="245120" cy="245120"/>
          </a:xfrm>
          <a:prstGeom prst="ellipse">
            <a:avLst/>
          </a:prstGeom>
          <a:solidFill>
            <a:schemeClr val="tx2">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4</a:t>
            </a:r>
          </a:p>
        </p:txBody>
      </p:sp>
      <p:sp>
        <p:nvSpPr>
          <p:cNvPr id="67" name="Oval 66"/>
          <p:cNvSpPr/>
          <p:nvPr/>
        </p:nvSpPr>
        <p:spPr bwMode="auto">
          <a:xfrm>
            <a:off x="9222828" y="2308469"/>
            <a:ext cx="245120" cy="245120"/>
          </a:xfrm>
          <a:prstGeom prst="ellipse">
            <a:avLst/>
          </a:prstGeom>
          <a:solidFill>
            <a:schemeClr val="tx2">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3</a:t>
            </a:r>
          </a:p>
        </p:txBody>
      </p:sp>
      <p:sp>
        <p:nvSpPr>
          <p:cNvPr id="69" name="Rectangle: Rounded Corners 68"/>
          <p:cNvSpPr/>
          <p:nvPr/>
        </p:nvSpPr>
        <p:spPr bwMode="auto">
          <a:xfrm>
            <a:off x="9837640" y="2383171"/>
            <a:ext cx="522915" cy="522914"/>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RED2"/>
          <p:cNvSpPr/>
          <p:nvPr/>
        </p:nvSpPr>
        <p:spPr bwMode="auto">
          <a:xfrm>
            <a:off x="9935685" y="2431727"/>
            <a:ext cx="179442" cy="149404"/>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3" name="TextBox 72"/>
          <p:cNvSpPr txBox="1"/>
          <p:nvPr/>
        </p:nvSpPr>
        <p:spPr>
          <a:xfrm>
            <a:off x="9949693" y="2237198"/>
            <a:ext cx="298808" cy="10862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784" b="1" i="0" u="none" strike="noStrike" kern="1200" cap="none" spc="0" normalizeH="0" baseline="0" noProof="0">
                <a:ln>
                  <a:noFill/>
                </a:ln>
                <a:gradFill>
                  <a:gsLst>
                    <a:gs pos="58438">
                      <a:srgbClr val="353535"/>
                    </a:gs>
                    <a:gs pos="43000">
                      <a:srgbClr val="353535"/>
                    </a:gs>
                  </a:gsLst>
                  <a:lin ang="5400000" scaled="0"/>
                </a:gradFill>
                <a:effectLst/>
                <a:uLnTx/>
                <a:uFillTx/>
                <a:latin typeface="Segoe UI Semilight"/>
                <a:ea typeface="+mn-ea"/>
                <a:cs typeface="+mn-cs"/>
              </a:rPr>
              <a:t>App 1</a:t>
            </a:r>
          </a:p>
        </p:txBody>
      </p:sp>
      <p:sp>
        <p:nvSpPr>
          <p:cNvPr id="75" name="Rectangle: Rounded Corners 74"/>
          <p:cNvSpPr/>
          <p:nvPr/>
        </p:nvSpPr>
        <p:spPr bwMode="auto">
          <a:xfrm>
            <a:off x="10435257" y="2383171"/>
            <a:ext cx="522915" cy="522914"/>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9" name="TextBox 78"/>
          <p:cNvSpPr txBox="1"/>
          <p:nvPr/>
        </p:nvSpPr>
        <p:spPr>
          <a:xfrm>
            <a:off x="10547309" y="2237198"/>
            <a:ext cx="298808" cy="10862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784" b="1" i="0" u="none" strike="noStrike" kern="1200" cap="none" spc="0" normalizeH="0" baseline="0" noProof="0">
                <a:ln>
                  <a:noFill/>
                </a:ln>
                <a:gradFill>
                  <a:gsLst>
                    <a:gs pos="58438">
                      <a:srgbClr val="353535"/>
                    </a:gs>
                    <a:gs pos="43000">
                      <a:srgbClr val="353535"/>
                    </a:gs>
                  </a:gsLst>
                  <a:lin ang="5400000" scaled="0"/>
                </a:gradFill>
                <a:effectLst/>
                <a:uLnTx/>
                <a:uFillTx/>
                <a:latin typeface="Segoe UI Semilight"/>
                <a:ea typeface="+mn-ea"/>
                <a:cs typeface="+mn-cs"/>
              </a:rPr>
              <a:t>App 2</a:t>
            </a:r>
          </a:p>
        </p:txBody>
      </p:sp>
      <p:sp>
        <p:nvSpPr>
          <p:cNvPr id="143" name="RED1"/>
          <p:cNvSpPr/>
          <p:nvPr/>
        </p:nvSpPr>
        <p:spPr bwMode="auto">
          <a:xfrm>
            <a:off x="9935685" y="2431727"/>
            <a:ext cx="179442" cy="149404"/>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45" name="GREEN2"/>
          <p:cNvSpPr/>
          <p:nvPr/>
        </p:nvSpPr>
        <p:spPr bwMode="auto">
          <a:xfrm>
            <a:off x="10146405" y="2612527"/>
            <a:ext cx="171818" cy="149404"/>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46" name="GREEN1"/>
          <p:cNvSpPr/>
          <p:nvPr/>
        </p:nvSpPr>
        <p:spPr bwMode="auto">
          <a:xfrm>
            <a:off x="10146405" y="2602707"/>
            <a:ext cx="171818" cy="149404"/>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47" name="GREEN3"/>
          <p:cNvSpPr/>
          <p:nvPr/>
        </p:nvSpPr>
        <p:spPr bwMode="auto">
          <a:xfrm>
            <a:off x="10140984" y="2602707"/>
            <a:ext cx="171818" cy="149404"/>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2" name="GREEN4"/>
          <p:cNvSpPr/>
          <p:nvPr/>
        </p:nvSpPr>
        <p:spPr bwMode="auto">
          <a:xfrm>
            <a:off x="10146405" y="2606598"/>
            <a:ext cx="171818" cy="149404"/>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48" name="GREEN5"/>
          <p:cNvSpPr/>
          <p:nvPr/>
        </p:nvSpPr>
        <p:spPr bwMode="auto">
          <a:xfrm>
            <a:off x="10149953" y="2606598"/>
            <a:ext cx="171818" cy="149404"/>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8" name="BROWN1"/>
          <p:cNvSpPr/>
          <p:nvPr/>
        </p:nvSpPr>
        <p:spPr bwMode="auto">
          <a:xfrm>
            <a:off x="10519947" y="2675222"/>
            <a:ext cx="177916" cy="149404"/>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49" name="BROWN2"/>
          <p:cNvSpPr/>
          <p:nvPr/>
        </p:nvSpPr>
        <p:spPr bwMode="auto">
          <a:xfrm>
            <a:off x="10519947" y="2675222"/>
            <a:ext cx="177916" cy="149404"/>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50" name="BROWN3"/>
          <p:cNvSpPr/>
          <p:nvPr/>
        </p:nvSpPr>
        <p:spPr bwMode="auto">
          <a:xfrm>
            <a:off x="10519947" y="2675222"/>
            <a:ext cx="177916" cy="149404"/>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7" name="PURPLE1"/>
          <p:cNvSpPr/>
          <p:nvPr/>
        </p:nvSpPr>
        <p:spPr bwMode="auto">
          <a:xfrm>
            <a:off x="10749473" y="2582686"/>
            <a:ext cx="173372" cy="149404"/>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51" name="PURPLE2"/>
          <p:cNvSpPr/>
          <p:nvPr/>
        </p:nvSpPr>
        <p:spPr bwMode="auto">
          <a:xfrm>
            <a:off x="10749473" y="2582686"/>
            <a:ext cx="173372" cy="149404"/>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52" name="PURPLE3"/>
          <p:cNvSpPr/>
          <p:nvPr/>
        </p:nvSpPr>
        <p:spPr bwMode="auto">
          <a:xfrm>
            <a:off x="10749473" y="2582686"/>
            <a:ext cx="173372" cy="149404"/>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6" name="BLUE1"/>
          <p:cNvSpPr/>
          <p:nvPr/>
        </p:nvSpPr>
        <p:spPr bwMode="auto">
          <a:xfrm>
            <a:off x="10535638" y="2432506"/>
            <a:ext cx="177107" cy="149404"/>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53" name="BLUE2"/>
          <p:cNvSpPr/>
          <p:nvPr/>
        </p:nvSpPr>
        <p:spPr bwMode="auto">
          <a:xfrm>
            <a:off x="10535638" y="2432506"/>
            <a:ext cx="177107" cy="149404"/>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54" name="BLUE3"/>
          <p:cNvSpPr/>
          <p:nvPr/>
        </p:nvSpPr>
        <p:spPr bwMode="auto">
          <a:xfrm>
            <a:off x="10535638" y="2432506"/>
            <a:ext cx="177107" cy="149404"/>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55" name="BLUE4"/>
          <p:cNvSpPr/>
          <p:nvPr/>
        </p:nvSpPr>
        <p:spPr bwMode="auto">
          <a:xfrm>
            <a:off x="10535638" y="2432506"/>
            <a:ext cx="177107" cy="149404"/>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56" name="BLUE5"/>
          <p:cNvSpPr/>
          <p:nvPr/>
        </p:nvSpPr>
        <p:spPr bwMode="auto">
          <a:xfrm>
            <a:off x="10535638" y="2432506"/>
            <a:ext cx="177107" cy="149404"/>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1" name="YELLOW1"/>
          <p:cNvSpPr/>
          <p:nvPr/>
        </p:nvSpPr>
        <p:spPr bwMode="auto">
          <a:xfrm>
            <a:off x="9931016" y="2717305"/>
            <a:ext cx="180061" cy="149404"/>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57" name="YELLOW2"/>
          <p:cNvSpPr/>
          <p:nvPr/>
        </p:nvSpPr>
        <p:spPr bwMode="auto">
          <a:xfrm>
            <a:off x="9931016" y="2717305"/>
            <a:ext cx="180061" cy="149404"/>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58" name="YELLOW3"/>
          <p:cNvSpPr/>
          <p:nvPr/>
        </p:nvSpPr>
        <p:spPr bwMode="auto">
          <a:xfrm>
            <a:off x="9931016" y="2717305"/>
            <a:ext cx="180061" cy="149404"/>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1" name="TextBox 160"/>
          <p:cNvSpPr txBox="1"/>
          <p:nvPr/>
        </p:nvSpPr>
        <p:spPr>
          <a:xfrm>
            <a:off x="5807306" y="1412044"/>
            <a:ext cx="2913381" cy="72414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69063">
                      <a:srgbClr val="353535"/>
                    </a:gs>
                    <a:gs pos="45000">
                      <a:srgbClr val="353535"/>
                    </a:gs>
                  </a:gsLst>
                  <a:lin ang="5400000" scaled="0"/>
                </a:gradFill>
                <a:effectLst/>
                <a:uLnTx/>
                <a:uFillTx/>
                <a:latin typeface="Segoe UI" panose="020B0502040204020203" pitchFamily="34" charset="0"/>
                <a:ea typeface="+mn-ea"/>
                <a:cs typeface="Segoe UI" panose="020B0502040204020203" pitchFamily="34" charset="0"/>
              </a:rPr>
              <a:t>Monolithic </a:t>
            </a:r>
            <a:br>
              <a:rPr kumimoji="0" lang="en-US" sz="1568" b="0" i="0" u="none" strike="noStrike" kern="1200" cap="none" spc="0" normalizeH="0" baseline="0" noProof="0">
                <a:ln>
                  <a:noFill/>
                </a:ln>
                <a:gradFill>
                  <a:gsLst>
                    <a:gs pos="69063">
                      <a:srgbClr val="353535"/>
                    </a:gs>
                    <a:gs pos="45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gradFill>
                  <a:gsLst>
                    <a:gs pos="69063">
                      <a:srgbClr val="353535"/>
                    </a:gs>
                    <a:gs pos="45000">
                      <a:srgbClr val="353535"/>
                    </a:gs>
                  </a:gsLst>
                  <a:lin ang="5400000" scaled="0"/>
                </a:gradFill>
                <a:effectLst/>
                <a:uLnTx/>
                <a:uFillTx/>
                <a:latin typeface="Segoe UI" panose="020B0502040204020203" pitchFamily="34" charset="0"/>
                <a:ea typeface="+mn-ea"/>
                <a:cs typeface="Segoe UI" panose="020B0502040204020203" pitchFamily="34" charset="0"/>
              </a:rPr>
              <a:t>application approach</a:t>
            </a:r>
          </a:p>
        </p:txBody>
      </p:sp>
      <p:sp>
        <p:nvSpPr>
          <p:cNvPr id="162" name="TextBox 161"/>
          <p:cNvSpPr txBox="1"/>
          <p:nvPr/>
        </p:nvSpPr>
        <p:spPr>
          <a:xfrm>
            <a:off x="8859977" y="1412044"/>
            <a:ext cx="3137488" cy="72414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69063">
                      <a:srgbClr val="353535"/>
                    </a:gs>
                    <a:gs pos="45000">
                      <a:srgbClr val="353535"/>
                    </a:gs>
                  </a:gsLst>
                  <a:lin ang="5400000" scaled="0"/>
                </a:gradFill>
                <a:effectLst/>
                <a:uLnTx/>
                <a:uFillTx/>
                <a:latin typeface="Segoe UI" panose="020B0502040204020203" pitchFamily="34" charset="0"/>
                <a:ea typeface="+mn-ea"/>
                <a:cs typeface="Segoe UI" panose="020B0502040204020203" pitchFamily="34" charset="0"/>
              </a:rPr>
              <a:t>Microservices </a:t>
            </a:r>
            <a:br>
              <a:rPr kumimoji="0" lang="en-US" sz="1568" b="0" i="0" u="none" strike="noStrike" kern="1200" cap="none" spc="0" normalizeH="0" baseline="0" noProof="0">
                <a:ln>
                  <a:noFill/>
                </a:ln>
                <a:gradFill>
                  <a:gsLst>
                    <a:gs pos="69063">
                      <a:srgbClr val="353535"/>
                    </a:gs>
                    <a:gs pos="45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gradFill>
                  <a:gsLst>
                    <a:gs pos="69063">
                      <a:srgbClr val="353535"/>
                    </a:gs>
                    <a:gs pos="45000">
                      <a:srgbClr val="353535"/>
                    </a:gs>
                  </a:gsLst>
                  <a:lin ang="5400000" scaled="0"/>
                </a:gradFill>
                <a:effectLst/>
                <a:uLnTx/>
                <a:uFillTx/>
                <a:latin typeface="Segoe UI" panose="020B0502040204020203" pitchFamily="34" charset="0"/>
                <a:ea typeface="+mn-ea"/>
                <a:cs typeface="Segoe UI" panose="020B0502040204020203" pitchFamily="34" charset="0"/>
              </a:rPr>
              <a:t>application approach</a:t>
            </a:r>
          </a:p>
        </p:txBody>
      </p:sp>
      <p:cxnSp>
        <p:nvCxnSpPr>
          <p:cNvPr id="164" name="Straight Connector 163"/>
          <p:cNvCxnSpPr/>
          <p:nvPr/>
        </p:nvCxnSpPr>
        <p:spPr>
          <a:xfrm>
            <a:off x="8720687" y="2084364"/>
            <a:ext cx="0" cy="2697055"/>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1" name="Title 1"/>
          <p:cNvSpPr txBox="1">
            <a:spLocks/>
          </p:cNvSpPr>
          <p:nvPr/>
        </p:nvSpPr>
        <p:spPr>
          <a:xfrm>
            <a:off x="277584" y="302409"/>
            <a:ext cx="537020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Rearchitect: from monolithic app to microservices</a:t>
            </a:r>
            <a:endParaRPr kumimoji="0" lang="en-US" sz="44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122" name="Group 121"/>
          <p:cNvGrpSpPr/>
          <p:nvPr/>
        </p:nvGrpSpPr>
        <p:grpSpPr>
          <a:xfrm>
            <a:off x="6700621" y="3340293"/>
            <a:ext cx="1167220" cy="373510"/>
            <a:chOff x="6682582" y="3406776"/>
            <a:chExt cx="1190625" cy="381000"/>
          </a:xfrm>
        </p:grpSpPr>
        <p:sp>
          <p:nvSpPr>
            <p:cNvPr id="123" name="Freeform: Shape 12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124" name="Straight Connector 123"/>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Original App1"/>
          <p:cNvGrpSpPr/>
          <p:nvPr/>
        </p:nvGrpSpPr>
        <p:grpSpPr>
          <a:xfrm>
            <a:off x="7043783" y="2383171"/>
            <a:ext cx="522915" cy="522914"/>
            <a:chOff x="7032624" y="2430462"/>
            <a:chExt cx="533401" cy="533400"/>
          </a:xfrm>
        </p:grpSpPr>
        <p:sp>
          <p:nvSpPr>
            <p:cNvPr id="128" name="Rectangle: Rounded Corners 127"/>
            <p:cNvSpPr/>
            <p:nvPr/>
          </p:nvSpPr>
          <p:spPr bwMode="auto">
            <a:xfrm>
              <a:off x="7032624"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29" name="Rectangle 128"/>
            <p:cNvSpPr/>
            <p:nvPr/>
          </p:nvSpPr>
          <p:spPr bwMode="auto">
            <a:xfrm>
              <a:off x="7108824"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0" name="Rectangle 129"/>
            <p:cNvSpPr/>
            <p:nvPr/>
          </p:nvSpPr>
          <p:spPr bwMode="auto">
            <a:xfrm>
              <a:off x="7333454"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Rectangle 130"/>
            <p:cNvSpPr/>
            <p:nvPr/>
          </p:nvSpPr>
          <p:spPr bwMode="auto">
            <a:xfrm>
              <a:off x="7223124"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132" name="Group 131"/>
          <p:cNvGrpSpPr/>
          <p:nvPr/>
        </p:nvGrpSpPr>
        <p:grpSpPr>
          <a:xfrm>
            <a:off x="6700621" y="3760492"/>
            <a:ext cx="1167220" cy="373510"/>
            <a:chOff x="6682582" y="3835401"/>
            <a:chExt cx="1190625" cy="381000"/>
          </a:xfrm>
        </p:grpSpPr>
        <p:grpSp>
          <p:nvGrpSpPr>
            <p:cNvPr id="133" name="Group 132"/>
            <p:cNvGrpSpPr/>
            <p:nvPr/>
          </p:nvGrpSpPr>
          <p:grpSpPr>
            <a:xfrm>
              <a:off x="6682582" y="3835401"/>
              <a:ext cx="1190625" cy="381000"/>
              <a:chOff x="6682582" y="3406776"/>
              <a:chExt cx="1190625" cy="381000"/>
            </a:xfrm>
          </p:grpSpPr>
          <p:sp>
            <p:nvSpPr>
              <p:cNvPr id="140" name="Freeform: Shape 139"/>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141" name="Straight Connector 140"/>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Small App 1"/>
            <p:cNvGrpSpPr/>
            <p:nvPr/>
          </p:nvGrpSpPr>
          <p:grpSpPr>
            <a:xfrm>
              <a:off x="7115174" y="3856830"/>
              <a:ext cx="328614" cy="328613"/>
              <a:chOff x="7666037" y="2430462"/>
              <a:chExt cx="533401" cy="533400"/>
            </a:xfrm>
          </p:grpSpPr>
          <p:sp>
            <p:nvSpPr>
              <p:cNvPr id="135" name="Rectangle: Rounded Corners 134"/>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6" name="Rectangle 135"/>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7" name="Rectangle 136"/>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9" name="Rectangle 138"/>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grpSp>
        <p:nvGrpSpPr>
          <p:cNvPr id="165" name="Group 164"/>
          <p:cNvGrpSpPr/>
          <p:nvPr/>
        </p:nvGrpSpPr>
        <p:grpSpPr>
          <a:xfrm>
            <a:off x="6700621" y="4179132"/>
            <a:ext cx="1167220" cy="373510"/>
            <a:chOff x="6682582" y="3835401"/>
            <a:chExt cx="1190625" cy="381000"/>
          </a:xfrm>
        </p:grpSpPr>
        <p:grpSp>
          <p:nvGrpSpPr>
            <p:cNvPr id="166" name="Group 165"/>
            <p:cNvGrpSpPr/>
            <p:nvPr/>
          </p:nvGrpSpPr>
          <p:grpSpPr>
            <a:xfrm>
              <a:off x="6682582" y="3835401"/>
              <a:ext cx="1190625" cy="381000"/>
              <a:chOff x="6682582" y="3406776"/>
              <a:chExt cx="1190625" cy="381000"/>
            </a:xfrm>
          </p:grpSpPr>
          <p:sp>
            <p:nvSpPr>
              <p:cNvPr id="172" name="Freeform: Shape 17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173" name="Straight Connector 172"/>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7" name="Small App 1"/>
            <p:cNvGrpSpPr/>
            <p:nvPr/>
          </p:nvGrpSpPr>
          <p:grpSpPr>
            <a:xfrm>
              <a:off x="7115174" y="3856830"/>
              <a:ext cx="328614" cy="328613"/>
              <a:chOff x="7666037" y="2430462"/>
              <a:chExt cx="533401" cy="533400"/>
            </a:xfrm>
          </p:grpSpPr>
          <p:sp>
            <p:nvSpPr>
              <p:cNvPr id="168" name="Rectangle: Rounded Corners 167"/>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9" name="Rectangle 168"/>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0" name="Rectangle 169"/>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1" name="Rectangle 170"/>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spTree>
    <p:extLst>
      <p:ext uri="{BB962C8B-B14F-4D97-AF65-F5344CB8AC3E}">
        <p14:creationId xmlns:p14="http://schemas.microsoft.com/office/powerpoint/2010/main" val="367104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fade">
                                      <p:cBhvr>
                                        <p:cTn id="24" dur="500"/>
                                        <p:tgtEl>
                                          <p:spTgt spid="1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fade">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par>
                                <p:cTn id="39" presetID="42" presetClass="path" presetSubtype="0" accel="50000" decel="50000" fill="hold" nodeType="withEffect">
                                  <p:stCondLst>
                                    <p:cond delay="0"/>
                                  </p:stCondLst>
                                  <p:childTnLst>
                                    <p:animMotion origin="layout" path="M -3.04825E-6 -5.31094E-7 L -0.00115 0.12823 " pathEditMode="relative" rAng="0" ptsTypes="AA">
                                      <p:cBhvr>
                                        <p:cTn id="40" dur="2000" fill="hold"/>
                                        <p:tgtEl>
                                          <p:spTgt spid="127"/>
                                        </p:tgtEl>
                                        <p:attrNameLst>
                                          <p:attrName>ppt_x</p:attrName>
                                          <p:attrName>ppt_y</p:attrName>
                                        </p:attrNameLst>
                                      </p:cBhvr>
                                      <p:rCtr x="-64" y="6400"/>
                                    </p:animMotion>
                                  </p:childTnLst>
                                </p:cTn>
                              </p:par>
                              <p:par>
                                <p:cTn id="41" presetID="6" presetClass="emph" presetSubtype="0" accel="10000" decel="90000" fill="hold" nodeType="withEffect">
                                  <p:stCondLst>
                                    <p:cond delay="0"/>
                                  </p:stCondLst>
                                  <p:childTnLst>
                                    <p:animScale>
                                      <p:cBhvr>
                                        <p:cTn id="42" dur="2000" fill="hold"/>
                                        <p:tgtEl>
                                          <p:spTgt spid="127"/>
                                        </p:tgtEl>
                                      </p:cBhvr>
                                      <p:by x="64000" y="64000"/>
                                    </p:animScale>
                                  </p:childTnLst>
                                </p:cTn>
                              </p:par>
                              <p:par>
                                <p:cTn id="43" presetID="10" presetClass="entr" presetSubtype="0" fill="hold" nodeType="withEffect">
                                  <p:stCondLst>
                                    <p:cond delay="500"/>
                                  </p:stCondLst>
                                  <p:childTnLst>
                                    <p:set>
                                      <p:cBhvr>
                                        <p:cTn id="44" dur="1" fill="hold">
                                          <p:stCondLst>
                                            <p:cond delay="0"/>
                                          </p:stCondLst>
                                        </p:cTn>
                                        <p:tgtEl>
                                          <p:spTgt spid="132"/>
                                        </p:tgtEl>
                                        <p:attrNameLst>
                                          <p:attrName>style.visibility</p:attrName>
                                        </p:attrNameLst>
                                      </p:cBhvr>
                                      <p:to>
                                        <p:strVal val="visible"/>
                                      </p:to>
                                    </p:set>
                                    <p:animEffect transition="in" filter="fade">
                                      <p:cBhvr>
                                        <p:cTn id="45" dur="500"/>
                                        <p:tgtEl>
                                          <p:spTgt spid="132"/>
                                        </p:tgtEl>
                                      </p:cBhvr>
                                    </p:animEffect>
                                  </p:childTnLst>
                                </p:cTn>
                              </p:par>
                              <p:par>
                                <p:cTn id="46" presetID="10" presetClass="entr" presetSubtype="0" fill="hold" nodeType="withEffect">
                                  <p:stCondLst>
                                    <p:cond delay="1000"/>
                                  </p:stCondLst>
                                  <p:childTnLst>
                                    <p:set>
                                      <p:cBhvr>
                                        <p:cTn id="47" dur="1" fill="hold">
                                          <p:stCondLst>
                                            <p:cond delay="0"/>
                                          </p:stCondLst>
                                        </p:cTn>
                                        <p:tgtEl>
                                          <p:spTgt spid="165"/>
                                        </p:tgtEl>
                                        <p:attrNameLst>
                                          <p:attrName>style.visibility</p:attrName>
                                        </p:attrNameLst>
                                      </p:cBhvr>
                                      <p:to>
                                        <p:strVal val="visible"/>
                                      </p:to>
                                    </p:set>
                                    <p:animEffect transition="in" filter="fade">
                                      <p:cBhvr>
                                        <p:cTn id="48" dur="500"/>
                                        <p:tgtEl>
                                          <p:spTgt spid="16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par>
                                <p:cTn id="54" presetID="10" presetClass="entr" presetSubtype="0"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fade">
                                      <p:cBhvr>
                                        <p:cTn id="56" dur="500"/>
                                        <p:tgtEl>
                                          <p:spTgt spid="1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2"/>
                                        </p:tgtEl>
                                        <p:attrNameLst>
                                          <p:attrName>style.visibility</p:attrName>
                                        </p:attrNameLst>
                                      </p:cBhvr>
                                      <p:to>
                                        <p:strVal val="visible"/>
                                      </p:to>
                                    </p:set>
                                    <p:animEffect transition="in" filter="fade">
                                      <p:cBhvr>
                                        <p:cTn id="59" dur="500"/>
                                        <p:tgtEl>
                                          <p:spTgt spid="16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500"/>
                                        <p:tgtEl>
                                          <p:spTgt spid="6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par>
                                <p:cTn id="78" presetID="10" presetClass="entr" presetSubtype="0" fill="hold" grpId="3" nodeType="withEffect">
                                  <p:stCondLst>
                                    <p:cond delay="0"/>
                                  </p:stCondLst>
                                  <p:childTnLst>
                                    <p:set>
                                      <p:cBhvr>
                                        <p:cTn id="79" dur="1" fill="hold">
                                          <p:stCondLst>
                                            <p:cond delay="0"/>
                                          </p:stCondLst>
                                        </p:cTn>
                                        <p:tgtEl>
                                          <p:spTgt spid="143"/>
                                        </p:tgtEl>
                                        <p:attrNameLst>
                                          <p:attrName>style.visibility</p:attrName>
                                        </p:attrNameLst>
                                      </p:cBhvr>
                                      <p:to>
                                        <p:strVal val="visible"/>
                                      </p:to>
                                    </p:set>
                                    <p:animEffect transition="in" filter="fade">
                                      <p:cBhvr>
                                        <p:cTn id="80" dur="500"/>
                                        <p:tgtEl>
                                          <p:spTgt spid="14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7"/>
                                        </p:tgtEl>
                                        <p:attrNameLst>
                                          <p:attrName>style.visibility</p:attrName>
                                        </p:attrNameLst>
                                      </p:cBhvr>
                                      <p:to>
                                        <p:strVal val="visible"/>
                                      </p:to>
                                    </p:set>
                                    <p:animEffect transition="in" filter="fade">
                                      <p:cBhvr>
                                        <p:cTn id="86" dur="500"/>
                                        <p:tgtEl>
                                          <p:spTgt spid="147"/>
                                        </p:tgtEl>
                                      </p:cBhvr>
                                    </p:animEffect>
                                  </p:childTnLst>
                                </p:cTn>
                              </p:par>
                              <p:par>
                                <p:cTn id="87" presetID="10" presetClass="entr" presetSubtype="0" fill="hold" grpId="3" nodeType="withEffect">
                                  <p:stCondLst>
                                    <p:cond delay="0"/>
                                  </p:stCondLst>
                                  <p:childTnLst>
                                    <p:set>
                                      <p:cBhvr>
                                        <p:cTn id="88" dur="1" fill="hold">
                                          <p:stCondLst>
                                            <p:cond delay="0"/>
                                          </p:stCondLst>
                                        </p:cTn>
                                        <p:tgtEl>
                                          <p:spTgt spid="144"/>
                                        </p:tgtEl>
                                        <p:attrNameLst>
                                          <p:attrName>style.visibility</p:attrName>
                                        </p:attrNameLst>
                                      </p:cBhvr>
                                      <p:to>
                                        <p:strVal val="visible"/>
                                      </p:to>
                                    </p:set>
                                    <p:animEffect transition="in" filter="fade">
                                      <p:cBhvr>
                                        <p:cTn id="89" dur="500"/>
                                        <p:tgtEl>
                                          <p:spTgt spid="14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Effect transition="in" filter="fade">
                                      <p:cBhvr>
                                        <p:cTn id="92" dur="500"/>
                                        <p:tgtEl>
                                          <p:spTgt spid="14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8"/>
                                        </p:tgtEl>
                                        <p:attrNameLst>
                                          <p:attrName>style.visibility</p:attrName>
                                        </p:attrNameLst>
                                      </p:cBhvr>
                                      <p:to>
                                        <p:strVal val="visible"/>
                                      </p:to>
                                    </p:set>
                                    <p:animEffect transition="in" filter="fade">
                                      <p:cBhvr>
                                        <p:cTn id="95" dur="500"/>
                                        <p:tgtEl>
                                          <p:spTgt spid="13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fade">
                                      <p:cBhvr>
                                        <p:cTn id="98" dur="500"/>
                                        <p:tgtEl>
                                          <p:spTgt spid="7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51"/>
                                        </p:tgtEl>
                                        <p:attrNameLst>
                                          <p:attrName>style.visibility</p:attrName>
                                        </p:attrNameLst>
                                      </p:cBhvr>
                                      <p:to>
                                        <p:strVal val="visible"/>
                                      </p:to>
                                    </p:set>
                                    <p:animEffect transition="in" filter="fade">
                                      <p:cBhvr>
                                        <p:cTn id="101" dur="500"/>
                                        <p:tgtEl>
                                          <p:spTgt spid="15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52"/>
                                        </p:tgtEl>
                                        <p:attrNameLst>
                                          <p:attrName>style.visibility</p:attrName>
                                        </p:attrNameLst>
                                      </p:cBhvr>
                                      <p:to>
                                        <p:strVal val="visible"/>
                                      </p:to>
                                    </p:set>
                                    <p:animEffect transition="in" filter="fade">
                                      <p:cBhvr>
                                        <p:cTn id="104" dur="500"/>
                                        <p:tgtEl>
                                          <p:spTgt spid="15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3"/>
                                        </p:tgtEl>
                                        <p:attrNameLst>
                                          <p:attrName>style.visibility</p:attrName>
                                        </p:attrNameLst>
                                      </p:cBhvr>
                                      <p:to>
                                        <p:strVal val="visible"/>
                                      </p:to>
                                    </p:set>
                                    <p:animEffect transition="in" filter="fade">
                                      <p:cBhvr>
                                        <p:cTn id="110" dur="500"/>
                                        <p:tgtEl>
                                          <p:spTgt spid="15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54"/>
                                        </p:tgtEl>
                                        <p:attrNameLst>
                                          <p:attrName>style.visibility</p:attrName>
                                        </p:attrNameLst>
                                      </p:cBhvr>
                                      <p:to>
                                        <p:strVal val="visible"/>
                                      </p:to>
                                    </p:set>
                                    <p:animEffect transition="in" filter="fade">
                                      <p:cBhvr>
                                        <p:cTn id="113" dur="500"/>
                                        <p:tgtEl>
                                          <p:spTgt spid="15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55"/>
                                        </p:tgtEl>
                                        <p:attrNameLst>
                                          <p:attrName>style.visibility</p:attrName>
                                        </p:attrNameLst>
                                      </p:cBhvr>
                                      <p:to>
                                        <p:strVal val="visible"/>
                                      </p:to>
                                    </p:set>
                                    <p:animEffect transition="in" filter="fade">
                                      <p:cBhvr>
                                        <p:cTn id="116" dur="500"/>
                                        <p:tgtEl>
                                          <p:spTgt spid="1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56"/>
                                        </p:tgtEl>
                                        <p:attrNameLst>
                                          <p:attrName>style.visibility</p:attrName>
                                        </p:attrNameLst>
                                      </p:cBhvr>
                                      <p:to>
                                        <p:strVal val="visible"/>
                                      </p:to>
                                    </p:set>
                                    <p:animEffect transition="in" filter="fade">
                                      <p:cBhvr>
                                        <p:cTn id="119" dur="500"/>
                                        <p:tgtEl>
                                          <p:spTgt spid="15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500"/>
                                        <p:tgtEl>
                                          <p:spTgt spid="7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7"/>
                                        </p:tgtEl>
                                        <p:attrNameLst>
                                          <p:attrName>style.visibility</p:attrName>
                                        </p:attrNameLst>
                                      </p:cBhvr>
                                      <p:to>
                                        <p:strVal val="visible"/>
                                      </p:to>
                                    </p:set>
                                    <p:animEffect transition="in" filter="fade">
                                      <p:cBhvr>
                                        <p:cTn id="125" dur="500"/>
                                        <p:tgtEl>
                                          <p:spTgt spid="15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58"/>
                                        </p:tgtEl>
                                        <p:attrNameLst>
                                          <p:attrName>style.visibility</p:attrName>
                                        </p:attrNameLst>
                                      </p:cBhvr>
                                      <p:to>
                                        <p:strVal val="visible"/>
                                      </p:to>
                                    </p:set>
                                    <p:animEffect transition="in" filter="fade">
                                      <p:cBhvr>
                                        <p:cTn id="128" dur="500"/>
                                        <p:tgtEl>
                                          <p:spTgt spid="15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0"/>
                                        </p:tgtEl>
                                        <p:attrNameLst>
                                          <p:attrName>style.visibility</p:attrName>
                                        </p:attrNameLst>
                                      </p:cBhvr>
                                      <p:to>
                                        <p:strVal val="visible"/>
                                      </p:to>
                                    </p:set>
                                    <p:animEffect transition="in" filter="fade">
                                      <p:cBhvr>
                                        <p:cTn id="131" dur="500"/>
                                        <p:tgtEl>
                                          <p:spTgt spid="15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49"/>
                                        </p:tgtEl>
                                        <p:attrNameLst>
                                          <p:attrName>style.visibility</p:attrName>
                                        </p:attrNameLst>
                                      </p:cBhvr>
                                      <p:to>
                                        <p:strVal val="visible"/>
                                      </p:to>
                                    </p:set>
                                    <p:animEffect transition="in" filter="fade">
                                      <p:cBhvr>
                                        <p:cTn id="134" dur="500"/>
                                        <p:tgtEl>
                                          <p:spTgt spid="14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46"/>
                                        </p:tgtEl>
                                        <p:attrNameLst>
                                          <p:attrName>style.visibility</p:attrName>
                                        </p:attrNameLst>
                                      </p:cBhvr>
                                      <p:to>
                                        <p:strVal val="visible"/>
                                      </p:to>
                                    </p:set>
                                    <p:animEffect transition="in" filter="fade">
                                      <p:cBhvr>
                                        <p:cTn id="137" dur="500"/>
                                        <p:tgtEl>
                                          <p:spTgt spid="14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60"/>
                                        </p:tgtEl>
                                        <p:attrNameLst>
                                          <p:attrName>style.visibility</p:attrName>
                                        </p:attrNameLst>
                                      </p:cBhvr>
                                      <p:to>
                                        <p:strVal val="visible"/>
                                      </p:to>
                                    </p:set>
                                    <p:animEffect transition="in" filter="fade">
                                      <p:cBhvr>
                                        <p:cTn id="142" dur="500"/>
                                        <p:tgtEl>
                                          <p:spTgt spid="16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fade">
                                      <p:cBhvr>
                                        <p:cTn id="145" dur="500"/>
                                        <p:tgtEl>
                                          <p:spTgt spid="66"/>
                                        </p:tgtEl>
                                      </p:cBhvr>
                                    </p:animEffect>
                                  </p:childTnLst>
                                </p:cTn>
                              </p:par>
                            </p:childTnLst>
                          </p:cTn>
                        </p:par>
                        <p:par>
                          <p:cTn id="146" fill="hold">
                            <p:stCondLst>
                              <p:cond delay="500"/>
                            </p:stCondLst>
                            <p:childTnLst>
                              <p:par>
                                <p:cTn id="147" presetID="42" presetClass="path" presetSubtype="0" accel="50000" decel="50000" fill="hold" grpId="1" nodeType="afterEffect">
                                  <p:stCondLst>
                                    <p:cond delay="0"/>
                                  </p:stCondLst>
                                  <p:childTnLst>
                                    <p:animMotion origin="layout" path="M 4.65407E-6 -8.0345E-7 L 0.02017 0.1305 " pathEditMode="relative" rAng="0" ptsTypes="AA">
                                      <p:cBhvr>
                                        <p:cTn id="148" dur="1500" fill="hold"/>
                                        <p:tgtEl>
                                          <p:spTgt spid="70"/>
                                        </p:tgtEl>
                                        <p:attrNameLst>
                                          <p:attrName>ppt_x</p:attrName>
                                          <p:attrName>ppt_y</p:attrName>
                                        </p:attrNameLst>
                                      </p:cBhvr>
                                      <p:rCtr x="1059" y="6423"/>
                                    </p:animMotion>
                                  </p:childTnLst>
                                </p:cTn>
                              </p:par>
                              <p:par>
                                <p:cTn id="149" presetID="6" presetClass="emph" presetSubtype="0" fill="hold" grpId="2" nodeType="withEffect">
                                  <p:stCondLst>
                                    <p:cond delay="0"/>
                                  </p:stCondLst>
                                  <p:childTnLst>
                                    <p:animScale>
                                      <p:cBhvr>
                                        <p:cTn id="150" dur="1500" fill="hold"/>
                                        <p:tgtEl>
                                          <p:spTgt spid="70"/>
                                        </p:tgtEl>
                                      </p:cBhvr>
                                      <p:by x="100000" y="82350"/>
                                    </p:animScale>
                                  </p:childTnLst>
                                </p:cTn>
                              </p:par>
                              <p:par>
                                <p:cTn id="151" presetID="6" presetClass="emph" presetSubtype="0" decel="100000" fill="hold" grpId="3" nodeType="withEffect">
                                  <p:stCondLst>
                                    <p:cond delay="0"/>
                                  </p:stCondLst>
                                  <p:childTnLst>
                                    <p:animScale>
                                      <p:cBhvr>
                                        <p:cTn id="152" dur="1500" fill="hold"/>
                                        <p:tgtEl>
                                          <p:spTgt spid="70"/>
                                        </p:tgtEl>
                                      </p:cBhvr>
                                      <p:by x="80000" y="100000"/>
                                    </p:animScale>
                                  </p:childTnLst>
                                </p:cTn>
                              </p:par>
                              <p:par>
                                <p:cTn id="153" presetID="42" presetClass="path" presetSubtype="0" accel="50000" decel="50000" fill="hold" grpId="1" nodeType="withEffect">
                                  <p:stCondLst>
                                    <p:cond delay="0"/>
                                  </p:stCondLst>
                                  <p:childTnLst>
                                    <p:animMotion origin="layout" path="M -2.73168E-7 3.24103E-6 L -0.04085 0.16409 " pathEditMode="relative" rAng="0" ptsTypes="AA">
                                      <p:cBhvr>
                                        <p:cTn id="154" dur="1500" fill="hold"/>
                                        <p:tgtEl>
                                          <p:spTgt spid="146"/>
                                        </p:tgtEl>
                                        <p:attrNameLst>
                                          <p:attrName>ppt_x</p:attrName>
                                          <p:attrName>ppt_y</p:attrName>
                                        </p:attrNameLst>
                                      </p:cBhvr>
                                      <p:rCtr x="-2042" y="8193"/>
                                    </p:animMotion>
                                  </p:childTnLst>
                                </p:cTn>
                              </p:par>
                              <p:par>
                                <p:cTn id="155" presetID="6" presetClass="emph" presetSubtype="0" decel="100000" fill="hold" grpId="2" nodeType="withEffect">
                                  <p:stCondLst>
                                    <p:cond delay="0"/>
                                  </p:stCondLst>
                                  <p:childTnLst>
                                    <p:animScale>
                                      <p:cBhvr>
                                        <p:cTn id="156" dur="1500" fill="hold"/>
                                        <p:tgtEl>
                                          <p:spTgt spid="146"/>
                                        </p:tgtEl>
                                      </p:cBhvr>
                                      <p:by x="100000" y="82350"/>
                                    </p:animScale>
                                  </p:childTnLst>
                                </p:cTn>
                              </p:par>
                              <p:par>
                                <p:cTn id="157" presetID="6" presetClass="emph" presetSubtype="0" decel="100000" fill="hold" grpId="3" nodeType="withEffect">
                                  <p:stCondLst>
                                    <p:cond delay="0"/>
                                  </p:stCondLst>
                                  <p:childTnLst>
                                    <p:animScale>
                                      <p:cBhvr>
                                        <p:cTn id="158" dur="1500" fill="hold"/>
                                        <p:tgtEl>
                                          <p:spTgt spid="146"/>
                                        </p:tgtEl>
                                      </p:cBhvr>
                                      <p:by x="80000" y="100000"/>
                                    </p:animScale>
                                  </p:childTnLst>
                                </p:cTn>
                              </p:par>
                              <p:par>
                                <p:cTn id="159" presetID="42" presetClass="path" presetSubtype="0" accel="50000" decel="50000" fill="hold" grpId="1" nodeType="withEffect">
                                  <p:stCondLst>
                                    <p:cond delay="0"/>
                                  </p:stCondLst>
                                  <p:childTnLst>
                                    <p:animMotion origin="layout" path="M -2.73168E-7 1.46164E-6 L 0.01098 0.31729 " pathEditMode="relative" rAng="0" ptsTypes="AA">
                                      <p:cBhvr>
                                        <p:cTn id="160" dur="1500" fill="hold"/>
                                        <p:tgtEl>
                                          <p:spTgt spid="145"/>
                                        </p:tgtEl>
                                        <p:attrNameLst>
                                          <p:attrName>ppt_x</p:attrName>
                                          <p:attrName>ppt_y</p:attrName>
                                        </p:attrNameLst>
                                      </p:cBhvr>
                                      <p:rCtr x="549" y="15865"/>
                                    </p:animMotion>
                                  </p:childTnLst>
                                </p:cTn>
                              </p:par>
                              <p:par>
                                <p:cTn id="161" presetID="6" presetClass="emph" presetSubtype="0" decel="100000" fill="hold" grpId="2" nodeType="withEffect">
                                  <p:stCondLst>
                                    <p:cond delay="0"/>
                                  </p:stCondLst>
                                  <p:childTnLst>
                                    <p:animScale>
                                      <p:cBhvr>
                                        <p:cTn id="162" dur="1500" fill="hold"/>
                                        <p:tgtEl>
                                          <p:spTgt spid="145"/>
                                        </p:tgtEl>
                                      </p:cBhvr>
                                      <p:by x="100000" y="82350"/>
                                    </p:animScale>
                                  </p:childTnLst>
                                </p:cTn>
                              </p:par>
                              <p:par>
                                <p:cTn id="163" presetID="6" presetClass="emph" presetSubtype="0" decel="100000" fill="hold" grpId="3" nodeType="withEffect">
                                  <p:stCondLst>
                                    <p:cond delay="0"/>
                                  </p:stCondLst>
                                  <p:childTnLst>
                                    <p:animScale>
                                      <p:cBhvr>
                                        <p:cTn id="164" dur="1500" fill="hold"/>
                                        <p:tgtEl>
                                          <p:spTgt spid="145"/>
                                        </p:tgtEl>
                                      </p:cBhvr>
                                      <p:by x="80000" y="100000"/>
                                    </p:animScale>
                                  </p:childTnLst>
                                </p:cTn>
                              </p:par>
                              <p:par>
                                <p:cTn id="165" presetID="42" presetClass="path" presetSubtype="0" accel="50000" decel="50000" fill="hold" grpId="2" nodeType="withEffect">
                                  <p:stCondLst>
                                    <p:cond delay="0"/>
                                  </p:stCondLst>
                                  <p:childTnLst>
                                    <p:animMotion origin="layout" path="M 4.65407E-6 -8.0345E-7 L -0.04366 0.19042 " pathEditMode="relative" rAng="0" ptsTypes="AA">
                                      <p:cBhvr>
                                        <p:cTn id="166" dur="1500" fill="hold"/>
                                        <p:tgtEl>
                                          <p:spTgt spid="143"/>
                                        </p:tgtEl>
                                        <p:attrNameLst>
                                          <p:attrName>ppt_x</p:attrName>
                                          <p:attrName>ppt_y</p:attrName>
                                        </p:attrNameLst>
                                      </p:cBhvr>
                                      <p:rCtr x="-2183" y="9510"/>
                                    </p:animMotion>
                                  </p:childTnLst>
                                </p:cTn>
                              </p:par>
                              <p:par>
                                <p:cTn id="167" presetID="6" presetClass="emph" presetSubtype="0" fill="hold" grpId="0" nodeType="withEffect">
                                  <p:stCondLst>
                                    <p:cond delay="0"/>
                                  </p:stCondLst>
                                  <p:childTnLst>
                                    <p:animScale>
                                      <p:cBhvr>
                                        <p:cTn id="168" dur="1500" fill="hold"/>
                                        <p:tgtEl>
                                          <p:spTgt spid="143"/>
                                        </p:tgtEl>
                                      </p:cBhvr>
                                      <p:by x="100000" y="82350"/>
                                    </p:animScale>
                                  </p:childTnLst>
                                </p:cTn>
                              </p:par>
                              <p:par>
                                <p:cTn id="169" presetID="6" presetClass="emph" presetSubtype="0" decel="100000" fill="hold" grpId="1" nodeType="withEffect">
                                  <p:stCondLst>
                                    <p:cond delay="0"/>
                                  </p:stCondLst>
                                  <p:childTnLst>
                                    <p:animScale>
                                      <p:cBhvr>
                                        <p:cTn id="170" dur="1500" fill="hold"/>
                                        <p:tgtEl>
                                          <p:spTgt spid="143"/>
                                        </p:tgtEl>
                                      </p:cBhvr>
                                      <p:by x="80000" y="100000"/>
                                    </p:animScale>
                                  </p:childTnLst>
                                </p:cTn>
                              </p:par>
                              <p:par>
                                <p:cTn id="171" presetID="42" presetClass="path" presetSubtype="0" accel="50000" decel="50000" fill="hold" grpId="1" nodeType="withEffect">
                                  <p:stCondLst>
                                    <p:cond delay="0"/>
                                  </p:stCondLst>
                                  <p:childTnLst>
                                    <p:animMotion origin="layout" path="M -2.73168E-7 2.35134E-6 L 0.06191 0.16477 " pathEditMode="relative" rAng="0" ptsTypes="AA">
                                      <p:cBhvr>
                                        <p:cTn id="172" dur="1500" fill="hold"/>
                                        <p:tgtEl>
                                          <p:spTgt spid="72"/>
                                        </p:tgtEl>
                                        <p:attrNameLst>
                                          <p:attrName>ppt_x</p:attrName>
                                          <p:attrName>ppt_y</p:attrName>
                                        </p:attrNameLst>
                                      </p:cBhvr>
                                      <p:rCtr x="3089" y="8261"/>
                                    </p:animMotion>
                                  </p:childTnLst>
                                </p:cTn>
                              </p:par>
                              <p:par>
                                <p:cTn id="173" presetID="6" presetClass="emph" presetSubtype="0" decel="100000" fill="hold" grpId="2" nodeType="withEffect">
                                  <p:stCondLst>
                                    <p:cond delay="0"/>
                                  </p:stCondLst>
                                  <p:childTnLst>
                                    <p:animScale>
                                      <p:cBhvr>
                                        <p:cTn id="174" dur="1500" fill="hold"/>
                                        <p:tgtEl>
                                          <p:spTgt spid="72"/>
                                        </p:tgtEl>
                                      </p:cBhvr>
                                      <p:by x="100000" y="82350"/>
                                    </p:animScale>
                                  </p:childTnLst>
                                </p:cTn>
                              </p:par>
                              <p:par>
                                <p:cTn id="175" presetID="6" presetClass="emph" presetSubtype="0" decel="100000" fill="hold" grpId="3" nodeType="withEffect">
                                  <p:stCondLst>
                                    <p:cond delay="0"/>
                                  </p:stCondLst>
                                  <p:childTnLst>
                                    <p:animScale>
                                      <p:cBhvr>
                                        <p:cTn id="176" dur="1500" fill="hold"/>
                                        <p:tgtEl>
                                          <p:spTgt spid="72"/>
                                        </p:tgtEl>
                                      </p:cBhvr>
                                      <p:by x="80000" y="100000"/>
                                    </p:animScale>
                                  </p:childTnLst>
                                </p:cTn>
                              </p:par>
                              <p:par>
                                <p:cTn id="177" presetID="42" presetClass="path" presetSubtype="0" accel="50000" decel="50000" fill="hold" grpId="1" nodeType="withEffect">
                                  <p:stCondLst>
                                    <p:cond delay="0"/>
                                  </p:stCondLst>
                                  <p:childTnLst>
                                    <p:animMotion origin="layout" path="M -1.26117E-6 -4.03087E-6 L -0.07008 0.22878 " pathEditMode="relative" rAng="0" ptsTypes="AA">
                                      <p:cBhvr>
                                        <p:cTn id="178" dur="1500" fill="hold"/>
                                        <p:tgtEl>
                                          <p:spTgt spid="138"/>
                                        </p:tgtEl>
                                        <p:attrNameLst>
                                          <p:attrName>ppt_x</p:attrName>
                                          <p:attrName>ppt_y</p:attrName>
                                        </p:attrNameLst>
                                      </p:cBhvr>
                                      <p:rCtr x="-3536" y="11371"/>
                                    </p:animMotion>
                                  </p:childTnLst>
                                </p:cTn>
                              </p:par>
                              <p:par>
                                <p:cTn id="179" presetID="6" presetClass="emph" presetSubtype="0" decel="100000" fill="hold" grpId="2" nodeType="withEffect">
                                  <p:stCondLst>
                                    <p:cond delay="0"/>
                                  </p:stCondLst>
                                  <p:childTnLst>
                                    <p:animScale>
                                      <p:cBhvr>
                                        <p:cTn id="180" dur="1500" fill="hold"/>
                                        <p:tgtEl>
                                          <p:spTgt spid="138"/>
                                        </p:tgtEl>
                                      </p:cBhvr>
                                      <p:by x="100000" y="82350"/>
                                    </p:animScale>
                                  </p:childTnLst>
                                </p:cTn>
                              </p:par>
                              <p:par>
                                <p:cTn id="181" presetID="6" presetClass="emph" presetSubtype="0" decel="100000" fill="hold" grpId="3" nodeType="withEffect">
                                  <p:stCondLst>
                                    <p:cond delay="0"/>
                                  </p:stCondLst>
                                  <p:childTnLst>
                                    <p:animScale>
                                      <p:cBhvr>
                                        <p:cTn id="182" dur="1500" fill="hold"/>
                                        <p:tgtEl>
                                          <p:spTgt spid="138"/>
                                        </p:tgtEl>
                                      </p:cBhvr>
                                      <p:by x="80000" y="100000"/>
                                    </p:animScale>
                                  </p:childTnLst>
                                </p:cTn>
                              </p:par>
                              <p:par>
                                <p:cTn id="183" presetID="42" presetClass="path" presetSubtype="0" accel="50000" decel="50000" fill="hold" grpId="1" nodeType="withEffect">
                                  <p:stCondLst>
                                    <p:cond delay="0"/>
                                  </p:stCondLst>
                                  <p:childTnLst>
                                    <p:animMotion origin="layout" path="M -1.26117E-6 -4.03087E-6 L -0.01022 0.29392 " pathEditMode="relative" rAng="0" ptsTypes="AA">
                                      <p:cBhvr>
                                        <p:cTn id="184" dur="1500" fill="hold"/>
                                        <p:tgtEl>
                                          <p:spTgt spid="149"/>
                                        </p:tgtEl>
                                        <p:attrNameLst>
                                          <p:attrName>ppt_x</p:attrName>
                                          <p:attrName>ppt_y</p:attrName>
                                        </p:attrNameLst>
                                      </p:cBhvr>
                                      <p:rCtr x="-498" y="14866"/>
                                    </p:animMotion>
                                  </p:childTnLst>
                                </p:cTn>
                              </p:par>
                              <p:par>
                                <p:cTn id="185" presetID="6" presetClass="emph" presetSubtype="0" decel="100000" fill="hold" grpId="2" nodeType="withEffect">
                                  <p:stCondLst>
                                    <p:cond delay="0"/>
                                  </p:stCondLst>
                                  <p:childTnLst>
                                    <p:animScale>
                                      <p:cBhvr>
                                        <p:cTn id="186" dur="1500" fill="hold"/>
                                        <p:tgtEl>
                                          <p:spTgt spid="149"/>
                                        </p:tgtEl>
                                      </p:cBhvr>
                                      <p:by x="100000" y="82350"/>
                                    </p:animScale>
                                  </p:childTnLst>
                                </p:cTn>
                              </p:par>
                              <p:par>
                                <p:cTn id="187" presetID="6" presetClass="emph" presetSubtype="0" decel="100000" fill="hold" grpId="3" nodeType="withEffect">
                                  <p:stCondLst>
                                    <p:cond delay="0"/>
                                  </p:stCondLst>
                                  <p:childTnLst>
                                    <p:animScale>
                                      <p:cBhvr>
                                        <p:cTn id="188" dur="1500" fill="hold"/>
                                        <p:tgtEl>
                                          <p:spTgt spid="149"/>
                                        </p:tgtEl>
                                      </p:cBhvr>
                                      <p:by x="80000" y="100000"/>
                                    </p:animScale>
                                  </p:childTnLst>
                                </p:cTn>
                              </p:par>
                              <p:par>
                                <p:cTn id="189" presetID="42" presetClass="path" presetSubtype="0" accel="50000" decel="50000" fill="hold" grpId="1" nodeType="withEffect">
                                  <p:stCondLst>
                                    <p:cond delay="0"/>
                                  </p:stCondLst>
                                  <p:childTnLst>
                                    <p:animMotion origin="layout" path="M 4.42941E-6 2.35134E-6 L -0.00996 0.10486 " pathEditMode="relative" rAng="0" ptsTypes="AA">
                                      <p:cBhvr>
                                        <p:cTn id="190" dur="1500" fill="hold"/>
                                        <p:tgtEl>
                                          <p:spTgt spid="148"/>
                                        </p:tgtEl>
                                        <p:attrNameLst>
                                          <p:attrName>ppt_x</p:attrName>
                                          <p:attrName>ppt_y</p:attrName>
                                        </p:attrNameLst>
                                      </p:cBhvr>
                                      <p:rCtr x="-511" y="5152"/>
                                    </p:animMotion>
                                  </p:childTnLst>
                                </p:cTn>
                              </p:par>
                              <p:par>
                                <p:cTn id="191" presetID="6" presetClass="emph" presetSubtype="0" decel="100000" fill="hold" grpId="2" nodeType="withEffect">
                                  <p:stCondLst>
                                    <p:cond delay="0"/>
                                  </p:stCondLst>
                                  <p:childTnLst>
                                    <p:animScale>
                                      <p:cBhvr>
                                        <p:cTn id="192" dur="1500" fill="hold"/>
                                        <p:tgtEl>
                                          <p:spTgt spid="148"/>
                                        </p:tgtEl>
                                      </p:cBhvr>
                                      <p:by x="100000" y="82350"/>
                                    </p:animScale>
                                  </p:childTnLst>
                                </p:cTn>
                              </p:par>
                              <p:par>
                                <p:cTn id="193" presetID="6" presetClass="emph" presetSubtype="0" decel="100000" fill="hold" grpId="3" nodeType="withEffect">
                                  <p:stCondLst>
                                    <p:cond delay="0"/>
                                  </p:stCondLst>
                                  <p:childTnLst>
                                    <p:animScale>
                                      <p:cBhvr>
                                        <p:cTn id="194" dur="1500" fill="hold"/>
                                        <p:tgtEl>
                                          <p:spTgt spid="148"/>
                                        </p:tgtEl>
                                      </p:cBhvr>
                                      <p:by x="80000" y="100000"/>
                                    </p:animScale>
                                  </p:childTnLst>
                                </p:cTn>
                              </p:par>
                              <p:par>
                                <p:cTn id="195" presetID="42" presetClass="path" presetSubtype="0" accel="50000" decel="50000" fill="hold" grpId="1" nodeType="withEffect">
                                  <p:stCondLst>
                                    <p:cond delay="0"/>
                                  </p:stCondLst>
                                  <p:childTnLst>
                                    <p:animMotion origin="layout" path="M 3.21675E-7 3.24103E-6 L 0.07544 0.24875 " pathEditMode="relative" rAng="0" ptsTypes="AA">
                                      <p:cBhvr>
                                        <p:cTn id="196" dur="1500" fill="hold"/>
                                        <p:tgtEl>
                                          <p:spTgt spid="147"/>
                                        </p:tgtEl>
                                        <p:attrNameLst>
                                          <p:attrName>ppt_x</p:attrName>
                                          <p:attrName>ppt_y</p:attrName>
                                        </p:attrNameLst>
                                      </p:cBhvr>
                                      <p:rCtr x="3766" y="12438"/>
                                    </p:animMotion>
                                  </p:childTnLst>
                                </p:cTn>
                              </p:par>
                              <p:par>
                                <p:cTn id="197" presetID="6" presetClass="emph" presetSubtype="0" decel="100000" fill="hold" grpId="2" nodeType="withEffect">
                                  <p:stCondLst>
                                    <p:cond delay="0"/>
                                  </p:stCondLst>
                                  <p:childTnLst>
                                    <p:animScale>
                                      <p:cBhvr>
                                        <p:cTn id="198" dur="1500" fill="hold"/>
                                        <p:tgtEl>
                                          <p:spTgt spid="147"/>
                                        </p:tgtEl>
                                      </p:cBhvr>
                                      <p:by x="100000" y="82350"/>
                                    </p:animScale>
                                  </p:childTnLst>
                                </p:cTn>
                              </p:par>
                              <p:par>
                                <p:cTn id="199" presetID="6" presetClass="emph" presetSubtype="0" decel="100000" fill="hold" grpId="3" nodeType="withEffect">
                                  <p:stCondLst>
                                    <p:cond delay="0"/>
                                  </p:stCondLst>
                                  <p:childTnLst>
                                    <p:animScale>
                                      <p:cBhvr>
                                        <p:cTn id="200" dur="1500" fill="hold"/>
                                        <p:tgtEl>
                                          <p:spTgt spid="147"/>
                                        </p:tgtEl>
                                      </p:cBhvr>
                                      <p:by x="80000" y="100000"/>
                                    </p:animScale>
                                  </p:childTnLst>
                                </p:cTn>
                              </p:par>
                              <p:par>
                                <p:cTn id="201" presetID="42" presetClass="path" presetSubtype="0" accel="50000" decel="50000" fill="hold" grpId="2" nodeType="withEffect">
                                  <p:stCondLst>
                                    <p:cond delay="0"/>
                                  </p:stCondLst>
                                  <p:childTnLst>
                                    <p:animMotion origin="layout" path="M 4.65407E-6 -8.0345E-7 L -0.04404 0.27009 " pathEditMode="relative" rAng="0" ptsTypes="AA">
                                      <p:cBhvr>
                                        <p:cTn id="202" dur="1500" fill="hold"/>
                                        <p:tgtEl>
                                          <p:spTgt spid="144"/>
                                        </p:tgtEl>
                                        <p:attrNameLst>
                                          <p:attrName>ppt_x</p:attrName>
                                          <p:attrName>ppt_y</p:attrName>
                                        </p:attrNameLst>
                                      </p:cBhvr>
                                      <p:rCtr x="-2208" y="13504"/>
                                    </p:animMotion>
                                  </p:childTnLst>
                                </p:cTn>
                              </p:par>
                              <p:par>
                                <p:cTn id="203" presetID="6" presetClass="emph" presetSubtype="0" fill="hold" grpId="0" nodeType="withEffect">
                                  <p:stCondLst>
                                    <p:cond delay="0"/>
                                  </p:stCondLst>
                                  <p:childTnLst>
                                    <p:animScale>
                                      <p:cBhvr>
                                        <p:cTn id="204" dur="1500" fill="hold"/>
                                        <p:tgtEl>
                                          <p:spTgt spid="144"/>
                                        </p:tgtEl>
                                      </p:cBhvr>
                                      <p:by x="100000" y="82350"/>
                                    </p:animScale>
                                  </p:childTnLst>
                                </p:cTn>
                              </p:par>
                              <p:par>
                                <p:cTn id="205" presetID="6" presetClass="emph" presetSubtype="0" decel="100000" fill="hold" grpId="1" nodeType="withEffect">
                                  <p:stCondLst>
                                    <p:cond delay="0"/>
                                  </p:stCondLst>
                                  <p:childTnLst>
                                    <p:animScale>
                                      <p:cBhvr>
                                        <p:cTn id="206" dur="1500" fill="hold"/>
                                        <p:tgtEl>
                                          <p:spTgt spid="144"/>
                                        </p:tgtEl>
                                      </p:cBhvr>
                                      <p:by x="80000" y="100000"/>
                                    </p:animScale>
                                  </p:childTnLst>
                                </p:cTn>
                              </p:par>
                              <p:par>
                                <p:cTn id="207" presetID="42" presetClass="path" presetSubtype="0" accel="50000" decel="50000" fill="hold" grpId="1" nodeType="withEffect">
                                  <p:stCondLst>
                                    <p:cond delay="0"/>
                                  </p:stCondLst>
                                  <p:childTnLst>
                                    <p:animMotion origin="layout" path="M -1.26117E-6 -4.03087E-6 L 0.05425 0.15388 " pathEditMode="relative" rAng="0" ptsTypes="AA">
                                      <p:cBhvr>
                                        <p:cTn id="208" dur="1500" fill="hold"/>
                                        <p:tgtEl>
                                          <p:spTgt spid="150"/>
                                        </p:tgtEl>
                                        <p:attrNameLst>
                                          <p:attrName>ppt_x</p:attrName>
                                          <p:attrName>ppt_y</p:attrName>
                                        </p:attrNameLst>
                                      </p:cBhvr>
                                      <p:rCtr x="2719" y="7512"/>
                                    </p:animMotion>
                                  </p:childTnLst>
                                </p:cTn>
                              </p:par>
                              <p:par>
                                <p:cTn id="209" presetID="6" presetClass="emph" presetSubtype="0" decel="100000" fill="hold" grpId="2" nodeType="withEffect">
                                  <p:stCondLst>
                                    <p:cond delay="0"/>
                                  </p:stCondLst>
                                  <p:childTnLst>
                                    <p:animScale>
                                      <p:cBhvr>
                                        <p:cTn id="210" dur="1500" fill="hold"/>
                                        <p:tgtEl>
                                          <p:spTgt spid="150"/>
                                        </p:tgtEl>
                                      </p:cBhvr>
                                      <p:by x="100000" y="82350"/>
                                    </p:animScale>
                                  </p:childTnLst>
                                </p:cTn>
                              </p:par>
                              <p:par>
                                <p:cTn id="211" presetID="6" presetClass="emph" presetSubtype="0" decel="100000" fill="hold" grpId="3" nodeType="withEffect">
                                  <p:stCondLst>
                                    <p:cond delay="0"/>
                                  </p:stCondLst>
                                  <p:childTnLst>
                                    <p:animScale>
                                      <p:cBhvr>
                                        <p:cTn id="212" dur="1500" fill="hold"/>
                                        <p:tgtEl>
                                          <p:spTgt spid="150"/>
                                        </p:tgtEl>
                                      </p:cBhvr>
                                      <p:by x="80000" y="100000"/>
                                    </p:animScale>
                                  </p:childTnLst>
                                </p:cTn>
                              </p:par>
                              <p:par>
                                <p:cTn id="213" presetID="42" presetClass="path" presetSubtype="0" accel="50000" decel="50000" fill="hold" grpId="1" nodeType="withEffect">
                                  <p:stCondLst>
                                    <p:cond delay="0"/>
                                  </p:stCondLst>
                                  <p:childTnLst>
                                    <p:animMotion origin="layout" path="M 2.02706E-6 3.76305E-6 L -0.09893 0.25692 " pathEditMode="relative" rAng="0" ptsTypes="AA">
                                      <p:cBhvr>
                                        <p:cTn id="214" dur="1500" fill="hold"/>
                                        <p:tgtEl>
                                          <p:spTgt spid="77"/>
                                        </p:tgtEl>
                                        <p:attrNameLst>
                                          <p:attrName>ppt_x</p:attrName>
                                          <p:attrName>ppt_y</p:attrName>
                                        </p:attrNameLst>
                                      </p:cBhvr>
                                      <p:rCtr x="-4953" y="12778"/>
                                    </p:animMotion>
                                  </p:childTnLst>
                                </p:cTn>
                              </p:par>
                              <p:par>
                                <p:cTn id="215" presetID="6" presetClass="emph" presetSubtype="0" decel="100000" fill="hold" grpId="2" nodeType="withEffect">
                                  <p:stCondLst>
                                    <p:cond delay="0"/>
                                  </p:stCondLst>
                                  <p:childTnLst>
                                    <p:animScale>
                                      <p:cBhvr>
                                        <p:cTn id="216" dur="1500" fill="hold"/>
                                        <p:tgtEl>
                                          <p:spTgt spid="77"/>
                                        </p:tgtEl>
                                      </p:cBhvr>
                                      <p:by x="100000" y="82350"/>
                                    </p:animScale>
                                  </p:childTnLst>
                                </p:cTn>
                              </p:par>
                              <p:par>
                                <p:cTn id="217" presetID="6" presetClass="emph" presetSubtype="0" decel="100000" fill="hold" grpId="3" nodeType="withEffect">
                                  <p:stCondLst>
                                    <p:cond delay="0"/>
                                  </p:stCondLst>
                                  <p:childTnLst>
                                    <p:animScale>
                                      <p:cBhvr>
                                        <p:cTn id="218" dur="1500" fill="hold"/>
                                        <p:tgtEl>
                                          <p:spTgt spid="77"/>
                                        </p:tgtEl>
                                      </p:cBhvr>
                                      <p:by x="80000" y="100000"/>
                                    </p:animScale>
                                  </p:childTnLst>
                                </p:cTn>
                              </p:par>
                              <p:par>
                                <p:cTn id="219" presetID="42" presetClass="path" presetSubtype="0" accel="50000" decel="50000" fill="hold" grpId="1" nodeType="withEffect">
                                  <p:stCondLst>
                                    <p:cond delay="0"/>
                                  </p:stCondLst>
                                  <p:childTnLst>
                                    <p:animMotion origin="layout" path="M 2.02706E-6 3.76305E-6 L -0.10021 0.18089 " pathEditMode="relative" rAng="0" ptsTypes="AA">
                                      <p:cBhvr>
                                        <p:cTn id="220" dur="1500" fill="hold"/>
                                        <p:tgtEl>
                                          <p:spTgt spid="151"/>
                                        </p:tgtEl>
                                        <p:attrNameLst>
                                          <p:attrName>ppt_x</p:attrName>
                                          <p:attrName>ppt_y</p:attrName>
                                        </p:attrNameLst>
                                      </p:cBhvr>
                                      <p:rCtr x="-4953" y="9033"/>
                                    </p:animMotion>
                                  </p:childTnLst>
                                </p:cTn>
                              </p:par>
                              <p:par>
                                <p:cTn id="221" presetID="6" presetClass="emph" presetSubtype="0" decel="100000" fill="hold" grpId="2" nodeType="withEffect">
                                  <p:stCondLst>
                                    <p:cond delay="0"/>
                                  </p:stCondLst>
                                  <p:childTnLst>
                                    <p:animScale>
                                      <p:cBhvr>
                                        <p:cTn id="222" dur="1500" fill="hold"/>
                                        <p:tgtEl>
                                          <p:spTgt spid="151"/>
                                        </p:tgtEl>
                                      </p:cBhvr>
                                      <p:by x="100000" y="82350"/>
                                    </p:animScale>
                                  </p:childTnLst>
                                </p:cTn>
                              </p:par>
                              <p:par>
                                <p:cTn id="223" presetID="6" presetClass="emph" presetSubtype="0" decel="100000" fill="hold" grpId="3" nodeType="withEffect">
                                  <p:stCondLst>
                                    <p:cond delay="0"/>
                                  </p:stCondLst>
                                  <p:childTnLst>
                                    <p:animScale>
                                      <p:cBhvr>
                                        <p:cTn id="224" dur="1500" fill="hold"/>
                                        <p:tgtEl>
                                          <p:spTgt spid="151"/>
                                        </p:tgtEl>
                                      </p:cBhvr>
                                      <p:by x="80000" y="100000"/>
                                    </p:animScale>
                                  </p:childTnLst>
                                </p:cTn>
                              </p:par>
                              <p:par>
                                <p:cTn id="225" presetID="42" presetClass="path" presetSubtype="0" accel="50000" decel="50000" fill="hold" grpId="1" nodeType="withEffect">
                                  <p:stCondLst>
                                    <p:cond delay="0"/>
                                  </p:stCondLst>
                                  <p:childTnLst>
                                    <p:animMotion origin="layout" path="M 2.02706E-6 3.76305E-6 L 0.03702 0.24263 " pathEditMode="relative" rAng="0" ptsTypes="AA">
                                      <p:cBhvr>
                                        <p:cTn id="226" dur="1500" fill="hold"/>
                                        <p:tgtEl>
                                          <p:spTgt spid="152"/>
                                        </p:tgtEl>
                                        <p:attrNameLst>
                                          <p:attrName>ppt_x</p:attrName>
                                          <p:attrName>ppt_y</p:attrName>
                                        </p:attrNameLst>
                                      </p:cBhvr>
                                      <p:rCtr x="1838" y="12256"/>
                                    </p:animMotion>
                                  </p:childTnLst>
                                </p:cTn>
                              </p:par>
                              <p:par>
                                <p:cTn id="227" presetID="6" presetClass="emph" presetSubtype="0" decel="100000" fill="hold" grpId="2" nodeType="withEffect">
                                  <p:stCondLst>
                                    <p:cond delay="0"/>
                                  </p:stCondLst>
                                  <p:childTnLst>
                                    <p:animScale>
                                      <p:cBhvr>
                                        <p:cTn id="228" dur="1500" fill="hold"/>
                                        <p:tgtEl>
                                          <p:spTgt spid="152"/>
                                        </p:tgtEl>
                                      </p:cBhvr>
                                      <p:by x="100000" y="82350"/>
                                    </p:animScale>
                                  </p:childTnLst>
                                </p:cTn>
                              </p:par>
                              <p:par>
                                <p:cTn id="229" presetID="6" presetClass="emph" presetSubtype="0" decel="100000" fill="hold" grpId="3" nodeType="withEffect">
                                  <p:stCondLst>
                                    <p:cond delay="0"/>
                                  </p:stCondLst>
                                  <p:childTnLst>
                                    <p:animScale>
                                      <p:cBhvr>
                                        <p:cTn id="230" dur="1500" fill="hold"/>
                                        <p:tgtEl>
                                          <p:spTgt spid="152"/>
                                        </p:tgtEl>
                                      </p:cBhvr>
                                      <p:by x="80000" y="100000"/>
                                    </p:animScale>
                                  </p:childTnLst>
                                </p:cTn>
                              </p:par>
                              <p:par>
                                <p:cTn id="231" presetID="42" presetClass="path" presetSubtype="0" accel="50000" decel="50000" fill="hold" grpId="1" nodeType="withEffect">
                                  <p:stCondLst>
                                    <p:cond delay="0"/>
                                  </p:stCondLst>
                                  <p:childTnLst>
                                    <p:animMotion origin="layout" path="M 2.25172E-6 2.23332E-6 L 0.03127 0.26737 " pathEditMode="relative" rAng="0" ptsTypes="AA">
                                      <p:cBhvr>
                                        <p:cTn id="232" dur="1500" fill="hold"/>
                                        <p:tgtEl>
                                          <p:spTgt spid="76"/>
                                        </p:tgtEl>
                                        <p:attrNameLst>
                                          <p:attrName>ppt_x</p:attrName>
                                          <p:attrName>ppt_y</p:attrName>
                                        </p:attrNameLst>
                                      </p:cBhvr>
                                      <p:rCtr x="1532" y="13345"/>
                                    </p:animMotion>
                                  </p:childTnLst>
                                </p:cTn>
                              </p:par>
                              <p:par>
                                <p:cTn id="233" presetID="6" presetClass="emph" presetSubtype="0" decel="100000" fill="hold" grpId="2" nodeType="withEffect">
                                  <p:stCondLst>
                                    <p:cond delay="0"/>
                                  </p:stCondLst>
                                  <p:childTnLst>
                                    <p:animScale>
                                      <p:cBhvr>
                                        <p:cTn id="234" dur="1500" fill="hold"/>
                                        <p:tgtEl>
                                          <p:spTgt spid="76"/>
                                        </p:tgtEl>
                                      </p:cBhvr>
                                      <p:by x="100000" y="82350"/>
                                    </p:animScale>
                                  </p:childTnLst>
                                </p:cTn>
                              </p:par>
                              <p:par>
                                <p:cTn id="235" presetID="6" presetClass="emph" presetSubtype="0" decel="100000" fill="hold" grpId="3" nodeType="withEffect">
                                  <p:stCondLst>
                                    <p:cond delay="0"/>
                                  </p:stCondLst>
                                  <p:childTnLst>
                                    <p:animScale>
                                      <p:cBhvr>
                                        <p:cTn id="236" dur="1500" fill="hold"/>
                                        <p:tgtEl>
                                          <p:spTgt spid="76"/>
                                        </p:tgtEl>
                                      </p:cBhvr>
                                      <p:by x="80000" y="100000"/>
                                    </p:animScale>
                                  </p:childTnLst>
                                </p:cTn>
                              </p:par>
                              <p:par>
                                <p:cTn id="237" presetID="42" presetClass="path" presetSubtype="0" accel="50000" decel="50000" fill="hold" grpId="1" nodeType="withEffect">
                                  <p:stCondLst>
                                    <p:cond delay="0"/>
                                  </p:stCondLst>
                                  <p:childTnLst>
                                    <p:animMotion origin="layout" path="M 2.25172E-6 2.23332E-6 L 0.04161 0.19995 " pathEditMode="relative" rAng="0" ptsTypes="AA">
                                      <p:cBhvr>
                                        <p:cTn id="238" dur="1500" fill="hold"/>
                                        <p:tgtEl>
                                          <p:spTgt spid="153"/>
                                        </p:tgtEl>
                                        <p:attrNameLst>
                                          <p:attrName>ppt_x</p:attrName>
                                          <p:attrName>ppt_y</p:attrName>
                                        </p:attrNameLst>
                                      </p:cBhvr>
                                      <p:rCtr x="2132" y="9873"/>
                                    </p:animMotion>
                                  </p:childTnLst>
                                </p:cTn>
                              </p:par>
                              <p:par>
                                <p:cTn id="239" presetID="6" presetClass="emph" presetSubtype="0" decel="100000" fill="hold" grpId="2" nodeType="withEffect">
                                  <p:stCondLst>
                                    <p:cond delay="0"/>
                                  </p:stCondLst>
                                  <p:childTnLst>
                                    <p:animScale>
                                      <p:cBhvr>
                                        <p:cTn id="240" dur="1500" fill="hold"/>
                                        <p:tgtEl>
                                          <p:spTgt spid="153"/>
                                        </p:tgtEl>
                                      </p:cBhvr>
                                      <p:by x="100000" y="82350"/>
                                    </p:animScale>
                                  </p:childTnLst>
                                </p:cTn>
                              </p:par>
                              <p:par>
                                <p:cTn id="241" presetID="6" presetClass="emph" presetSubtype="0" decel="100000" fill="hold" grpId="3" nodeType="withEffect">
                                  <p:stCondLst>
                                    <p:cond delay="0"/>
                                  </p:stCondLst>
                                  <p:childTnLst>
                                    <p:animScale>
                                      <p:cBhvr>
                                        <p:cTn id="242" dur="1500" fill="hold"/>
                                        <p:tgtEl>
                                          <p:spTgt spid="153"/>
                                        </p:tgtEl>
                                      </p:cBhvr>
                                      <p:by x="80000" y="100000"/>
                                    </p:animScale>
                                  </p:childTnLst>
                                </p:cTn>
                              </p:par>
                              <p:par>
                                <p:cTn id="243" presetID="42" presetClass="path" presetSubtype="0" accel="50000" decel="50000" fill="hold" grpId="1" nodeType="withEffect">
                                  <p:stCondLst>
                                    <p:cond delay="0"/>
                                  </p:stCondLst>
                                  <p:childTnLst>
                                    <p:animMotion origin="layout" path="M 2.25172E-6 2.23332E-6 L -0.04365 0.32751 " pathEditMode="relative" rAng="0" ptsTypes="AA">
                                      <p:cBhvr>
                                        <p:cTn id="244" dur="1500" fill="hold"/>
                                        <p:tgtEl>
                                          <p:spTgt spid="154"/>
                                        </p:tgtEl>
                                        <p:attrNameLst>
                                          <p:attrName>ppt_x</p:attrName>
                                          <p:attrName>ppt_y</p:attrName>
                                        </p:attrNameLst>
                                      </p:cBhvr>
                                      <p:rCtr x="-2144" y="16478"/>
                                    </p:animMotion>
                                  </p:childTnLst>
                                </p:cTn>
                              </p:par>
                              <p:par>
                                <p:cTn id="245" presetID="6" presetClass="emph" presetSubtype="0" decel="100000" fill="hold" grpId="2" nodeType="withEffect">
                                  <p:stCondLst>
                                    <p:cond delay="0"/>
                                  </p:stCondLst>
                                  <p:childTnLst>
                                    <p:animScale>
                                      <p:cBhvr>
                                        <p:cTn id="246" dur="1500" fill="hold"/>
                                        <p:tgtEl>
                                          <p:spTgt spid="154"/>
                                        </p:tgtEl>
                                      </p:cBhvr>
                                      <p:by x="100000" y="82350"/>
                                    </p:animScale>
                                  </p:childTnLst>
                                </p:cTn>
                              </p:par>
                              <p:par>
                                <p:cTn id="247" presetID="6" presetClass="emph" presetSubtype="0" decel="100000" fill="hold" grpId="3" nodeType="withEffect">
                                  <p:stCondLst>
                                    <p:cond delay="0"/>
                                  </p:stCondLst>
                                  <p:childTnLst>
                                    <p:animScale>
                                      <p:cBhvr>
                                        <p:cTn id="248" dur="1500" fill="hold"/>
                                        <p:tgtEl>
                                          <p:spTgt spid="154"/>
                                        </p:tgtEl>
                                      </p:cBhvr>
                                      <p:by x="80000" y="100000"/>
                                    </p:animScale>
                                  </p:childTnLst>
                                </p:cTn>
                              </p:par>
                              <p:par>
                                <p:cTn id="249" presetID="42" presetClass="path" presetSubtype="0" accel="50000" decel="50000" fill="hold" grpId="1" nodeType="withEffect">
                                  <p:stCondLst>
                                    <p:cond delay="0"/>
                                  </p:stCondLst>
                                  <p:childTnLst>
                                    <p:animMotion origin="layout" path="M 2.25172E-6 2.23332E-6 L -0.1062 0.18997 " pathEditMode="relative" rAng="0" ptsTypes="AA">
                                      <p:cBhvr>
                                        <p:cTn id="250" dur="1500" fill="hold"/>
                                        <p:tgtEl>
                                          <p:spTgt spid="155"/>
                                        </p:tgtEl>
                                        <p:attrNameLst>
                                          <p:attrName>ppt_x</p:attrName>
                                          <p:attrName>ppt_y</p:attrName>
                                        </p:attrNameLst>
                                      </p:cBhvr>
                                      <p:rCtr x="-5374" y="9487"/>
                                    </p:animMotion>
                                  </p:childTnLst>
                                </p:cTn>
                              </p:par>
                              <p:par>
                                <p:cTn id="251" presetID="6" presetClass="emph" presetSubtype="0" decel="100000" fill="hold" grpId="2" nodeType="withEffect">
                                  <p:stCondLst>
                                    <p:cond delay="0"/>
                                  </p:stCondLst>
                                  <p:childTnLst>
                                    <p:animScale>
                                      <p:cBhvr>
                                        <p:cTn id="252" dur="1500" fill="hold"/>
                                        <p:tgtEl>
                                          <p:spTgt spid="155"/>
                                        </p:tgtEl>
                                      </p:cBhvr>
                                      <p:by x="100000" y="82350"/>
                                    </p:animScale>
                                  </p:childTnLst>
                                </p:cTn>
                              </p:par>
                              <p:par>
                                <p:cTn id="253" presetID="6" presetClass="emph" presetSubtype="0" decel="100000" fill="hold" grpId="3" nodeType="withEffect">
                                  <p:stCondLst>
                                    <p:cond delay="0"/>
                                  </p:stCondLst>
                                  <p:childTnLst>
                                    <p:animScale>
                                      <p:cBhvr>
                                        <p:cTn id="254" dur="1500" fill="hold"/>
                                        <p:tgtEl>
                                          <p:spTgt spid="155"/>
                                        </p:tgtEl>
                                      </p:cBhvr>
                                      <p:by x="80000" y="100000"/>
                                    </p:animScale>
                                  </p:childTnLst>
                                </p:cTn>
                              </p:par>
                              <p:par>
                                <p:cTn id="255" presetID="42" presetClass="path" presetSubtype="0" accel="50000" decel="50000" fill="hold" grpId="1" nodeType="withEffect">
                                  <p:stCondLst>
                                    <p:cond delay="0"/>
                                  </p:stCondLst>
                                  <p:childTnLst>
                                    <p:animMotion origin="layout" path="M 2.25172E-6 2.23332E-6 L -0.00996 0.13028 " pathEditMode="relative" rAng="0" ptsTypes="AA">
                                      <p:cBhvr>
                                        <p:cTn id="256" dur="1500" fill="hold"/>
                                        <p:tgtEl>
                                          <p:spTgt spid="156"/>
                                        </p:tgtEl>
                                        <p:attrNameLst>
                                          <p:attrName>ppt_x</p:attrName>
                                          <p:attrName>ppt_y</p:attrName>
                                        </p:attrNameLst>
                                      </p:cBhvr>
                                      <p:rCtr x="-460" y="6537"/>
                                    </p:animMotion>
                                  </p:childTnLst>
                                </p:cTn>
                              </p:par>
                              <p:par>
                                <p:cTn id="257" presetID="6" presetClass="emph" presetSubtype="0" decel="100000" fill="hold" grpId="2" nodeType="withEffect">
                                  <p:stCondLst>
                                    <p:cond delay="0"/>
                                  </p:stCondLst>
                                  <p:childTnLst>
                                    <p:animScale>
                                      <p:cBhvr>
                                        <p:cTn id="258" dur="1500" fill="hold"/>
                                        <p:tgtEl>
                                          <p:spTgt spid="156"/>
                                        </p:tgtEl>
                                      </p:cBhvr>
                                      <p:by x="100000" y="82350"/>
                                    </p:animScale>
                                  </p:childTnLst>
                                </p:cTn>
                              </p:par>
                              <p:par>
                                <p:cTn id="259" presetID="6" presetClass="emph" presetSubtype="0" decel="100000" fill="hold" grpId="3" nodeType="withEffect">
                                  <p:stCondLst>
                                    <p:cond delay="0"/>
                                  </p:stCondLst>
                                  <p:childTnLst>
                                    <p:animScale>
                                      <p:cBhvr>
                                        <p:cTn id="260" dur="1500" fill="hold"/>
                                        <p:tgtEl>
                                          <p:spTgt spid="156"/>
                                        </p:tgtEl>
                                      </p:cBhvr>
                                      <p:by x="80000" y="100000"/>
                                    </p:animScale>
                                  </p:childTnLst>
                                </p:cTn>
                              </p:par>
                              <p:par>
                                <p:cTn id="261" presetID="42" presetClass="path" presetSubtype="0" accel="50000" decel="50000" fill="hold" grpId="1" nodeType="withEffect">
                                  <p:stCondLst>
                                    <p:cond delay="0"/>
                                  </p:stCondLst>
                                  <p:childTnLst>
                                    <p:animMotion origin="layout" path="M -4.85065E-8 -2.03813E-6 L 0.01851 0.28575 " pathEditMode="relative" rAng="0" ptsTypes="AA">
                                      <p:cBhvr>
                                        <p:cTn id="262" dur="1500" fill="hold"/>
                                        <p:tgtEl>
                                          <p:spTgt spid="71"/>
                                        </p:tgtEl>
                                        <p:attrNameLst>
                                          <p:attrName>ppt_x</p:attrName>
                                          <p:attrName>ppt_y</p:attrName>
                                        </p:attrNameLst>
                                      </p:cBhvr>
                                      <p:rCtr x="894" y="14435"/>
                                    </p:animMotion>
                                  </p:childTnLst>
                                </p:cTn>
                              </p:par>
                              <p:par>
                                <p:cTn id="263" presetID="6" presetClass="emph" presetSubtype="0" decel="100000" fill="hold" grpId="2" nodeType="withEffect">
                                  <p:stCondLst>
                                    <p:cond delay="0"/>
                                  </p:stCondLst>
                                  <p:childTnLst>
                                    <p:animScale>
                                      <p:cBhvr>
                                        <p:cTn id="264" dur="1500" fill="hold"/>
                                        <p:tgtEl>
                                          <p:spTgt spid="71"/>
                                        </p:tgtEl>
                                      </p:cBhvr>
                                      <p:by x="100000" y="82350"/>
                                    </p:animScale>
                                  </p:childTnLst>
                                </p:cTn>
                              </p:par>
                              <p:par>
                                <p:cTn id="265" presetID="6" presetClass="emph" presetSubtype="0" decel="100000" fill="hold" grpId="3" nodeType="withEffect">
                                  <p:stCondLst>
                                    <p:cond delay="0"/>
                                  </p:stCondLst>
                                  <p:childTnLst>
                                    <p:animScale>
                                      <p:cBhvr>
                                        <p:cTn id="266" dur="1500" fill="hold"/>
                                        <p:tgtEl>
                                          <p:spTgt spid="71"/>
                                        </p:tgtEl>
                                      </p:cBhvr>
                                      <p:by x="80000" y="100000"/>
                                    </p:animScale>
                                  </p:childTnLst>
                                </p:cTn>
                              </p:par>
                              <p:par>
                                <p:cTn id="267" presetID="42" presetClass="path" presetSubtype="0" accel="50000" decel="50000" fill="hold" grpId="1" nodeType="withEffect">
                                  <p:stCondLst>
                                    <p:cond delay="0"/>
                                  </p:stCondLst>
                                  <p:childTnLst>
                                    <p:animMotion origin="layout" path="M -4.85065E-8 -2.03813E-6 L -0.05578 0.22288 " pathEditMode="relative" rAng="0" ptsTypes="AA">
                                      <p:cBhvr>
                                        <p:cTn id="268" dur="1500" fill="hold"/>
                                        <p:tgtEl>
                                          <p:spTgt spid="157"/>
                                        </p:tgtEl>
                                        <p:attrNameLst>
                                          <p:attrName>ppt_x</p:attrName>
                                          <p:attrName>ppt_y</p:attrName>
                                        </p:attrNameLst>
                                      </p:cBhvr>
                                      <p:rCtr x="-2796" y="11008"/>
                                    </p:animMotion>
                                  </p:childTnLst>
                                </p:cTn>
                              </p:par>
                              <p:par>
                                <p:cTn id="269" presetID="6" presetClass="emph" presetSubtype="0" decel="100000" fill="hold" grpId="2" nodeType="withEffect">
                                  <p:stCondLst>
                                    <p:cond delay="0"/>
                                  </p:stCondLst>
                                  <p:childTnLst>
                                    <p:animScale>
                                      <p:cBhvr>
                                        <p:cTn id="270" dur="1500" fill="hold"/>
                                        <p:tgtEl>
                                          <p:spTgt spid="157"/>
                                        </p:tgtEl>
                                      </p:cBhvr>
                                      <p:by x="100000" y="82350"/>
                                    </p:animScale>
                                  </p:childTnLst>
                                </p:cTn>
                              </p:par>
                              <p:par>
                                <p:cTn id="271" presetID="6" presetClass="emph" presetSubtype="0" decel="100000" fill="hold" grpId="3" nodeType="withEffect">
                                  <p:stCondLst>
                                    <p:cond delay="0"/>
                                  </p:stCondLst>
                                  <p:childTnLst>
                                    <p:animScale>
                                      <p:cBhvr>
                                        <p:cTn id="272" dur="1500" fill="hold"/>
                                        <p:tgtEl>
                                          <p:spTgt spid="157"/>
                                        </p:tgtEl>
                                      </p:cBhvr>
                                      <p:by x="80000" y="100000"/>
                                    </p:animScale>
                                  </p:childTnLst>
                                </p:cTn>
                              </p:par>
                              <p:par>
                                <p:cTn id="273" presetID="42" presetClass="path" presetSubtype="0" accel="50000" decel="50000" fill="hold" grpId="1" nodeType="withEffect">
                                  <p:stCondLst>
                                    <p:cond delay="0"/>
                                  </p:stCondLst>
                                  <p:childTnLst>
                                    <p:animMotion origin="layout" path="M -4.85065E-8 -2.03813E-6 L 0.0305 0.10145 " pathEditMode="relative" rAng="0" ptsTypes="AA">
                                      <p:cBhvr>
                                        <p:cTn id="274" dur="1500" fill="hold"/>
                                        <p:tgtEl>
                                          <p:spTgt spid="158"/>
                                        </p:tgtEl>
                                        <p:attrNameLst>
                                          <p:attrName>ppt_x</p:attrName>
                                          <p:attrName>ppt_y</p:attrName>
                                        </p:attrNameLst>
                                      </p:cBhvr>
                                      <p:rCtr x="1672" y="5061"/>
                                    </p:animMotion>
                                  </p:childTnLst>
                                </p:cTn>
                              </p:par>
                              <p:par>
                                <p:cTn id="275" presetID="6" presetClass="emph" presetSubtype="0" decel="100000" fill="hold" grpId="2" nodeType="withEffect">
                                  <p:stCondLst>
                                    <p:cond delay="0"/>
                                  </p:stCondLst>
                                  <p:childTnLst>
                                    <p:animScale>
                                      <p:cBhvr>
                                        <p:cTn id="276" dur="1500" fill="hold"/>
                                        <p:tgtEl>
                                          <p:spTgt spid="158"/>
                                        </p:tgtEl>
                                      </p:cBhvr>
                                      <p:by x="100000" y="82350"/>
                                    </p:animScale>
                                  </p:childTnLst>
                                </p:cTn>
                              </p:par>
                              <p:par>
                                <p:cTn id="277" presetID="6" presetClass="emph" presetSubtype="0" decel="100000" fill="hold" grpId="3" nodeType="withEffect">
                                  <p:stCondLst>
                                    <p:cond delay="0"/>
                                  </p:stCondLst>
                                  <p:childTnLst>
                                    <p:animScale>
                                      <p:cBhvr>
                                        <p:cTn id="278" dur="1500" fill="hold"/>
                                        <p:tgtEl>
                                          <p:spTgt spid="158"/>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4" grpId="2" animBg="1"/>
      <p:bldP spid="144" grpId="3" animBg="1"/>
      <p:bldP spid="4" grpId="0" build="p"/>
      <p:bldP spid="11" grpId="0"/>
      <p:bldP spid="13" grpId="0" animBg="1"/>
      <p:bldP spid="34" grpId="0" animBg="1"/>
      <p:bldP spid="66" grpId="0" animBg="1"/>
      <p:bldP spid="67" grpId="0" animBg="1"/>
      <p:bldP spid="69" grpId="0" animBg="1"/>
      <p:bldP spid="70" grpId="0" animBg="1"/>
      <p:bldP spid="70" grpId="1" animBg="1"/>
      <p:bldP spid="70" grpId="2" animBg="1"/>
      <p:bldP spid="70" grpId="3" animBg="1"/>
      <p:bldP spid="73" grpId="0"/>
      <p:bldP spid="75" grpId="0" animBg="1"/>
      <p:bldP spid="79" grpId="0"/>
      <p:bldP spid="143" grpId="0" animBg="1"/>
      <p:bldP spid="143" grpId="1" animBg="1"/>
      <p:bldP spid="143" grpId="2" animBg="1"/>
      <p:bldP spid="143" grpId="3" animBg="1"/>
      <p:bldP spid="145" grpId="0" animBg="1"/>
      <p:bldP spid="145" grpId="1" animBg="1"/>
      <p:bldP spid="145" grpId="2" animBg="1"/>
      <p:bldP spid="145" grpId="3" animBg="1"/>
      <p:bldP spid="146" grpId="0" animBg="1"/>
      <p:bldP spid="146" grpId="1" animBg="1"/>
      <p:bldP spid="146" grpId="2" animBg="1"/>
      <p:bldP spid="146" grpId="3" animBg="1"/>
      <p:bldP spid="147" grpId="0" animBg="1"/>
      <p:bldP spid="147" grpId="1" animBg="1"/>
      <p:bldP spid="147" grpId="2" animBg="1"/>
      <p:bldP spid="147" grpId="3" animBg="1"/>
      <p:bldP spid="72" grpId="0" animBg="1"/>
      <p:bldP spid="72" grpId="1" animBg="1"/>
      <p:bldP spid="72" grpId="2" animBg="1"/>
      <p:bldP spid="72" grpId="3" animBg="1"/>
      <p:bldP spid="148" grpId="0" animBg="1"/>
      <p:bldP spid="148" grpId="1" animBg="1"/>
      <p:bldP spid="148" grpId="2" animBg="1"/>
      <p:bldP spid="148" grpId="3" animBg="1"/>
      <p:bldP spid="138" grpId="0" animBg="1"/>
      <p:bldP spid="138" grpId="1" animBg="1"/>
      <p:bldP spid="138" grpId="2" animBg="1"/>
      <p:bldP spid="138" grpId="3" animBg="1"/>
      <p:bldP spid="149" grpId="0" animBg="1"/>
      <p:bldP spid="149" grpId="1" animBg="1"/>
      <p:bldP spid="149" grpId="2" animBg="1"/>
      <p:bldP spid="149" grpId="3" animBg="1"/>
      <p:bldP spid="150" grpId="0" animBg="1"/>
      <p:bldP spid="150" grpId="1" animBg="1"/>
      <p:bldP spid="150" grpId="2" animBg="1"/>
      <p:bldP spid="150" grpId="3" animBg="1"/>
      <p:bldP spid="77" grpId="0" animBg="1"/>
      <p:bldP spid="77" grpId="1" animBg="1"/>
      <p:bldP spid="77" grpId="2" animBg="1"/>
      <p:bldP spid="77" grpId="3" animBg="1"/>
      <p:bldP spid="151" grpId="0" animBg="1"/>
      <p:bldP spid="151" grpId="1" animBg="1"/>
      <p:bldP spid="151" grpId="2" animBg="1"/>
      <p:bldP spid="151" grpId="3" animBg="1"/>
      <p:bldP spid="152" grpId="0" animBg="1"/>
      <p:bldP spid="152" grpId="1" animBg="1"/>
      <p:bldP spid="152" grpId="2" animBg="1"/>
      <p:bldP spid="152" grpId="3" animBg="1"/>
      <p:bldP spid="76" grpId="0" animBg="1"/>
      <p:bldP spid="76" grpId="1" animBg="1"/>
      <p:bldP spid="76" grpId="2" animBg="1"/>
      <p:bldP spid="76" grpId="3" animBg="1"/>
      <p:bldP spid="153" grpId="0" animBg="1"/>
      <p:bldP spid="153" grpId="1" animBg="1"/>
      <p:bldP spid="153" grpId="2" animBg="1"/>
      <p:bldP spid="153" grpId="3" animBg="1"/>
      <p:bldP spid="154" grpId="0" animBg="1"/>
      <p:bldP spid="154" grpId="1" animBg="1"/>
      <p:bldP spid="154" grpId="2" animBg="1"/>
      <p:bldP spid="154" grpId="3" animBg="1"/>
      <p:bldP spid="155" grpId="0" animBg="1"/>
      <p:bldP spid="155" grpId="1" animBg="1"/>
      <p:bldP spid="155" grpId="2" animBg="1"/>
      <p:bldP spid="155" grpId="3" animBg="1"/>
      <p:bldP spid="156" grpId="0" animBg="1"/>
      <p:bldP spid="156" grpId="1" animBg="1"/>
      <p:bldP spid="156" grpId="2" animBg="1"/>
      <p:bldP spid="156" grpId="3" animBg="1"/>
      <p:bldP spid="71" grpId="0" animBg="1"/>
      <p:bldP spid="71" grpId="1" animBg="1"/>
      <p:bldP spid="71" grpId="2" animBg="1"/>
      <p:bldP spid="71" grpId="3" animBg="1"/>
      <p:bldP spid="157" grpId="0" animBg="1"/>
      <p:bldP spid="157" grpId="1" animBg="1"/>
      <p:bldP spid="157" grpId="2" animBg="1"/>
      <p:bldP spid="157" grpId="3" animBg="1"/>
      <p:bldP spid="158" grpId="0" animBg="1"/>
      <p:bldP spid="158" grpId="1" animBg="1"/>
      <p:bldP spid="158" grpId="2" animBg="1"/>
      <p:bldP spid="158" grpId="3" animBg="1"/>
      <p:bldP spid="161" grpId="0"/>
      <p:bldP spid="16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a:solidFill>
                  <a:schemeClr val="tx1"/>
                </a:solidFill>
              </a:rPr>
              <a:t>What is a </a:t>
            </a:r>
            <a:r>
              <a:rPr lang="en-US" sz="4705">
                <a:solidFill>
                  <a:schemeClr val="accent1"/>
                </a:solidFill>
                <a:latin typeface="Segoe UI Semibold" panose="020B0702040204020203" pitchFamily="34" charset="0"/>
                <a:cs typeface="Segoe UI Semibold" panose="020B0702040204020203" pitchFamily="34" charset="0"/>
              </a:rPr>
              <a:t>container</a:t>
            </a:r>
            <a:r>
              <a:rPr lang="en-US" sz="4705">
                <a:solidFill>
                  <a:schemeClr val="tx1"/>
                </a:solidFill>
              </a:rPr>
              <a:t>?</a:t>
            </a:r>
          </a:p>
        </p:txBody>
      </p:sp>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9" name="Rectangle: Rounded Corners 18">
            <a:extLst>
              <a:ext uri="{FF2B5EF4-FFF2-40B4-BE49-F238E27FC236}">
                <a16:creationId xmlns:a16="http://schemas.microsoft.com/office/drawing/2014/main" id="{E0DCC48D-43A9-49F9-9F75-B6116F9602DA}"/>
              </a:ext>
            </a:extLst>
          </p:cNvPr>
          <p:cNvSpPr/>
          <p:nvPr/>
        </p:nvSpPr>
        <p:spPr bwMode="auto">
          <a:xfrm>
            <a:off x="894937" y="4424318"/>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20" name="Rectangle: Rounded Corners 19">
            <a:extLst>
              <a:ext uri="{FF2B5EF4-FFF2-40B4-BE49-F238E27FC236}">
                <a16:creationId xmlns:a16="http://schemas.microsoft.com/office/drawing/2014/main" id="{DB971E7F-7C79-4B51-BF24-BC2639800208}"/>
              </a:ext>
            </a:extLst>
          </p:cNvPr>
          <p:cNvSpPr/>
          <p:nvPr/>
        </p:nvSpPr>
        <p:spPr bwMode="auto">
          <a:xfrm>
            <a:off x="6205492" y="4424318"/>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a:spcAft>
                <a:spcPts val="2353"/>
              </a:spcAft>
            </a:pPr>
            <a:r>
              <a:rPr lang="en-US" sz="1372">
                <a:solidFill>
                  <a:schemeClr val="accent1"/>
                </a:solidFill>
                <a:latin typeface="Segoe UI Semibold" panose="020B0702040204020203" pitchFamily="34" charset="0"/>
                <a:cs typeface="Segoe UI Semibold" panose="020B0702040204020203" pitchFamily="34" charset="0"/>
              </a:rPr>
              <a:t>Containers</a:t>
            </a:r>
            <a:r>
              <a:rPr lang="en-US" sz="1372">
                <a:latin typeface="Segoe UI Semibold" panose="020B0702040204020203" pitchFamily="34" charset="0"/>
                <a:cs typeface="Segoe UI Semibold" panose="020B0702040204020203" pitchFamily="34" charset="0"/>
              </a:rPr>
              <a:t> = operating system virtualization</a:t>
            </a: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a:spcAft>
                <a:spcPts val="2353"/>
              </a:spcAft>
            </a:pPr>
            <a:r>
              <a:rPr lang="en-US" sz="1372">
                <a:latin typeface="Segoe UI Semibold" panose="020B0702040204020203" pitchFamily="34" charset="0"/>
                <a:cs typeface="Segoe UI Semibold" panose="020B0702040204020203" pitchFamily="34" charset="0"/>
              </a:rPr>
              <a:t>Traditional virtual machines = hardware virtualization</a:t>
            </a:r>
          </a:p>
        </p:txBody>
      </p:sp>
      <p:sp>
        <p:nvSpPr>
          <p:cNvPr id="23" name="TextBox 22">
            <a:extLst>
              <a:ext uri="{FF2B5EF4-FFF2-40B4-BE49-F238E27FC236}">
                <a16:creationId xmlns:a16="http://schemas.microsoft.com/office/drawing/2014/main" id="{88A36551-00FC-46D1-ABF2-BD3F3F065C82}"/>
              </a:ext>
            </a:extLst>
          </p:cNvPr>
          <p:cNvSpPr txBox="1"/>
          <p:nvPr/>
        </p:nvSpPr>
        <p:spPr>
          <a:xfrm>
            <a:off x="894937" y="4024674"/>
            <a:ext cx="5091572" cy="211209"/>
          </a:xfrm>
          <a:prstGeom prst="rect">
            <a:avLst/>
          </a:prstGeom>
          <a:noFill/>
        </p:spPr>
        <p:txBody>
          <a:bodyPr wrap="square" lIns="0" tIns="0" rIns="0" bIns="0" rtlCol="0">
            <a:spAutoFit/>
          </a:bodyPr>
          <a:lstStyle/>
          <a:p>
            <a:pPr>
              <a:spcAft>
                <a:spcPts val="2353"/>
              </a:spcAft>
            </a:pPr>
            <a:r>
              <a:rPr lang="en-US" sz="1372">
                <a:solidFill>
                  <a:schemeClr val="accent1"/>
                </a:solidFill>
                <a:latin typeface="Segoe UI Semibold" panose="020B0702040204020203" pitchFamily="34" charset="0"/>
                <a:cs typeface="Segoe UI Semibold" panose="020B0702040204020203" pitchFamily="34" charset="0"/>
              </a:rPr>
              <a:t>Windows Server containers</a:t>
            </a:r>
            <a:r>
              <a:rPr lang="en-US" sz="1372">
                <a:latin typeface="Segoe UI Semibold" panose="020B0702040204020203" pitchFamily="34" charset="0"/>
                <a:cs typeface="Segoe UI Semibold" panose="020B0702040204020203" pitchFamily="34" charset="0"/>
              </a:rPr>
              <a:t>: maximum speed and density</a:t>
            </a:r>
          </a:p>
        </p:txBody>
      </p:sp>
      <p:sp>
        <p:nvSpPr>
          <p:cNvPr id="24" name="TextBox 23">
            <a:extLst>
              <a:ext uri="{FF2B5EF4-FFF2-40B4-BE49-F238E27FC236}">
                <a16:creationId xmlns:a16="http://schemas.microsoft.com/office/drawing/2014/main" id="{CD7E33DE-81FE-4529-9C89-0857E19B5DFA}"/>
              </a:ext>
            </a:extLst>
          </p:cNvPr>
          <p:cNvSpPr txBox="1"/>
          <p:nvPr/>
        </p:nvSpPr>
        <p:spPr>
          <a:xfrm>
            <a:off x="6205491" y="4024674"/>
            <a:ext cx="5091572" cy="211209"/>
          </a:xfrm>
          <a:prstGeom prst="rect">
            <a:avLst/>
          </a:prstGeom>
          <a:noFill/>
        </p:spPr>
        <p:txBody>
          <a:bodyPr wrap="square" lIns="0" tIns="0" rIns="0" bIns="0" rtlCol="0">
            <a:spAutoFit/>
          </a:bodyPr>
          <a:lstStyle/>
          <a:p>
            <a:pPr>
              <a:spcAft>
                <a:spcPts val="2353"/>
              </a:spcAft>
            </a:pPr>
            <a:r>
              <a:rPr lang="en-US" sz="1372">
                <a:solidFill>
                  <a:schemeClr val="accent1"/>
                </a:solidFill>
                <a:latin typeface="Segoe UI Semibold" panose="020B0702040204020203" pitchFamily="34" charset="0"/>
                <a:cs typeface="Segoe UI Semibold" panose="020B0702040204020203" pitchFamily="34" charset="0"/>
              </a:rPr>
              <a:t>Hyper-V containers</a:t>
            </a:r>
            <a:r>
              <a:rPr lang="en-US" sz="1372">
                <a:latin typeface="Segoe UI Semibold" panose="020B0702040204020203" pitchFamily="34" charset="0"/>
                <a:cs typeface="Segoe UI Semibold" panose="020B0702040204020203" pitchFamily="34" charset="0"/>
              </a:rPr>
              <a:t>: isolation plus performance</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OS</a:t>
            </a:r>
            <a:endParaRPr lang="en-US" sz="2353">
              <a:solidFill>
                <a:schemeClr val="tx1"/>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solidFill>
                  <a:schemeClr val="tx1"/>
                </a:solidFill>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solidFill>
                  <a:schemeClr val="tx1"/>
                </a:solidFill>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tx1"/>
                </a:solidFill>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tx1"/>
                </a:solidFill>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tx1"/>
                </a:solidFill>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Hardware</a:t>
            </a:r>
            <a:endParaRPr lang="en-US" sz="2353">
              <a:solidFill>
                <a:schemeClr val="tx1"/>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514EC598-0CBF-4665-A8F6-33B40DE73B5E}"/>
              </a:ext>
            </a:extLst>
          </p:cNvPr>
          <p:cNvSpPr/>
          <p:nvPr/>
        </p:nvSpPr>
        <p:spPr bwMode="auto">
          <a:xfrm>
            <a:off x="1428399" y="5835488"/>
            <a:ext cx="4024645"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Hardware</a:t>
            </a:r>
            <a:endParaRPr lang="en-US" sz="2353">
              <a:solidFill>
                <a:schemeClr val="tx1"/>
              </a:soli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3823428C-B29F-4F56-8022-36EACE4B2037}"/>
              </a:ext>
            </a:extLst>
          </p:cNvPr>
          <p:cNvSpPr/>
          <p:nvPr/>
        </p:nvSpPr>
        <p:spPr bwMode="auto">
          <a:xfrm>
            <a:off x="1428399" y="4645586"/>
            <a:ext cx="1271341" cy="109108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Container</a:t>
            </a:r>
          </a:p>
        </p:txBody>
      </p:sp>
      <p:sp>
        <p:nvSpPr>
          <p:cNvPr id="51" name="Rectangle: Rounded Corners 50">
            <a:extLst>
              <a:ext uri="{FF2B5EF4-FFF2-40B4-BE49-F238E27FC236}">
                <a16:creationId xmlns:a16="http://schemas.microsoft.com/office/drawing/2014/main" id="{B7BADBD9-38B1-4795-AEF1-C0A32975F8BA}"/>
              </a:ext>
            </a:extLst>
          </p:cNvPr>
          <p:cNvSpPr/>
          <p:nvPr/>
        </p:nvSpPr>
        <p:spPr bwMode="auto">
          <a:xfrm>
            <a:off x="2815723" y="4645586"/>
            <a:ext cx="1271341" cy="109108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Container</a:t>
            </a:r>
          </a:p>
        </p:txBody>
      </p:sp>
      <p:sp>
        <p:nvSpPr>
          <p:cNvPr id="54" name="Rectangle: Rounded Corners 53">
            <a:extLst>
              <a:ext uri="{FF2B5EF4-FFF2-40B4-BE49-F238E27FC236}">
                <a16:creationId xmlns:a16="http://schemas.microsoft.com/office/drawing/2014/main" id="{CBFED247-AF05-4FC3-8556-9AD31A757D3F}"/>
              </a:ext>
            </a:extLst>
          </p:cNvPr>
          <p:cNvSpPr/>
          <p:nvPr/>
        </p:nvSpPr>
        <p:spPr bwMode="auto">
          <a:xfrm>
            <a:off x="4181704" y="4645586"/>
            <a:ext cx="1271341" cy="109108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Container</a:t>
            </a:r>
          </a:p>
        </p:txBody>
      </p:sp>
      <p:sp>
        <p:nvSpPr>
          <p:cNvPr id="62" name="Rectangle: Rounded Corners 61">
            <a:extLst>
              <a:ext uri="{FF2B5EF4-FFF2-40B4-BE49-F238E27FC236}">
                <a16:creationId xmlns:a16="http://schemas.microsoft.com/office/drawing/2014/main" id="{000E2669-8307-450C-94DE-7CD6245C8C76}"/>
              </a:ext>
            </a:extLst>
          </p:cNvPr>
          <p:cNvSpPr/>
          <p:nvPr/>
        </p:nvSpPr>
        <p:spPr bwMode="auto">
          <a:xfrm>
            <a:off x="6738955" y="5835488"/>
            <a:ext cx="4024645"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Hyper-V</a:t>
            </a:r>
            <a:endParaRPr lang="en-US" sz="2353">
              <a:solidFill>
                <a:schemeClr val="tx1"/>
              </a:solidFill>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4D960E1-E9F6-451F-8CFC-58A3DBCCEA54}"/>
              </a:ext>
            </a:extLst>
          </p:cNvPr>
          <p:cNvSpPr/>
          <p:nvPr/>
        </p:nvSpPr>
        <p:spPr bwMode="auto">
          <a:xfrm>
            <a:off x="6791124" y="4691777"/>
            <a:ext cx="1167001" cy="73815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Container</a:t>
            </a:r>
          </a:p>
        </p:txBody>
      </p:sp>
      <p:sp>
        <p:nvSpPr>
          <p:cNvPr id="72" name="Rectangle: Rounded Corners 71">
            <a:extLst>
              <a:ext uri="{FF2B5EF4-FFF2-40B4-BE49-F238E27FC236}">
                <a16:creationId xmlns:a16="http://schemas.microsoft.com/office/drawing/2014/main" id="{311201A1-4513-422C-A11D-EEBB03D8FEB4}"/>
              </a:ext>
            </a:extLst>
          </p:cNvPr>
          <p:cNvSpPr/>
          <p:nvPr/>
        </p:nvSpPr>
        <p:spPr bwMode="auto">
          <a:xfrm>
            <a:off x="6791124" y="5484206"/>
            <a:ext cx="1167001" cy="24082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solidFill>
                  <a:schemeClr val="tx1"/>
                </a:solidFill>
                <a:cs typeface="Segoe UI" pitchFamily="34" charset="0"/>
              </a:rPr>
              <a:t>Kernel</a:t>
            </a:r>
          </a:p>
        </p:txBody>
      </p:sp>
      <p:sp>
        <p:nvSpPr>
          <p:cNvPr id="68" name="Rectangle: Rounded Corners 67">
            <a:extLst>
              <a:ext uri="{FF2B5EF4-FFF2-40B4-BE49-F238E27FC236}">
                <a16:creationId xmlns:a16="http://schemas.microsoft.com/office/drawing/2014/main" id="{C9837C98-76D5-442B-B2D6-A945E92426D3}"/>
              </a:ext>
            </a:extLst>
          </p:cNvPr>
          <p:cNvSpPr/>
          <p:nvPr/>
        </p:nvSpPr>
        <p:spPr bwMode="auto">
          <a:xfrm>
            <a:off x="8178449" y="4691777"/>
            <a:ext cx="1167001" cy="73815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Container</a:t>
            </a:r>
          </a:p>
        </p:txBody>
      </p:sp>
      <p:sp>
        <p:nvSpPr>
          <p:cNvPr id="73" name="Rectangle: Rounded Corners 72">
            <a:extLst>
              <a:ext uri="{FF2B5EF4-FFF2-40B4-BE49-F238E27FC236}">
                <a16:creationId xmlns:a16="http://schemas.microsoft.com/office/drawing/2014/main" id="{D9A01201-EE9A-4156-9495-8C6F734C55C2}"/>
              </a:ext>
            </a:extLst>
          </p:cNvPr>
          <p:cNvSpPr/>
          <p:nvPr/>
        </p:nvSpPr>
        <p:spPr bwMode="auto">
          <a:xfrm>
            <a:off x="8178449" y="5484206"/>
            <a:ext cx="1167001" cy="24082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solidFill>
                  <a:schemeClr val="tx1"/>
                </a:solidFill>
                <a:cs typeface="Segoe UI" pitchFamily="34" charset="0"/>
              </a:rPr>
              <a:t>Kernel</a:t>
            </a:r>
          </a:p>
        </p:txBody>
      </p:sp>
      <p:sp>
        <p:nvSpPr>
          <p:cNvPr id="66" name="Rectangle: Rounded Corners 65">
            <a:extLst>
              <a:ext uri="{FF2B5EF4-FFF2-40B4-BE49-F238E27FC236}">
                <a16:creationId xmlns:a16="http://schemas.microsoft.com/office/drawing/2014/main" id="{7DDB2105-2E9C-45BC-A40D-DF9A6C2FBF9A}"/>
              </a:ext>
            </a:extLst>
          </p:cNvPr>
          <p:cNvSpPr/>
          <p:nvPr/>
        </p:nvSpPr>
        <p:spPr bwMode="auto">
          <a:xfrm>
            <a:off x="9544429" y="4691777"/>
            <a:ext cx="1167001" cy="73815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Container</a:t>
            </a:r>
          </a:p>
        </p:txBody>
      </p:sp>
      <p:sp>
        <p:nvSpPr>
          <p:cNvPr id="74" name="Rectangle: Rounded Corners 73">
            <a:extLst>
              <a:ext uri="{FF2B5EF4-FFF2-40B4-BE49-F238E27FC236}">
                <a16:creationId xmlns:a16="http://schemas.microsoft.com/office/drawing/2014/main" id="{EE30F0B3-CB84-4308-8F1C-681EE8B037F9}"/>
              </a:ext>
            </a:extLst>
          </p:cNvPr>
          <p:cNvSpPr/>
          <p:nvPr/>
        </p:nvSpPr>
        <p:spPr bwMode="auto">
          <a:xfrm>
            <a:off x="9544429" y="5484206"/>
            <a:ext cx="1167001" cy="24082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solidFill>
                  <a:schemeClr val="tx1"/>
                </a:solidFill>
                <a:cs typeface="Segoe UI" pitchFamily="34" charset="0"/>
              </a:rPr>
              <a:t>Kernel</a:t>
            </a:r>
          </a:p>
        </p:txBody>
      </p:sp>
      <p:sp>
        <p:nvSpPr>
          <p:cNvPr id="83" name="Rectangle: Rounded Corners 82">
            <a:extLst>
              <a:ext uri="{FF2B5EF4-FFF2-40B4-BE49-F238E27FC236}">
                <a16:creationId xmlns:a16="http://schemas.microsoft.com/office/drawing/2014/main" id="{F73E0031-622F-4766-9D40-519027660D29}"/>
              </a:ext>
            </a:extLst>
          </p:cNvPr>
          <p:cNvSpPr/>
          <p:nvPr/>
        </p:nvSpPr>
        <p:spPr bwMode="auto">
          <a:xfrm>
            <a:off x="6754575" y="4647668"/>
            <a:ext cx="1237082" cy="1117328"/>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86" name="Rectangle: Rounded Corners 85">
            <a:extLst>
              <a:ext uri="{FF2B5EF4-FFF2-40B4-BE49-F238E27FC236}">
                <a16:creationId xmlns:a16="http://schemas.microsoft.com/office/drawing/2014/main" id="{2ADF3A11-ACEE-4F4C-BCA2-66C73D88D760}"/>
              </a:ext>
            </a:extLst>
          </p:cNvPr>
          <p:cNvSpPr/>
          <p:nvPr/>
        </p:nvSpPr>
        <p:spPr bwMode="auto">
          <a:xfrm>
            <a:off x="8139196" y="4647668"/>
            <a:ext cx="1237082" cy="1117328"/>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87" name="Rectangle: Rounded Corners 86">
            <a:extLst>
              <a:ext uri="{FF2B5EF4-FFF2-40B4-BE49-F238E27FC236}">
                <a16:creationId xmlns:a16="http://schemas.microsoft.com/office/drawing/2014/main" id="{45FF9D41-6CD9-4597-AF35-AAF52B5DF5A6}"/>
              </a:ext>
            </a:extLst>
          </p:cNvPr>
          <p:cNvSpPr/>
          <p:nvPr/>
        </p:nvSpPr>
        <p:spPr bwMode="auto">
          <a:xfrm>
            <a:off x="9515211" y="4647668"/>
            <a:ext cx="1237082" cy="1117328"/>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Hardware</a:t>
            </a:r>
            <a:endParaRPr lang="en-US" sz="2353">
              <a:solidFill>
                <a:schemeClr val="tx1"/>
              </a:solidFill>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OS</a:t>
            </a:r>
            <a:endParaRPr lang="en-US" sz="2353">
              <a:solidFill>
                <a:schemeClr val="tx1"/>
              </a:solidFill>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Application</a:t>
            </a:r>
            <a:endParaRPr lang="en-US" sz="2353">
              <a:solidFill>
                <a:schemeClr val="tx1"/>
              </a:solidFill>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a:solidFill>
                  <a:schemeClr val="tx1"/>
                </a:solidFill>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a:solidFill>
                  <a:schemeClr val="tx1"/>
                </a:solidFill>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a:solidFill>
                  <a:schemeClr val="tx1"/>
                </a:solidFill>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solidFill>
                  <a:schemeClr val="tx1"/>
                </a:solidFill>
                <a:cs typeface="Segoe UI" pitchFamily="34" charset="0"/>
              </a:rPr>
              <a:t>App</a:t>
            </a:r>
            <a:endParaRPr lang="en-US" sz="1176">
              <a:solidFill>
                <a:schemeClr val="tx1"/>
              </a:solidFill>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solidFill>
                  <a:schemeClr val="tx1"/>
                </a:solidFill>
                <a:cs typeface="Segoe UI" pitchFamily="34" charset="0"/>
              </a:rPr>
              <a:t>OS</a:t>
            </a:r>
            <a:endParaRPr lang="en-US" sz="1176">
              <a:solidFill>
                <a:schemeClr val="tx1"/>
              </a:solidFill>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solidFill>
                  <a:schemeClr val="tx1"/>
                </a:solidFill>
                <a:cs typeface="Segoe UI" pitchFamily="34" charset="0"/>
              </a:rPr>
              <a:t>App</a:t>
            </a:r>
            <a:endParaRPr lang="en-US" sz="1176">
              <a:solidFill>
                <a:schemeClr val="tx1"/>
              </a:solidFill>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solidFill>
                  <a:schemeClr val="tx1"/>
                </a:solidFill>
                <a:cs typeface="Segoe UI" pitchFamily="34" charset="0"/>
              </a:rPr>
              <a:t>OS</a:t>
            </a:r>
            <a:endParaRPr lang="en-US" sz="1176">
              <a:solidFill>
                <a:schemeClr val="tx1"/>
              </a:solidFill>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solidFill>
                  <a:schemeClr val="tx1"/>
                </a:solidFill>
                <a:cs typeface="Segoe UI" pitchFamily="34" charset="0"/>
              </a:rPr>
              <a:t>App</a:t>
            </a:r>
            <a:endParaRPr lang="en-US" sz="1176">
              <a:solidFill>
                <a:schemeClr val="tx1"/>
              </a:solidFill>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solidFill>
                  <a:schemeClr val="tx1"/>
                </a:solidFill>
                <a:cs typeface="Segoe UI" pitchFamily="34" charset="0"/>
              </a:rPr>
              <a:t>OS</a:t>
            </a:r>
            <a:endParaRPr lang="en-US" sz="1176">
              <a:solidFill>
                <a:schemeClr val="tx1"/>
              </a:solidFill>
              <a:cs typeface="Segoe UI" pitchFamily="34" charset="0"/>
            </a:endParaRPr>
          </a:p>
        </p:txBody>
      </p:sp>
      <p:grpSp>
        <p:nvGrpSpPr>
          <p:cNvPr id="5" name="Group 4">
            <a:extLst>
              <a:ext uri="{FF2B5EF4-FFF2-40B4-BE49-F238E27FC236}">
                <a16:creationId xmlns:a16="http://schemas.microsoft.com/office/drawing/2014/main" id="{AA48EFA4-EB86-445E-8322-A3AB1A16D7F6}"/>
              </a:ext>
            </a:extLst>
          </p:cNvPr>
          <p:cNvGrpSpPr/>
          <p:nvPr/>
        </p:nvGrpSpPr>
        <p:grpSpPr>
          <a:xfrm>
            <a:off x="1823923" y="5049990"/>
            <a:ext cx="480296" cy="525618"/>
            <a:chOff x="-159879" y="3757361"/>
            <a:chExt cx="777240" cy="850583"/>
          </a:xfrm>
        </p:grpSpPr>
        <p:sp>
          <p:nvSpPr>
            <p:cNvPr id="91" name="Freeform: Shape 90">
              <a:extLst>
                <a:ext uri="{FF2B5EF4-FFF2-40B4-BE49-F238E27FC236}">
                  <a16:creationId xmlns:a16="http://schemas.microsoft.com/office/drawing/2014/main" id="{800E391C-688A-44C9-84EB-EBFD03F49A1C}"/>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65"/>
            </a:p>
          </p:txBody>
        </p:sp>
        <p:sp>
          <p:nvSpPr>
            <p:cNvPr id="92" name="Freeform: Shape 91">
              <a:extLst>
                <a:ext uri="{FF2B5EF4-FFF2-40B4-BE49-F238E27FC236}">
                  <a16:creationId xmlns:a16="http://schemas.microsoft.com/office/drawing/2014/main" id="{56FDC24C-8A59-432A-BA61-5644B9A56BBF}"/>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65"/>
            </a:p>
          </p:txBody>
        </p:sp>
        <p:sp>
          <p:nvSpPr>
            <p:cNvPr id="94" name="Freeform: Shape 93">
              <a:extLst>
                <a:ext uri="{FF2B5EF4-FFF2-40B4-BE49-F238E27FC236}">
                  <a16:creationId xmlns:a16="http://schemas.microsoft.com/office/drawing/2014/main" id="{F9609995-0AF3-458F-A178-C2C57CB89B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65"/>
            </a:p>
          </p:txBody>
        </p:sp>
      </p:grpSp>
      <p:grpSp>
        <p:nvGrpSpPr>
          <p:cNvPr id="95" name="Group 94">
            <a:extLst>
              <a:ext uri="{FF2B5EF4-FFF2-40B4-BE49-F238E27FC236}">
                <a16:creationId xmlns:a16="http://schemas.microsoft.com/office/drawing/2014/main" id="{3E484BE5-AF35-42AD-96BC-A15448A489D9}"/>
              </a:ext>
            </a:extLst>
          </p:cNvPr>
          <p:cNvGrpSpPr/>
          <p:nvPr/>
        </p:nvGrpSpPr>
        <p:grpSpPr>
          <a:xfrm>
            <a:off x="3211247" y="5049990"/>
            <a:ext cx="480296" cy="525618"/>
            <a:chOff x="-159879" y="3757361"/>
            <a:chExt cx="777240" cy="850583"/>
          </a:xfrm>
        </p:grpSpPr>
        <p:sp>
          <p:nvSpPr>
            <p:cNvPr id="97" name="Freeform: Shape 96">
              <a:extLst>
                <a:ext uri="{FF2B5EF4-FFF2-40B4-BE49-F238E27FC236}">
                  <a16:creationId xmlns:a16="http://schemas.microsoft.com/office/drawing/2014/main" id="{04C76B34-BFC9-401E-A1E8-AAAD2FF4B786}"/>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65"/>
            </a:p>
          </p:txBody>
        </p:sp>
        <p:sp>
          <p:nvSpPr>
            <p:cNvPr id="98" name="Freeform: Shape 97">
              <a:extLst>
                <a:ext uri="{FF2B5EF4-FFF2-40B4-BE49-F238E27FC236}">
                  <a16:creationId xmlns:a16="http://schemas.microsoft.com/office/drawing/2014/main" id="{6672D5F0-2630-49E2-8D16-7F5EFAD0AE15}"/>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65"/>
            </a:p>
          </p:txBody>
        </p:sp>
        <p:sp>
          <p:nvSpPr>
            <p:cNvPr id="101" name="Freeform: Shape 100">
              <a:extLst>
                <a:ext uri="{FF2B5EF4-FFF2-40B4-BE49-F238E27FC236}">
                  <a16:creationId xmlns:a16="http://schemas.microsoft.com/office/drawing/2014/main" id="{8A6CEF7C-8267-41F2-8E23-A7C7B32DD077}"/>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65"/>
            </a:p>
          </p:txBody>
        </p:sp>
      </p:grpSp>
      <p:grpSp>
        <p:nvGrpSpPr>
          <p:cNvPr id="102" name="Group 101">
            <a:extLst>
              <a:ext uri="{FF2B5EF4-FFF2-40B4-BE49-F238E27FC236}">
                <a16:creationId xmlns:a16="http://schemas.microsoft.com/office/drawing/2014/main" id="{5B9F56D4-A28F-458F-9187-EDE28229B769}"/>
              </a:ext>
            </a:extLst>
          </p:cNvPr>
          <p:cNvGrpSpPr/>
          <p:nvPr/>
        </p:nvGrpSpPr>
        <p:grpSpPr>
          <a:xfrm>
            <a:off x="4577226" y="5049990"/>
            <a:ext cx="480296" cy="525618"/>
            <a:chOff x="-159879" y="3757361"/>
            <a:chExt cx="777240" cy="850583"/>
          </a:xfrm>
        </p:grpSpPr>
        <p:sp>
          <p:nvSpPr>
            <p:cNvPr id="107" name="Freeform: Shape 106">
              <a:extLst>
                <a:ext uri="{FF2B5EF4-FFF2-40B4-BE49-F238E27FC236}">
                  <a16:creationId xmlns:a16="http://schemas.microsoft.com/office/drawing/2014/main" id="{87740106-9285-4964-9F49-F5326DF1E5A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65"/>
            </a:p>
          </p:txBody>
        </p:sp>
        <p:sp>
          <p:nvSpPr>
            <p:cNvPr id="110" name="Freeform: Shape 109">
              <a:extLst>
                <a:ext uri="{FF2B5EF4-FFF2-40B4-BE49-F238E27FC236}">
                  <a16:creationId xmlns:a16="http://schemas.microsoft.com/office/drawing/2014/main" id="{DCBA5C54-E508-4028-8574-63A3F74CE7F2}"/>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65"/>
            </a:p>
          </p:txBody>
        </p:sp>
        <p:sp>
          <p:nvSpPr>
            <p:cNvPr id="118" name="Freeform: Shape 117">
              <a:extLst>
                <a:ext uri="{FF2B5EF4-FFF2-40B4-BE49-F238E27FC236}">
                  <a16:creationId xmlns:a16="http://schemas.microsoft.com/office/drawing/2014/main" id="{39808A11-07F0-4497-9390-A076188BB814}"/>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65"/>
            </a:p>
          </p:txBody>
        </p:sp>
      </p:grpSp>
      <p:grpSp>
        <p:nvGrpSpPr>
          <p:cNvPr id="119" name="Group 118">
            <a:extLst>
              <a:ext uri="{FF2B5EF4-FFF2-40B4-BE49-F238E27FC236}">
                <a16:creationId xmlns:a16="http://schemas.microsoft.com/office/drawing/2014/main" id="{32B5DB61-71B2-44DA-B106-5E5ACF533924}"/>
              </a:ext>
            </a:extLst>
          </p:cNvPr>
          <p:cNvGrpSpPr/>
          <p:nvPr/>
        </p:nvGrpSpPr>
        <p:grpSpPr>
          <a:xfrm>
            <a:off x="7227646" y="5016165"/>
            <a:ext cx="290940" cy="318394"/>
            <a:chOff x="-159879" y="3757361"/>
            <a:chExt cx="777240" cy="850583"/>
          </a:xfrm>
        </p:grpSpPr>
        <p:sp>
          <p:nvSpPr>
            <p:cNvPr id="120" name="Freeform: Shape 119">
              <a:extLst>
                <a:ext uri="{FF2B5EF4-FFF2-40B4-BE49-F238E27FC236}">
                  <a16:creationId xmlns:a16="http://schemas.microsoft.com/office/drawing/2014/main" id="{5C881274-42D6-431F-AB22-6B81D75C5267}"/>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65"/>
            </a:p>
          </p:txBody>
        </p:sp>
        <p:sp>
          <p:nvSpPr>
            <p:cNvPr id="121" name="Freeform: Shape 120">
              <a:extLst>
                <a:ext uri="{FF2B5EF4-FFF2-40B4-BE49-F238E27FC236}">
                  <a16:creationId xmlns:a16="http://schemas.microsoft.com/office/drawing/2014/main" id="{934987B8-FDBB-4535-AC15-33226EC9557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65"/>
            </a:p>
          </p:txBody>
        </p:sp>
        <p:sp>
          <p:nvSpPr>
            <p:cNvPr id="127" name="Freeform: Shape 126">
              <a:extLst>
                <a:ext uri="{FF2B5EF4-FFF2-40B4-BE49-F238E27FC236}">
                  <a16:creationId xmlns:a16="http://schemas.microsoft.com/office/drawing/2014/main" id="{E462DBC9-ED38-48DD-B4AA-F3728402275B}"/>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65"/>
            </a:p>
          </p:txBody>
        </p:sp>
      </p:grpSp>
      <p:grpSp>
        <p:nvGrpSpPr>
          <p:cNvPr id="128" name="Group 127">
            <a:extLst>
              <a:ext uri="{FF2B5EF4-FFF2-40B4-BE49-F238E27FC236}">
                <a16:creationId xmlns:a16="http://schemas.microsoft.com/office/drawing/2014/main" id="{BCB2F4AE-CFA6-43AD-8B02-35E55082916B}"/>
              </a:ext>
            </a:extLst>
          </p:cNvPr>
          <p:cNvGrpSpPr/>
          <p:nvPr/>
        </p:nvGrpSpPr>
        <p:grpSpPr>
          <a:xfrm>
            <a:off x="8605806" y="5016165"/>
            <a:ext cx="290940" cy="318394"/>
            <a:chOff x="-159879" y="3757361"/>
            <a:chExt cx="777240" cy="850583"/>
          </a:xfrm>
        </p:grpSpPr>
        <p:sp>
          <p:nvSpPr>
            <p:cNvPr id="129" name="Freeform: Shape 128">
              <a:extLst>
                <a:ext uri="{FF2B5EF4-FFF2-40B4-BE49-F238E27FC236}">
                  <a16:creationId xmlns:a16="http://schemas.microsoft.com/office/drawing/2014/main" id="{55D23931-2193-47A5-8F5F-D32F0AEC2A12}"/>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65"/>
            </a:p>
          </p:txBody>
        </p:sp>
        <p:sp>
          <p:nvSpPr>
            <p:cNvPr id="130" name="Freeform: Shape 129">
              <a:extLst>
                <a:ext uri="{FF2B5EF4-FFF2-40B4-BE49-F238E27FC236}">
                  <a16:creationId xmlns:a16="http://schemas.microsoft.com/office/drawing/2014/main" id="{0D6FFE43-6FA4-4FAC-B2CD-42E6530543CC}"/>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65"/>
            </a:p>
          </p:txBody>
        </p:sp>
        <p:sp>
          <p:nvSpPr>
            <p:cNvPr id="131" name="Freeform: Shape 130">
              <a:extLst>
                <a:ext uri="{FF2B5EF4-FFF2-40B4-BE49-F238E27FC236}">
                  <a16:creationId xmlns:a16="http://schemas.microsoft.com/office/drawing/2014/main" id="{CA746581-E84F-4B9C-948C-89DEC22364D9}"/>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65"/>
            </a:p>
          </p:txBody>
        </p:sp>
      </p:grpSp>
      <p:grpSp>
        <p:nvGrpSpPr>
          <p:cNvPr id="132" name="Group 131">
            <a:extLst>
              <a:ext uri="{FF2B5EF4-FFF2-40B4-BE49-F238E27FC236}">
                <a16:creationId xmlns:a16="http://schemas.microsoft.com/office/drawing/2014/main" id="{2355457C-2B0C-4ECF-AA16-ACFFB04AB3FB}"/>
              </a:ext>
            </a:extLst>
          </p:cNvPr>
          <p:cNvGrpSpPr/>
          <p:nvPr/>
        </p:nvGrpSpPr>
        <p:grpSpPr>
          <a:xfrm>
            <a:off x="9982459" y="5016165"/>
            <a:ext cx="290940" cy="318394"/>
            <a:chOff x="-159879" y="3757361"/>
            <a:chExt cx="777240" cy="850583"/>
          </a:xfrm>
        </p:grpSpPr>
        <p:sp>
          <p:nvSpPr>
            <p:cNvPr id="133" name="Freeform: Shape 132">
              <a:extLst>
                <a:ext uri="{FF2B5EF4-FFF2-40B4-BE49-F238E27FC236}">
                  <a16:creationId xmlns:a16="http://schemas.microsoft.com/office/drawing/2014/main" id="{B38C4D16-D694-4A46-A16E-A15900260833}"/>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65"/>
            </a:p>
          </p:txBody>
        </p:sp>
        <p:sp>
          <p:nvSpPr>
            <p:cNvPr id="134" name="Freeform: Shape 133">
              <a:extLst>
                <a:ext uri="{FF2B5EF4-FFF2-40B4-BE49-F238E27FC236}">
                  <a16:creationId xmlns:a16="http://schemas.microsoft.com/office/drawing/2014/main" id="{5FF51D38-5353-43C9-8405-5AA96D2D2DFE}"/>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65"/>
            </a:p>
          </p:txBody>
        </p:sp>
        <p:sp>
          <p:nvSpPr>
            <p:cNvPr id="135" name="Freeform: Shape 134">
              <a:extLst>
                <a:ext uri="{FF2B5EF4-FFF2-40B4-BE49-F238E27FC236}">
                  <a16:creationId xmlns:a16="http://schemas.microsoft.com/office/drawing/2014/main" id="{662B7310-83D3-431B-AAE3-7361E545167D}"/>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65"/>
            </a:p>
          </p:txBody>
        </p:sp>
      </p:grpSp>
      <p:grpSp>
        <p:nvGrpSpPr>
          <p:cNvPr id="13" name="Group 12">
            <a:extLst>
              <a:ext uri="{FF2B5EF4-FFF2-40B4-BE49-F238E27FC236}">
                <a16:creationId xmlns:a16="http://schemas.microsoft.com/office/drawing/2014/main" id="{7EA0ACBE-8A53-45B5-9CDA-AF69720D6CBB}"/>
              </a:ext>
            </a:extLst>
          </p:cNvPr>
          <p:cNvGrpSpPr/>
          <p:nvPr/>
        </p:nvGrpSpPr>
        <p:grpSpPr>
          <a:xfrm>
            <a:off x="6896969" y="5923593"/>
            <a:ext cx="241939" cy="244454"/>
            <a:chOff x="882651" y="200026"/>
            <a:chExt cx="763587" cy="771525"/>
          </a:xfrm>
        </p:grpSpPr>
        <p:sp>
          <p:nvSpPr>
            <p:cNvPr id="9" name="Freeform 5">
              <a:extLst>
                <a:ext uri="{FF2B5EF4-FFF2-40B4-BE49-F238E27FC236}">
                  <a16:creationId xmlns:a16="http://schemas.microsoft.com/office/drawing/2014/main" id="{61AB900A-2ACD-42B8-B8F6-B2F0248512A6}"/>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6">
              <a:extLst>
                <a:ext uri="{FF2B5EF4-FFF2-40B4-BE49-F238E27FC236}">
                  <a16:creationId xmlns:a16="http://schemas.microsoft.com/office/drawing/2014/main" id="{E1996704-C031-44EF-96C5-ABC05887C674}"/>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7">
              <a:extLst>
                <a:ext uri="{FF2B5EF4-FFF2-40B4-BE49-F238E27FC236}">
                  <a16:creationId xmlns:a16="http://schemas.microsoft.com/office/drawing/2014/main" id="{91C88A70-C074-4511-A1CD-43EB36E96D7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8">
              <a:extLst>
                <a:ext uri="{FF2B5EF4-FFF2-40B4-BE49-F238E27FC236}">
                  <a16:creationId xmlns:a16="http://schemas.microsoft.com/office/drawing/2014/main" id="{0F17B6E0-B4FC-412B-84C3-59385F7CA6CD}"/>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78" name="Group 77">
            <a:extLst>
              <a:ext uri="{FF2B5EF4-FFF2-40B4-BE49-F238E27FC236}">
                <a16:creationId xmlns:a16="http://schemas.microsoft.com/office/drawing/2014/main" id="{50EDEA7C-69F6-4CD3-905C-F5CB76F47430}"/>
              </a:ext>
            </a:extLst>
          </p:cNvPr>
          <p:cNvGrpSpPr/>
          <p:nvPr/>
        </p:nvGrpSpPr>
        <p:grpSpPr>
          <a:xfrm>
            <a:off x="6920760" y="5528431"/>
            <a:ext cx="140538" cy="143363"/>
            <a:chOff x="893763" y="-434975"/>
            <a:chExt cx="869950" cy="869950"/>
          </a:xfrm>
        </p:grpSpPr>
        <p:sp>
          <p:nvSpPr>
            <p:cNvPr id="17" name="Freeform 12">
              <a:extLst>
                <a:ext uri="{FF2B5EF4-FFF2-40B4-BE49-F238E27FC236}">
                  <a16:creationId xmlns:a16="http://schemas.microsoft.com/office/drawing/2014/main" id="{5813B93D-2696-463A-BED6-C1E06D8AA71B}"/>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Rectangle 13">
              <a:extLst>
                <a:ext uri="{FF2B5EF4-FFF2-40B4-BE49-F238E27FC236}">
                  <a16:creationId xmlns:a16="http://schemas.microsoft.com/office/drawing/2014/main" id="{15A123DA-69A5-4658-AFC4-C9135DEA0886}"/>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Line 14">
              <a:extLst>
                <a:ext uri="{FF2B5EF4-FFF2-40B4-BE49-F238E27FC236}">
                  <a16:creationId xmlns:a16="http://schemas.microsoft.com/office/drawing/2014/main" id="{423C41F9-1405-4C4C-B51C-F4E24B02119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 name="Line 15">
              <a:extLst>
                <a:ext uri="{FF2B5EF4-FFF2-40B4-BE49-F238E27FC236}">
                  <a16:creationId xmlns:a16="http://schemas.microsoft.com/office/drawing/2014/main" id="{25DA60EF-0F97-4BE0-B8EE-866E6D0ACC00}"/>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2" name="Line 16">
              <a:extLst>
                <a:ext uri="{FF2B5EF4-FFF2-40B4-BE49-F238E27FC236}">
                  <a16:creationId xmlns:a16="http://schemas.microsoft.com/office/drawing/2014/main" id="{F4116E0F-77E6-46BF-8619-6C793424B931}"/>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3" name="Line 17">
              <a:extLst>
                <a:ext uri="{FF2B5EF4-FFF2-40B4-BE49-F238E27FC236}">
                  <a16:creationId xmlns:a16="http://schemas.microsoft.com/office/drawing/2014/main" id="{9501C936-6D80-480C-8AAA-54AF5189946D}"/>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6" name="Line 18">
              <a:extLst>
                <a:ext uri="{FF2B5EF4-FFF2-40B4-BE49-F238E27FC236}">
                  <a16:creationId xmlns:a16="http://schemas.microsoft.com/office/drawing/2014/main" id="{9A691911-DC76-426E-A5FD-EF5BED56F884}"/>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4" name="Line 19">
              <a:extLst>
                <a:ext uri="{FF2B5EF4-FFF2-40B4-BE49-F238E27FC236}">
                  <a16:creationId xmlns:a16="http://schemas.microsoft.com/office/drawing/2014/main" id="{95351014-8F39-4028-8EF2-C6538B9A34F5}"/>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7" name="Line 20">
              <a:extLst>
                <a:ext uri="{FF2B5EF4-FFF2-40B4-BE49-F238E27FC236}">
                  <a16:creationId xmlns:a16="http://schemas.microsoft.com/office/drawing/2014/main" id="{49CF9260-D4BF-4D70-B95A-4F7D92C856FE}"/>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1" name="Line 22">
              <a:extLst>
                <a:ext uri="{FF2B5EF4-FFF2-40B4-BE49-F238E27FC236}">
                  <a16:creationId xmlns:a16="http://schemas.microsoft.com/office/drawing/2014/main" id="{FBA6336E-E33A-45E0-9B2C-2DD69368581B}"/>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Line 23">
              <a:extLst>
                <a:ext uri="{FF2B5EF4-FFF2-40B4-BE49-F238E27FC236}">
                  <a16:creationId xmlns:a16="http://schemas.microsoft.com/office/drawing/2014/main" id="{C92308F8-B80F-4077-9262-648B575A285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4" name="Line 24">
              <a:extLst>
                <a:ext uri="{FF2B5EF4-FFF2-40B4-BE49-F238E27FC236}">
                  <a16:creationId xmlns:a16="http://schemas.microsoft.com/office/drawing/2014/main" id="{7C584CE6-BBAC-4CB2-ACA4-1CF84C6C62B4}"/>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5" name="Line 25">
              <a:extLst>
                <a:ext uri="{FF2B5EF4-FFF2-40B4-BE49-F238E27FC236}">
                  <a16:creationId xmlns:a16="http://schemas.microsoft.com/office/drawing/2014/main" id="{DEC19865-0AED-44B7-AF04-57C2E6C72A40}"/>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Line 26">
              <a:extLst>
                <a:ext uri="{FF2B5EF4-FFF2-40B4-BE49-F238E27FC236}">
                  <a16:creationId xmlns:a16="http://schemas.microsoft.com/office/drawing/2014/main" id="{6AEBEC9A-4280-4EFC-9B27-F6C847579C4B}"/>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38" name="Group 137">
            <a:extLst>
              <a:ext uri="{FF2B5EF4-FFF2-40B4-BE49-F238E27FC236}">
                <a16:creationId xmlns:a16="http://schemas.microsoft.com/office/drawing/2014/main" id="{435CDDAF-B27A-48A1-8EF8-87A9DBF2AEAB}"/>
              </a:ext>
            </a:extLst>
          </p:cNvPr>
          <p:cNvGrpSpPr/>
          <p:nvPr/>
        </p:nvGrpSpPr>
        <p:grpSpPr>
          <a:xfrm>
            <a:off x="8304528" y="5528431"/>
            <a:ext cx="140538" cy="143363"/>
            <a:chOff x="893763" y="-434975"/>
            <a:chExt cx="869950" cy="869950"/>
          </a:xfrm>
        </p:grpSpPr>
        <p:sp>
          <p:nvSpPr>
            <p:cNvPr id="139" name="Freeform 12">
              <a:extLst>
                <a:ext uri="{FF2B5EF4-FFF2-40B4-BE49-F238E27FC236}">
                  <a16:creationId xmlns:a16="http://schemas.microsoft.com/office/drawing/2014/main" id="{E7F830BA-5984-4BE4-B0BF-86D694048EF5}"/>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0" name="Rectangle 13">
              <a:extLst>
                <a:ext uri="{FF2B5EF4-FFF2-40B4-BE49-F238E27FC236}">
                  <a16:creationId xmlns:a16="http://schemas.microsoft.com/office/drawing/2014/main" id="{55AF047E-43D5-41D0-A42A-EFB19BA3A36C}"/>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1" name="Line 14">
              <a:extLst>
                <a:ext uri="{FF2B5EF4-FFF2-40B4-BE49-F238E27FC236}">
                  <a16:creationId xmlns:a16="http://schemas.microsoft.com/office/drawing/2014/main" id="{D7BE00D2-66D4-400A-873D-ADBBEFE33E39}"/>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2" name="Line 15">
              <a:extLst>
                <a:ext uri="{FF2B5EF4-FFF2-40B4-BE49-F238E27FC236}">
                  <a16:creationId xmlns:a16="http://schemas.microsoft.com/office/drawing/2014/main" id="{47C450F5-8553-4740-BD08-60EE303CEDB6}"/>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3" name="Line 16">
              <a:extLst>
                <a:ext uri="{FF2B5EF4-FFF2-40B4-BE49-F238E27FC236}">
                  <a16:creationId xmlns:a16="http://schemas.microsoft.com/office/drawing/2014/main" id="{A6AF7E90-8AB1-4062-8D3D-5596FE5751DD}"/>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4" name="Line 17">
              <a:extLst>
                <a:ext uri="{FF2B5EF4-FFF2-40B4-BE49-F238E27FC236}">
                  <a16:creationId xmlns:a16="http://schemas.microsoft.com/office/drawing/2014/main" id="{1E4EBA6D-73EC-4BBA-8CB9-1DEA90900FA5}"/>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5" name="Line 18">
              <a:extLst>
                <a:ext uri="{FF2B5EF4-FFF2-40B4-BE49-F238E27FC236}">
                  <a16:creationId xmlns:a16="http://schemas.microsoft.com/office/drawing/2014/main" id="{072EAD15-63AC-4C35-85D1-8F663DB891BB}"/>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6" name="Line 19">
              <a:extLst>
                <a:ext uri="{FF2B5EF4-FFF2-40B4-BE49-F238E27FC236}">
                  <a16:creationId xmlns:a16="http://schemas.microsoft.com/office/drawing/2014/main" id="{080DB07C-12D1-4A4E-95C5-B11C21707DB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7" name="Line 20">
              <a:extLst>
                <a:ext uri="{FF2B5EF4-FFF2-40B4-BE49-F238E27FC236}">
                  <a16:creationId xmlns:a16="http://schemas.microsoft.com/office/drawing/2014/main" id="{7EAC4E5F-EB24-4AAB-9B83-0F1A96F5E79F}"/>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8" name="Line 22">
              <a:extLst>
                <a:ext uri="{FF2B5EF4-FFF2-40B4-BE49-F238E27FC236}">
                  <a16:creationId xmlns:a16="http://schemas.microsoft.com/office/drawing/2014/main" id="{080E018B-6E95-4CD0-A153-023A015F1D10}"/>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9" name="Line 23">
              <a:extLst>
                <a:ext uri="{FF2B5EF4-FFF2-40B4-BE49-F238E27FC236}">
                  <a16:creationId xmlns:a16="http://schemas.microsoft.com/office/drawing/2014/main" id="{08204330-1BFB-4366-ADD8-1CB1F37399A1}"/>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0" name="Line 24">
              <a:extLst>
                <a:ext uri="{FF2B5EF4-FFF2-40B4-BE49-F238E27FC236}">
                  <a16:creationId xmlns:a16="http://schemas.microsoft.com/office/drawing/2014/main" id="{14449E96-8F80-4C4D-967F-E59158110378}"/>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1" name="Line 25">
              <a:extLst>
                <a:ext uri="{FF2B5EF4-FFF2-40B4-BE49-F238E27FC236}">
                  <a16:creationId xmlns:a16="http://schemas.microsoft.com/office/drawing/2014/main" id="{C692BB46-92F7-4DC8-9163-CA8A65DC89A4}"/>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2" name="Line 26">
              <a:extLst>
                <a:ext uri="{FF2B5EF4-FFF2-40B4-BE49-F238E27FC236}">
                  <a16:creationId xmlns:a16="http://schemas.microsoft.com/office/drawing/2014/main" id="{CDF8EEB5-350A-4C95-8DE4-7ED4A68357A6}"/>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53" name="Group 152">
            <a:extLst>
              <a:ext uri="{FF2B5EF4-FFF2-40B4-BE49-F238E27FC236}">
                <a16:creationId xmlns:a16="http://schemas.microsoft.com/office/drawing/2014/main" id="{2DDF4D68-C0DE-4622-BF03-1F0AD7060542}"/>
              </a:ext>
            </a:extLst>
          </p:cNvPr>
          <p:cNvGrpSpPr/>
          <p:nvPr/>
        </p:nvGrpSpPr>
        <p:grpSpPr>
          <a:xfrm>
            <a:off x="9677179" y="5528431"/>
            <a:ext cx="140538" cy="143363"/>
            <a:chOff x="893763" y="-434975"/>
            <a:chExt cx="869950" cy="869950"/>
          </a:xfrm>
        </p:grpSpPr>
        <p:sp>
          <p:nvSpPr>
            <p:cNvPr id="154" name="Freeform 12">
              <a:extLst>
                <a:ext uri="{FF2B5EF4-FFF2-40B4-BE49-F238E27FC236}">
                  <a16:creationId xmlns:a16="http://schemas.microsoft.com/office/drawing/2014/main" id="{CD0C5C21-8894-41C5-A114-2C204F2863C1}"/>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5" name="Rectangle 13">
              <a:extLst>
                <a:ext uri="{FF2B5EF4-FFF2-40B4-BE49-F238E27FC236}">
                  <a16:creationId xmlns:a16="http://schemas.microsoft.com/office/drawing/2014/main" id="{51C651E7-26FB-471F-80A0-97B0D36F6903}"/>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6" name="Line 14">
              <a:extLst>
                <a:ext uri="{FF2B5EF4-FFF2-40B4-BE49-F238E27FC236}">
                  <a16:creationId xmlns:a16="http://schemas.microsoft.com/office/drawing/2014/main" id="{AA28F965-901D-4F6A-AE19-4CC3B4C1AA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7" name="Line 15">
              <a:extLst>
                <a:ext uri="{FF2B5EF4-FFF2-40B4-BE49-F238E27FC236}">
                  <a16:creationId xmlns:a16="http://schemas.microsoft.com/office/drawing/2014/main" id="{F1C69F02-C3A3-4E7F-98AE-303BB806910A}"/>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8" name="Line 16">
              <a:extLst>
                <a:ext uri="{FF2B5EF4-FFF2-40B4-BE49-F238E27FC236}">
                  <a16:creationId xmlns:a16="http://schemas.microsoft.com/office/drawing/2014/main" id="{3795209A-70CF-44BE-946C-B3284938C87F}"/>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9" name="Line 17">
              <a:extLst>
                <a:ext uri="{FF2B5EF4-FFF2-40B4-BE49-F238E27FC236}">
                  <a16:creationId xmlns:a16="http://schemas.microsoft.com/office/drawing/2014/main" id="{4B9A57D7-7666-47EA-9069-80AF13D22310}"/>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0" name="Line 18">
              <a:extLst>
                <a:ext uri="{FF2B5EF4-FFF2-40B4-BE49-F238E27FC236}">
                  <a16:creationId xmlns:a16="http://schemas.microsoft.com/office/drawing/2014/main" id="{5F23D7E0-F0CE-44AE-A5CA-265F6BF52A72}"/>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1" name="Line 19">
              <a:extLst>
                <a:ext uri="{FF2B5EF4-FFF2-40B4-BE49-F238E27FC236}">
                  <a16:creationId xmlns:a16="http://schemas.microsoft.com/office/drawing/2014/main" id="{24C81469-F1D1-464B-98B4-A495D066ABF2}"/>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2" name="Line 20">
              <a:extLst>
                <a:ext uri="{FF2B5EF4-FFF2-40B4-BE49-F238E27FC236}">
                  <a16:creationId xmlns:a16="http://schemas.microsoft.com/office/drawing/2014/main" id="{D592DC77-4478-4C3D-A6FD-55F8A0656D75}"/>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3" name="Line 22">
              <a:extLst>
                <a:ext uri="{FF2B5EF4-FFF2-40B4-BE49-F238E27FC236}">
                  <a16:creationId xmlns:a16="http://schemas.microsoft.com/office/drawing/2014/main" id="{60DA187E-3F83-458A-BDA3-C6A3C3675044}"/>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4" name="Line 23">
              <a:extLst>
                <a:ext uri="{FF2B5EF4-FFF2-40B4-BE49-F238E27FC236}">
                  <a16:creationId xmlns:a16="http://schemas.microsoft.com/office/drawing/2014/main" id="{713E7562-57E9-4666-97AA-05E64F68250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5" name="Line 24">
              <a:extLst>
                <a:ext uri="{FF2B5EF4-FFF2-40B4-BE49-F238E27FC236}">
                  <a16:creationId xmlns:a16="http://schemas.microsoft.com/office/drawing/2014/main" id="{2976B159-9A07-4D11-9C15-C427F1774561}"/>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6" name="Line 25">
              <a:extLst>
                <a:ext uri="{FF2B5EF4-FFF2-40B4-BE49-F238E27FC236}">
                  <a16:creationId xmlns:a16="http://schemas.microsoft.com/office/drawing/2014/main" id="{2D45AD15-C8D5-4162-8DE7-981D6EBAFDAE}"/>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7" name="Line 26">
              <a:extLst>
                <a:ext uri="{FF2B5EF4-FFF2-40B4-BE49-F238E27FC236}">
                  <a16:creationId xmlns:a16="http://schemas.microsoft.com/office/drawing/2014/main" id="{4BFED783-C3B1-4F69-A2F5-08F21783ED74}"/>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65"/>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65"/>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65"/>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65"/>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65"/>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65"/>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65"/>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65"/>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65"/>
            </a:p>
          </p:txBody>
        </p:sp>
      </p:gr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DF10FC25-FDAE-43AF-A6E9-0B43200EA309}"/>
              </a:ext>
            </a:extLst>
          </p:cNvPr>
          <p:cNvGrpSpPr/>
          <p:nvPr/>
        </p:nvGrpSpPr>
        <p:grpSpPr>
          <a:xfrm>
            <a:off x="1561100" y="5966125"/>
            <a:ext cx="325277" cy="159390"/>
            <a:chOff x="92603" y="44698"/>
            <a:chExt cx="851960" cy="353283"/>
          </a:xfrm>
        </p:grpSpPr>
        <p:sp>
          <p:nvSpPr>
            <p:cNvPr id="288" name="Oval 32">
              <a:extLst>
                <a:ext uri="{FF2B5EF4-FFF2-40B4-BE49-F238E27FC236}">
                  <a16:creationId xmlns:a16="http://schemas.microsoft.com/office/drawing/2014/main" id="{4697194C-BE50-40B1-AEA0-CB300602BF5A}"/>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89" name="Oval 33">
              <a:extLst>
                <a:ext uri="{FF2B5EF4-FFF2-40B4-BE49-F238E27FC236}">
                  <a16:creationId xmlns:a16="http://schemas.microsoft.com/office/drawing/2014/main" id="{BAF02132-6EA0-4883-BFD0-2104E42166B4}"/>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90" name="Oval 34">
              <a:extLst>
                <a:ext uri="{FF2B5EF4-FFF2-40B4-BE49-F238E27FC236}">
                  <a16:creationId xmlns:a16="http://schemas.microsoft.com/office/drawing/2014/main" id="{B8DB2453-C887-43F2-8EDE-86250B4D843E}"/>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91" name="Rectangle: Rounded Corners 290">
              <a:extLst>
                <a:ext uri="{FF2B5EF4-FFF2-40B4-BE49-F238E27FC236}">
                  <a16:creationId xmlns:a16="http://schemas.microsoft.com/office/drawing/2014/main" id="{1B587D09-5405-4D69-A4C2-AB205F1EA1B9}"/>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Rounded Corners 291">
              <a:extLst>
                <a:ext uri="{FF2B5EF4-FFF2-40B4-BE49-F238E27FC236}">
                  <a16:creationId xmlns:a16="http://schemas.microsoft.com/office/drawing/2014/main" id="{03F857E5-D3C8-4FB9-B26E-74F9D3726A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003666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a:spcAft>
                <a:spcPts val="2353"/>
              </a:spcAft>
            </a:pPr>
            <a:r>
              <a:rPr lang="en-US" sz="1765">
                <a:solidFill>
                  <a:schemeClr val="accent1"/>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a:spcAft>
                <a:spcPts val="2353"/>
              </a:spcAft>
            </a:pPr>
            <a:r>
              <a:rPr lang="en-US" sz="1765">
                <a:solidFill>
                  <a:schemeClr val="accent1"/>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a:spcAft>
                  <a:spcPts val="2353"/>
                </a:spcAft>
              </a:pPr>
              <a:r>
                <a:rPr lang="en-US" sz="1176">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Hardware</a:t>
                </a:r>
                <a:endParaRPr lang="en-US" sz="2353">
                  <a:solidFill>
                    <a:schemeClr val="tx1"/>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Hypervisor 1</a:t>
                </a:r>
                <a:endParaRPr lang="en-US" sz="2353">
                  <a:solidFill>
                    <a:schemeClr val="tx1"/>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Hardware</a:t>
              </a:r>
              <a:endParaRPr lang="en-US" sz="2353">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a:spcAft>
                  <a:spcPts val="2353"/>
                </a:spcAft>
              </a:pPr>
              <a:r>
                <a:rPr lang="en-US" sz="1176">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Host OS</a:t>
              </a:r>
              <a:endParaRPr lang="en-US" sz="2353">
                <a:solidFill>
                  <a:schemeClr val="tx1"/>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Hypervisor 2</a:t>
              </a:r>
              <a:endParaRPr lang="en-US" sz="2353">
                <a:solidFill>
                  <a:schemeClr val="tx1"/>
                </a:solidFill>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Guest OS</a:t>
              </a:r>
              <a:endParaRPr lang="en-US" sz="2353">
                <a:solidFill>
                  <a:schemeClr val="tx1"/>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Dependencies</a:t>
              </a:r>
              <a:endParaRPr lang="en-US" sz="2353">
                <a:solidFill>
                  <a:schemeClr val="tx1"/>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Application</a:t>
              </a:r>
              <a:endParaRPr lang="en-US" sz="2353">
                <a:solidFill>
                  <a:schemeClr val="tx1"/>
                </a:solidFill>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Hardware</a:t>
              </a:r>
              <a:endParaRPr lang="en-US" sz="2353">
                <a:solidFill>
                  <a:schemeClr val="tx1"/>
                </a:solidFill>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Host OS</a:t>
              </a:r>
              <a:endParaRPr lang="en-US" sz="2353">
                <a:solidFill>
                  <a:schemeClr val="tx1"/>
                </a:solidFill>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Docker Engine</a:t>
              </a:r>
              <a:endParaRPr lang="en-US" sz="2353">
                <a:solidFill>
                  <a:schemeClr val="tx1"/>
                </a:soli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App dependencies</a:t>
              </a:r>
              <a:endParaRPr lang="en-US" sz="2353">
                <a:solidFill>
                  <a:schemeClr val="tx1"/>
                </a:solidFill>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Application XYZ</a:t>
              </a:r>
              <a:endParaRPr lang="en-US" sz="2353">
                <a:solidFill>
                  <a:schemeClr val="tx1"/>
                </a:solidFill>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705">
                <a:solidFill>
                  <a:schemeClr val="tx1"/>
                </a:solidFill>
              </a:rPr>
              <a:t>Virtualization versus </a:t>
            </a:r>
            <a:r>
              <a:rPr lang="en-US" sz="4705">
                <a:solidFill>
                  <a:schemeClr val="accent1"/>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410101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Hardware</a:t>
            </a:r>
            <a:endParaRPr lang="en-US" sz="2353">
              <a:solidFill>
                <a:schemeClr val="tx1"/>
              </a:solidFill>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Host OS</a:t>
            </a:r>
            <a:endParaRPr lang="en-US" sz="2353">
              <a:solidFill>
                <a:schemeClr val="tx1"/>
              </a:soli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Hypervisor 2</a:t>
            </a:r>
            <a:endParaRPr lang="en-US" sz="2353">
              <a:solidFill>
                <a:schemeClr val="tx1"/>
              </a:soli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a:spcAft>
                <a:spcPts val="2353"/>
              </a:spcAft>
            </a:pPr>
            <a:r>
              <a:rPr lang="en-US" sz="2353">
                <a:solidFill>
                  <a:schemeClr val="accent1"/>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chemeClr val="tx1"/>
                </a:solidFill>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chemeClr val="tx1"/>
                </a:solidFill>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chemeClr val="tx1"/>
                </a:solidFill>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chemeClr val="tx1"/>
                </a:solidFill>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a:spcAft>
                  <a:spcPts val="2353"/>
                </a:spcAft>
              </a:pPr>
              <a:r>
                <a:rPr lang="en-US" sz="1765">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a:spcAft>
                  <a:spcPts val="2353"/>
                </a:spcAft>
              </a:pPr>
              <a:r>
                <a:rPr lang="en-US" sz="1765">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Hardware</a:t>
            </a:r>
            <a:endParaRPr lang="en-US" sz="2353">
              <a:solidFill>
                <a:schemeClr val="tx1"/>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ea typeface="Segoe UI" pitchFamily="34" charset="0"/>
                <a:cs typeface="Segoe UI" pitchFamily="34" charset="0"/>
              </a:rPr>
              <a:t>Host OS</a:t>
            </a:r>
            <a:endParaRPr lang="en-US" sz="2353">
              <a:solidFill>
                <a:schemeClr val="tx1"/>
              </a:soli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chemeClr val="tx1"/>
                </a:solidFill>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chemeClr val="tx1"/>
                </a:solidFill>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chemeClr val="tx1"/>
                </a:solidFill>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chemeClr val="tx1"/>
                </a:solidFill>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a:spcAft>
                <a:spcPts val="2353"/>
              </a:spcAft>
            </a:pPr>
            <a:r>
              <a:rPr lang="en-US" sz="2353">
                <a:solidFill>
                  <a:schemeClr val="accent1"/>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a:spcAft>
                  <a:spcPts val="2353"/>
                </a:spcAft>
              </a:pPr>
              <a:r>
                <a:rPr lang="en-US" sz="1765">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a:spcAft>
                  <a:spcPts val="2353"/>
                </a:spcAft>
              </a:pPr>
              <a:r>
                <a:rPr lang="en-US" sz="1765">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674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0" y="3276427"/>
            <a:ext cx="12192000" cy="3577196"/>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17"/>
          <p:cNvSpPr>
            <a:spLocks noChangeArrowheads="1"/>
          </p:cNvSpPr>
          <p:nvPr/>
        </p:nvSpPr>
        <p:spPr bwMode="auto">
          <a:xfrm>
            <a:off x="5430383" y="4182798"/>
            <a:ext cx="665618" cy="2670824"/>
          </a:xfrm>
          <a:prstGeom prst="rect">
            <a:avLst/>
          </a:prstGeom>
          <a:solidFill>
            <a:srgbClr val="045BA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6" name="Isosceles Triangle 175"/>
          <p:cNvSpPr/>
          <p:nvPr/>
        </p:nvSpPr>
        <p:spPr bwMode="auto">
          <a:xfrm rot="10800000" flipH="1">
            <a:off x="4811883" y="5275961"/>
            <a:ext cx="536431" cy="630738"/>
          </a:xfrm>
          <a:prstGeom prst="triangle">
            <a:avLst>
              <a:gd name="adj" fmla="val 0"/>
            </a:avLst>
          </a:prstGeom>
          <a:solidFill>
            <a:srgbClr val="2274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42"/>
          <p:cNvSpPr>
            <a:spLocks noChangeArrowheads="1"/>
          </p:cNvSpPr>
          <p:nvPr/>
        </p:nvSpPr>
        <p:spPr bwMode="auto">
          <a:xfrm>
            <a:off x="4445528" y="5607031"/>
            <a:ext cx="647327" cy="1246591"/>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46"/>
          <p:cNvSpPr>
            <a:spLocks/>
          </p:cNvSpPr>
          <p:nvPr/>
        </p:nvSpPr>
        <p:spPr bwMode="auto">
          <a:xfrm>
            <a:off x="4810491" y="4961207"/>
            <a:ext cx="624798" cy="1892415"/>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100"/>
          <p:cNvSpPr>
            <a:spLocks noChangeArrowheads="1"/>
          </p:cNvSpPr>
          <p:nvPr/>
        </p:nvSpPr>
        <p:spPr bwMode="auto">
          <a:xfrm>
            <a:off x="5271580" y="5408781"/>
            <a:ext cx="93119" cy="19374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102"/>
          <p:cNvSpPr>
            <a:spLocks noChangeArrowheads="1"/>
          </p:cNvSpPr>
          <p:nvPr/>
        </p:nvSpPr>
        <p:spPr bwMode="auto">
          <a:xfrm>
            <a:off x="5074829" y="5676121"/>
            <a:ext cx="88613" cy="19374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103"/>
          <p:cNvSpPr>
            <a:spLocks noChangeArrowheads="1"/>
          </p:cNvSpPr>
          <p:nvPr/>
        </p:nvSpPr>
        <p:spPr bwMode="auto">
          <a:xfrm>
            <a:off x="5271580" y="5676121"/>
            <a:ext cx="93119" cy="19374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04"/>
          <p:cNvSpPr>
            <a:spLocks noChangeArrowheads="1"/>
          </p:cNvSpPr>
          <p:nvPr/>
        </p:nvSpPr>
        <p:spPr bwMode="auto">
          <a:xfrm>
            <a:off x="4873572" y="5944963"/>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05"/>
          <p:cNvSpPr>
            <a:spLocks noChangeArrowheads="1"/>
          </p:cNvSpPr>
          <p:nvPr/>
        </p:nvSpPr>
        <p:spPr bwMode="auto">
          <a:xfrm>
            <a:off x="5074829" y="5944963"/>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06"/>
          <p:cNvSpPr>
            <a:spLocks noChangeArrowheads="1"/>
          </p:cNvSpPr>
          <p:nvPr/>
        </p:nvSpPr>
        <p:spPr bwMode="auto">
          <a:xfrm>
            <a:off x="5271580" y="5944963"/>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07"/>
          <p:cNvSpPr>
            <a:spLocks noChangeArrowheads="1"/>
          </p:cNvSpPr>
          <p:nvPr/>
        </p:nvSpPr>
        <p:spPr bwMode="auto">
          <a:xfrm>
            <a:off x="4873572" y="621230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108"/>
          <p:cNvSpPr>
            <a:spLocks noChangeArrowheads="1"/>
          </p:cNvSpPr>
          <p:nvPr/>
        </p:nvSpPr>
        <p:spPr bwMode="auto">
          <a:xfrm>
            <a:off x="5074829" y="6212305"/>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109"/>
          <p:cNvSpPr>
            <a:spLocks noChangeArrowheads="1"/>
          </p:cNvSpPr>
          <p:nvPr/>
        </p:nvSpPr>
        <p:spPr bwMode="auto">
          <a:xfrm>
            <a:off x="5271580" y="621230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Rectangle 110"/>
          <p:cNvSpPr>
            <a:spLocks noChangeArrowheads="1"/>
          </p:cNvSpPr>
          <p:nvPr/>
        </p:nvSpPr>
        <p:spPr bwMode="auto">
          <a:xfrm>
            <a:off x="4873572" y="647964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111"/>
          <p:cNvSpPr>
            <a:spLocks noChangeArrowheads="1"/>
          </p:cNvSpPr>
          <p:nvPr/>
        </p:nvSpPr>
        <p:spPr bwMode="auto">
          <a:xfrm>
            <a:off x="5074829" y="6479645"/>
            <a:ext cx="88613"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112"/>
          <p:cNvSpPr>
            <a:spLocks noChangeArrowheads="1"/>
          </p:cNvSpPr>
          <p:nvPr/>
        </p:nvSpPr>
        <p:spPr bwMode="auto">
          <a:xfrm>
            <a:off x="5271580" y="6479645"/>
            <a:ext cx="93119" cy="189241"/>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116"/>
          <p:cNvSpPr>
            <a:spLocks noChangeArrowheads="1"/>
          </p:cNvSpPr>
          <p:nvPr/>
        </p:nvSpPr>
        <p:spPr bwMode="auto">
          <a:xfrm>
            <a:off x="3629195" y="5607031"/>
            <a:ext cx="556952" cy="1246592"/>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117"/>
          <p:cNvSpPr>
            <a:spLocks noChangeArrowheads="1"/>
          </p:cNvSpPr>
          <p:nvPr/>
        </p:nvSpPr>
        <p:spPr bwMode="auto">
          <a:xfrm>
            <a:off x="4025845" y="5387881"/>
            <a:ext cx="665618" cy="1465744"/>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31" name="Group 230"/>
          <p:cNvGrpSpPr/>
          <p:nvPr/>
        </p:nvGrpSpPr>
        <p:grpSpPr>
          <a:xfrm>
            <a:off x="5540391" y="4182798"/>
            <a:ext cx="445601" cy="2670825"/>
            <a:chOff x="8546306" y="746197"/>
            <a:chExt cx="424695" cy="2545519"/>
          </a:xfrm>
        </p:grpSpPr>
        <p:sp>
          <p:nvSpPr>
            <p:cNvPr id="232" name="Line 160"/>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3" name="Line 161"/>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4" name="Line 162"/>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5" name="Line 163"/>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6" name="Line 164"/>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Freeform 5"/>
          <p:cNvSpPr>
            <a:spLocks/>
          </p:cNvSpPr>
          <p:nvPr/>
        </p:nvSpPr>
        <p:spPr bwMode="auto">
          <a:xfrm>
            <a:off x="2" y="4009993"/>
            <a:ext cx="3640170" cy="2843632"/>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14"/>
          <p:cNvSpPr>
            <a:spLocks noChangeArrowheads="1"/>
          </p:cNvSpPr>
          <p:nvPr/>
        </p:nvSpPr>
        <p:spPr bwMode="auto">
          <a:xfrm>
            <a:off x="446659"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15"/>
          <p:cNvSpPr>
            <a:spLocks noChangeArrowheads="1"/>
          </p:cNvSpPr>
          <p:nvPr/>
        </p:nvSpPr>
        <p:spPr bwMode="auto">
          <a:xfrm>
            <a:off x="317487"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16"/>
          <p:cNvSpPr>
            <a:spLocks noChangeArrowheads="1"/>
          </p:cNvSpPr>
          <p:nvPr/>
        </p:nvSpPr>
        <p:spPr bwMode="auto">
          <a:xfrm>
            <a:off x="188314"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17"/>
          <p:cNvSpPr>
            <a:spLocks noChangeArrowheads="1"/>
          </p:cNvSpPr>
          <p:nvPr/>
        </p:nvSpPr>
        <p:spPr bwMode="auto">
          <a:xfrm>
            <a:off x="57586" y="4467826"/>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18"/>
          <p:cNvSpPr>
            <a:spLocks noChangeArrowheads="1"/>
          </p:cNvSpPr>
          <p:nvPr/>
        </p:nvSpPr>
        <p:spPr bwMode="auto">
          <a:xfrm>
            <a:off x="446659"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19"/>
          <p:cNvSpPr>
            <a:spLocks noChangeArrowheads="1"/>
          </p:cNvSpPr>
          <p:nvPr/>
        </p:nvSpPr>
        <p:spPr bwMode="auto">
          <a:xfrm>
            <a:off x="317487"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20"/>
          <p:cNvSpPr>
            <a:spLocks noChangeArrowheads="1"/>
          </p:cNvSpPr>
          <p:nvPr/>
        </p:nvSpPr>
        <p:spPr bwMode="auto">
          <a:xfrm>
            <a:off x="188314"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21"/>
          <p:cNvSpPr>
            <a:spLocks noChangeArrowheads="1"/>
          </p:cNvSpPr>
          <p:nvPr/>
        </p:nvSpPr>
        <p:spPr bwMode="auto">
          <a:xfrm>
            <a:off x="57586" y="458766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22"/>
          <p:cNvSpPr>
            <a:spLocks noChangeArrowheads="1"/>
          </p:cNvSpPr>
          <p:nvPr/>
        </p:nvSpPr>
        <p:spPr bwMode="auto">
          <a:xfrm>
            <a:off x="446659"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23"/>
          <p:cNvSpPr>
            <a:spLocks noChangeArrowheads="1"/>
          </p:cNvSpPr>
          <p:nvPr/>
        </p:nvSpPr>
        <p:spPr bwMode="auto">
          <a:xfrm>
            <a:off x="317487"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24"/>
          <p:cNvSpPr>
            <a:spLocks noChangeArrowheads="1"/>
          </p:cNvSpPr>
          <p:nvPr/>
        </p:nvSpPr>
        <p:spPr bwMode="auto">
          <a:xfrm>
            <a:off x="188314"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25"/>
          <p:cNvSpPr>
            <a:spLocks noChangeArrowheads="1"/>
          </p:cNvSpPr>
          <p:nvPr/>
        </p:nvSpPr>
        <p:spPr bwMode="auto">
          <a:xfrm>
            <a:off x="57586" y="470905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26"/>
          <p:cNvSpPr>
            <a:spLocks noChangeArrowheads="1"/>
          </p:cNvSpPr>
          <p:nvPr/>
        </p:nvSpPr>
        <p:spPr bwMode="auto">
          <a:xfrm>
            <a:off x="446659"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27"/>
          <p:cNvSpPr>
            <a:spLocks noChangeArrowheads="1"/>
          </p:cNvSpPr>
          <p:nvPr/>
        </p:nvSpPr>
        <p:spPr bwMode="auto">
          <a:xfrm>
            <a:off x="317487"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28"/>
          <p:cNvSpPr>
            <a:spLocks noChangeArrowheads="1"/>
          </p:cNvSpPr>
          <p:nvPr/>
        </p:nvSpPr>
        <p:spPr bwMode="auto">
          <a:xfrm>
            <a:off x="188314"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29"/>
          <p:cNvSpPr>
            <a:spLocks noChangeArrowheads="1"/>
          </p:cNvSpPr>
          <p:nvPr/>
        </p:nvSpPr>
        <p:spPr bwMode="auto">
          <a:xfrm>
            <a:off x="57586" y="482888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30"/>
          <p:cNvSpPr>
            <a:spLocks noChangeArrowheads="1"/>
          </p:cNvSpPr>
          <p:nvPr/>
        </p:nvSpPr>
        <p:spPr bwMode="auto">
          <a:xfrm>
            <a:off x="446659"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31"/>
          <p:cNvSpPr>
            <a:spLocks noChangeArrowheads="1"/>
          </p:cNvSpPr>
          <p:nvPr/>
        </p:nvSpPr>
        <p:spPr bwMode="auto">
          <a:xfrm>
            <a:off x="317487"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32"/>
          <p:cNvSpPr>
            <a:spLocks noChangeArrowheads="1"/>
          </p:cNvSpPr>
          <p:nvPr/>
        </p:nvSpPr>
        <p:spPr bwMode="auto">
          <a:xfrm>
            <a:off x="188314"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33"/>
          <p:cNvSpPr>
            <a:spLocks noChangeArrowheads="1"/>
          </p:cNvSpPr>
          <p:nvPr/>
        </p:nvSpPr>
        <p:spPr bwMode="auto">
          <a:xfrm>
            <a:off x="57586" y="4948721"/>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34"/>
          <p:cNvSpPr>
            <a:spLocks noChangeArrowheads="1"/>
          </p:cNvSpPr>
          <p:nvPr/>
        </p:nvSpPr>
        <p:spPr bwMode="auto">
          <a:xfrm>
            <a:off x="446659"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35"/>
          <p:cNvSpPr>
            <a:spLocks noChangeArrowheads="1"/>
          </p:cNvSpPr>
          <p:nvPr/>
        </p:nvSpPr>
        <p:spPr bwMode="auto">
          <a:xfrm>
            <a:off x="317487"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36"/>
          <p:cNvSpPr>
            <a:spLocks noChangeArrowheads="1"/>
          </p:cNvSpPr>
          <p:nvPr/>
        </p:nvSpPr>
        <p:spPr bwMode="auto">
          <a:xfrm>
            <a:off x="188314"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37"/>
          <p:cNvSpPr>
            <a:spLocks noChangeArrowheads="1"/>
          </p:cNvSpPr>
          <p:nvPr/>
        </p:nvSpPr>
        <p:spPr bwMode="auto">
          <a:xfrm>
            <a:off x="57586" y="5068555"/>
            <a:ext cx="79371" cy="8092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38"/>
          <p:cNvSpPr>
            <a:spLocks noChangeArrowheads="1"/>
          </p:cNvSpPr>
          <p:nvPr/>
        </p:nvSpPr>
        <p:spPr bwMode="auto">
          <a:xfrm>
            <a:off x="446659"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39"/>
          <p:cNvSpPr>
            <a:spLocks noChangeArrowheads="1"/>
          </p:cNvSpPr>
          <p:nvPr/>
        </p:nvSpPr>
        <p:spPr bwMode="auto">
          <a:xfrm>
            <a:off x="317487"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40"/>
          <p:cNvSpPr>
            <a:spLocks noChangeArrowheads="1"/>
          </p:cNvSpPr>
          <p:nvPr/>
        </p:nvSpPr>
        <p:spPr bwMode="auto">
          <a:xfrm>
            <a:off x="188314"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41"/>
          <p:cNvSpPr>
            <a:spLocks noChangeArrowheads="1"/>
          </p:cNvSpPr>
          <p:nvPr/>
        </p:nvSpPr>
        <p:spPr bwMode="auto">
          <a:xfrm>
            <a:off x="57586" y="5189947"/>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42"/>
          <p:cNvSpPr>
            <a:spLocks noChangeArrowheads="1"/>
          </p:cNvSpPr>
          <p:nvPr/>
        </p:nvSpPr>
        <p:spPr bwMode="auto">
          <a:xfrm>
            <a:off x="446659"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43"/>
          <p:cNvSpPr>
            <a:spLocks noChangeArrowheads="1"/>
          </p:cNvSpPr>
          <p:nvPr/>
        </p:nvSpPr>
        <p:spPr bwMode="auto">
          <a:xfrm>
            <a:off x="317487"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44"/>
          <p:cNvSpPr>
            <a:spLocks noChangeArrowheads="1"/>
          </p:cNvSpPr>
          <p:nvPr/>
        </p:nvSpPr>
        <p:spPr bwMode="auto">
          <a:xfrm>
            <a:off x="188314"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45"/>
          <p:cNvSpPr>
            <a:spLocks noChangeArrowheads="1"/>
          </p:cNvSpPr>
          <p:nvPr/>
        </p:nvSpPr>
        <p:spPr bwMode="auto">
          <a:xfrm>
            <a:off x="57586" y="5309782"/>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46"/>
          <p:cNvSpPr>
            <a:spLocks noChangeArrowheads="1"/>
          </p:cNvSpPr>
          <p:nvPr/>
        </p:nvSpPr>
        <p:spPr bwMode="auto">
          <a:xfrm>
            <a:off x="446659"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47"/>
          <p:cNvSpPr>
            <a:spLocks noChangeArrowheads="1"/>
          </p:cNvSpPr>
          <p:nvPr/>
        </p:nvSpPr>
        <p:spPr bwMode="auto">
          <a:xfrm>
            <a:off x="317487"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8"/>
          <p:cNvSpPr>
            <a:spLocks noChangeArrowheads="1"/>
          </p:cNvSpPr>
          <p:nvPr/>
        </p:nvSpPr>
        <p:spPr bwMode="auto">
          <a:xfrm>
            <a:off x="188314"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49"/>
          <p:cNvSpPr>
            <a:spLocks noChangeArrowheads="1"/>
          </p:cNvSpPr>
          <p:nvPr/>
        </p:nvSpPr>
        <p:spPr bwMode="auto">
          <a:xfrm>
            <a:off x="57586" y="5431173"/>
            <a:ext cx="79371" cy="7937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56"/>
          <p:cNvSpPr>
            <a:spLocks noChangeArrowheads="1"/>
          </p:cNvSpPr>
          <p:nvPr/>
        </p:nvSpPr>
        <p:spPr bwMode="auto">
          <a:xfrm>
            <a:off x="759470" y="4953390"/>
            <a:ext cx="168080" cy="87152"/>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60"/>
          <p:cNvSpPr>
            <a:spLocks noChangeArrowheads="1"/>
          </p:cNvSpPr>
          <p:nvPr/>
        </p:nvSpPr>
        <p:spPr bwMode="auto">
          <a:xfrm>
            <a:off x="717453" y="5130807"/>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61"/>
          <p:cNvSpPr>
            <a:spLocks noChangeArrowheads="1"/>
          </p:cNvSpPr>
          <p:nvPr/>
        </p:nvSpPr>
        <p:spPr bwMode="auto">
          <a:xfrm>
            <a:off x="876195" y="5130807"/>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62"/>
          <p:cNvSpPr>
            <a:spLocks noChangeArrowheads="1"/>
          </p:cNvSpPr>
          <p:nvPr/>
        </p:nvSpPr>
        <p:spPr bwMode="auto">
          <a:xfrm>
            <a:off x="1259045"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63"/>
          <p:cNvSpPr>
            <a:spLocks noChangeArrowheads="1"/>
          </p:cNvSpPr>
          <p:nvPr/>
        </p:nvSpPr>
        <p:spPr bwMode="auto">
          <a:xfrm>
            <a:off x="1419342"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64"/>
          <p:cNvSpPr>
            <a:spLocks noChangeArrowheads="1"/>
          </p:cNvSpPr>
          <p:nvPr/>
        </p:nvSpPr>
        <p:spPr bwMode="auto">
          <a:xfrm>
            <a:off x="1579641" y="5130807"/>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65"/>
          <p:cNvSpPr>
            <a:spLocks noChangeArrowheads="1"/>
          </p:cNvSpPr>
          <p:nvPr/>
        </p:nvSpPr>
        <p:spPr bwMode="auto">
          <a:xfrm>
            <a:off x="717453" y="5314450"/>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66"/>
          <p:cNvSpPr>
            <a:spLocks noChangeArrowheads="1"/>
          </p:cNvSpPr>
          <p:nvPr/>
        </p:nvSpPr>
        <p:spPr bwMode="auto">
          <a:xfrm>
            <a:off x="876195" y="5314450"/>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67"/>
          <p:cNvSpPr>
            <a:spLocks noChangeArrowheads="1"/>
          </p:cNvSpPr>
          <p:nvPr/>
        </p:nvSpPr>
        <p:spPr bwMode="auto">
          <a:xfrm>
            <a:off x="1240367"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68"/>
          <p:cNvSpPr>
            <a:spLocks noChangeArrowheads="1"/>
          </p:cNvSpPr>
          <p:nvPr/>
        </p:nvSpPr>
        <p:spPr bwMode="auto">
          <a:xfrm>
            <a:off x="1400665"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69"/>
          <p:cNvSpPr>
            <a:spLocks noChangeArrowheads="1"/>
          </p:cNvSpPr>
          <p:nvPr/>
        </p:nvSpPr>
        <p:spPr bwMode="auto">
          <a:xfrm>
            <a:off x="1560964" y="531445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70"/>
          <p:cNvSpPr>
            <a:spLocks noChangeArrowheads="1"/>
          </p:cNvSpPr>
          <p:nvPr/>
        </p:nvSpPr>
        <p:spPr bwMode="auto">
          <a:xfrm>
            <a:off x="717453" y="5498093"/>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71"/>
          <p:cNvSpPr>
            <a:spLocks noChangeArrowheads="1"/>
          </p:cNvSpPr>
          <p:nvPr/>
        </p:nvSpPr>
        <p:spPr bwMode="auto">
          <a:xfrm>
            <a:off x="876195" y="5498093"/>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72"/>
          <p:cNvSpPr>
            <a:spLocks noChangeArrowheads="1"/>
          </p:cNvSpPr>
          <p:nvPr/>
        </p:nvSpPr>
        <p:spPr bwMode="auto">
          <a:xfrm>
            <a:off x="1240367"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73"/>
          <p:cNvSpPr>
            <a:spLocks noChangeArrowheads="1"/>
          </p:cNvSpPr>
          <p:nvPr/>
        </p:nvSpPr>
        <p:spPr bwMode="auto">
          <a:xfrm>
            <a:off x="1400665"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74"/>
          <p:cNvSpPr>
            <a:spLocks noChangeArrowheads="1"/>
          </p:cNvSpPr>
          <p:nvPr/>
        </p:nvSpPr>
        <p:spPr bwMode="auto">
          <a:xfrm>
            <a:off x="1560964" y="549809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75"/>
          <p:cNvSpPr>
            <a:spLocks noChangeArrowheads="1"/>
          </p:cNvSpPr>
          <p:nvPr/>
        </p:nvSpPr>
        <p:spPr bwMode="auto">
          <a:xfrm>
            <a:off x="717453" y="5681735"/>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76"/>
          <p:cNvSpPr>
            <a:spLocks noChangeArrowheads="1"/>
          </p:cNvSpPr>
          <p:nvPr/>
        </p:nvSpPr>
        <p:spPr bwMode="auto">
          <a:xfrm>
            <a:off x="876195" y="5681735"/>
            <a:ext cx="96490" cy="94934"/>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77"/>
          <p:cNvSpPr>
            <a:spLocks noChangeArrowheads="1"/>
          </p:cNvSpPr>
          <p:nvPr/>
        </p:nvSpPr>
        <p:spPr bwMode="auto">
          <a:xfrm>
            <a:off x="1240367"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78"/>
          <p:cNvSpPr>
            <a:spLocks noChangeArrowheads="1"/>
          </p:cNvSpPr>
          <p:nvPr/>
        </p:nvSpPr>
        <p:spPr bwMode="auto">
          <a:xfrm>
            <a:off x="1400665"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79"/>
          <p:cNvSpPr>
            <a:spLocks noChangeArrowheads="1"/>
          </p:cNvSpPr>
          <p:nvPr/>
        </p:nvSpPr>
        <p:spPr bwMode="auto">
          <a:xfrm>
            <a:off x="1560964" y="568173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80"/>
          <p:cNvSpPr>
            <a:spLocks noChangeArrowheads="1"/>
          </p:cNvSpPr>
          <p:nvPr/>
        </p:nvSpPr>
        <p:spPr bwMode="auto">
          <a:xfrm>
            <a:off x="717453" y="5865379"/>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81"/>
          <p:cNvSpPr>
            <a:spLocks noChangeArrowheads="1"/>
          </p:cNvSpPr>
          <p:nvPr/>
        </p:nvSpPr>
        <p:spPr bwMode="auto">
          <a:xfrm>
            <a:off x="876195" y="5865379"/>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82"/>
          <p:cNvSpPr>
            <a:spLocks noChangeArrowheads="1"/>
          </p:cNvSpPr>
          <p:nvPr/>
        </p:nvSpPr>
        <p:spPr bwMode="auto">
          <a:xfrm>
            <a:off x="1240367"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83"/>
          <p:cNvSpPr>
            <a:spLocks noChangeArrowheads="1"/>
          </p:cNvSpPr>
          <p:nvPr/>
        </p:nvSpPr>
        <p:spPr bwMode="auto">
          <a:xfrm>
            <a:off x="1400665"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84"/>
          <p:cNvSpPr>
            <a:spLocks noChangeArrowheads="1"/>
          </p:cNvSpPr>
          <p:nvPr/>
        </p:nvSpPr>
        <p:spPr bwMode="auto">
          <a:xfrm>
            <a:off x="1560964" y="586537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85"/>
          <p:cNvSpPr>
            <a:spLocks noChangeArrowheads="1"/>
          </p:cNvSpPr>
          <p:nvPr/>
        </p:nvSpPr>
        <p:spPr bwMode="auto">
          <a:xfrm>
            <a:off x="717453" y="6049022"/>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86"/>
          <p:cNvSpPr>
            <a:spLocks noChangeArrowheads="1"/>
          </p:cNvSpPr>
          <p:nvPr/>
        </p:nvSpPr>
        <p:spPr bwMode="auto">
          <a:xfrm>
            <a:off x="876195" y="6049022"/>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87"/>
          <p:cNvSpPr>
            <a:spLocks noChangeArrowheads="1"/>
          </p:cNvSpPr>
          <p:nvPr/>
        </p:nvSpPr>
        <p:spPr bwMode="auto">
          <a:xfrm>
            <a:off x="1240367"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88"/>
          <p:cNvSpPr>
            <a:spLocks noChangeArrowheads="1"/>
          </p:cNvSpPr>
          <p:nvPr/>
        </p:nvSpPr>
        <p:spPr bwMode="auto">
          <a:xfrm>
            <a:off x="1400665"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89"/>
          <p:cNvSpPr>
            <a:spLocks noChangeArrowheads="1"/>
          </p:cNvSpPr>
          <p:nvPr/>
        </p:nvSpPr>
        <p:spPr bwMode="auto">
          <a:xfrm>
            <a:off x="1560964" y="604902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90"/>
          <p:cNvSpPr>
            <a:spLocks noChangeArrowheads="1"/>
          </p:cNvSpPr>
          <p:nvPr/>
        </p:nvSpPr>
        <p:spPr bwMode="auto">
          <a:xfrm>
            <a:off x="717453" y="6232664"/>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91"/>
          <p:cNvSpPr>
            <a:spLocks noChangeArrowheads="1"/>
          </p:cNvSpPr>
          <p:nvPr/>
        </p:nvSpPr>
        <p:spPr bwMode="auto">
          <a:xfrm>
            <a:off x="876195" y="6232664"/>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92"/>
          <p:cNvSpPr>
            <a:spLocks noChangeArrowheads="1"/>
          </p:cNvSpPr>
          <p:nvPr/>
        </p:nvSpPr>
        <p:spPr bwMode="auto">
          <a:xfrm>
            <a:off x="1240367"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93"/>
          <p:cNvSpPr>
            <a:spLocks noChangeArrowheads="1"/>
          </p:cNvSpPr>
          <p:nvPr/>
        </p:nvSpPr>
        <p:spPr bwMode="auto">
          <a:xfrm>
            <a:off x="1400665"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94"/>
          <p:cNvSpPr>
            <a:spLocks noChangeArrowheads="1"/>
          </p:cNvSpPr>
          <p:nvPr/>
        </p:nvSpPr>
        <p:spPr bwMode="auto">
          <a:xfrm>
            <a:off x="1560964" y="623266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95"/>
          <p:cNvSpPr>
            <a:spLocks noChangeArrowheads="1"/>
          </p:cNvSpPr>
          <p:nvPr/>
        </p:nvSpPr>
        <p:spPr bwMode="auto">
          <a:xfrm>
            <a:off x="717453" y="6416307"/>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96"/>
          <p:cNvSpPr>
            <a:spLocks noChangeArrowheads="1"/>
          </p:cNvSpPr>
          <p:nvPr/>
        </p:nvSpPr>
        <p:spPr bwMode="auto">
          <a:xfrm>
            <a:off x="876195" y="6416307"/>
            <a:ext cx="96490" cy="96490"/>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97"/>
          <p:cNvSpPr>
            <a:spLocks noChangeArrowheads="1"/>
          </p:cNvSpPr>
          <p:nvPr/>
        </p:nvSpPr>
        <p:spPr bwMode="auto">
          <a:xfrm>
            <a:off x="1240367"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98"/>
          <p:cNvSpPr>
            <a:spLocks noChangeArrowheads="1"/>
          </p:cNvSpPr>
          <p:nvPr/>
        </p:nvSpPr>
        <p:spPr bwMode="auto">
          <a:xfrm>
            <a:off x="1400665"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99"/>
          <p:cNvSpPr>
            <a:spLocks noChangeArrowheads="1"/>
          </p:cNvSpPr>
          <p:nvPr/>
        </p:nvSpPr>
        <p:spPr bwMode="auto">
          <a:xfrm>
            <a:off x="1560964" y="641630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62"/>
          <p:cNvSpPr>
            <a:spLocks noChangeArrowheads="1"/>
          </p:cNvSpPr>
          <p:nvPr/>
        </p:nvSpPr>
        <p:spPr bwMode="auto">
          <a:xfrm>
            <a:off x="1266827"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Rectangle 63"/>
          <p:cNvSpPr>
            <a:spLocks noChangeArrowheads="1"/>
          </p:cNvSpPr>
          <p:nvPr/>
        </p:nvSpPr>
        <p:spPr bwMode="auto">
          <a:xfrm>
            <a:off x="1427124"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64"/>
          <p:cNvSpPr>
            <a:spLocks noChangeArrowheads="1"/>
          </p:cNvSpPr>
          <p:nvPr/>
        </p:nvSpPr>
        <p:spPr bwMode="auto">
          <a:xfrm>
            <a:off x="1587423" y="513703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67"/>
          <p:cNvSpPr>
            <a:spLocks noChangeArrowheads="1"/>
          </p:cNvSpPr>
          <p:nvPr/>
        </p:nvSpPr>
        <p:spPr bwMode="auto">
          <a:xfrm>
            <a:off x="1248149"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68"/>
          <p:cNvSpPr>
            <a:spLocks noChangeArrowheads="1"/>
          </p:cNvSpPr>
          <p:nvPr/>
        </p:nvSpPr>
        <p:spPr bwMode="auto">
          <a:xfrm>
            <a:off x="1408447"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69"/>
          <p:cNvSpPr>
            <a:spLocks noChangeArrowheads="1"/>
          </p:cNvSpPr>
          <p:nvPr/>
        </p:nvSpPr>
        <p:spPr bwMode="auto">
          <a:xfrm>
            <a:off x="1568745" y="532067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72"/>
          <p:cNvSpPr>
            <a:spLocks noChangeArrowheads="1"/>
          </p:cNvSpPr>
          <p:nvPr/>
        </p:nvSpPr>
        <p:spPr bwMode="auto">
          <a:xfrm>
            <a:off x="1248149"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73"/>
          <p:cNvSpPr>
            <a:spLocks noChangeArrowheads="1"/>
          </p:cNvSpPr>
          <p:nvPr/>
        </p:nvSpPr>
        <p:spPr bwMode="auto">
          <a:xfrm>
            <a:off x="1408447"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74"/>
          <p:cNvSpPr>
            <a:spLocks noChangeArrowheads="1"/>
          </p:cNvSpPr>
          <p:nvPr/>
        </p:nvSpPr>
        <p:spPr bwMode="auto">
          <a:xfrm>
            <a:off x="1568745" y="5504318"/>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77"/>
          <p:cNvSpPr>
            <a:spLocks noChangeArrowheads="1"/>
          </p:cNvSpPr>
          <p:nvPr/>
        </p:nvSpPr>
        <p:spPr bwMode="auto">
          <a:xfrm>
            <a:off x="1248149"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8"/>
          <p:cNvSpPr>
            <a:spLocks noChangeArrowheads="1"/>
          </p:cNvSpPr>
          <p:nvPr/>
        </p:nvSpPr>
        <p:spPr bwMode="auto">
          <a:xfrm>
            <a:off x="1408447"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9"/>
          <p:cNvSpPr>
            <a:spLocks noChangeArrowheads="1"/>
          </p:cNvSpPr>
          <p:nvPr/>
        </p:nvSpPr>
        <p:spPr bwMode="auto">
          <a:xfrm>
            <a:off x="1568745" y="5687960"/>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82"/>
          <p:cNvSpPr>
            <a:spLocks noChangeArrowheads="1"/>
          </p:cNvSpPr>
          <p:nvPr/>
        </p:nvSpPr>
        <p:spPr bwMode="auto">
          <a:xfrm>
            <a:off x="1248149"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83"/>
          <p:cNvSpPr>
            <a:spLocks noChangeArrowheads="1"/>
          </p:cNvSpPr>
          <p:nvPr/>
        </p:nvSpPr>
        <p:spPr bwMode="auto">
          <a:xfrm>
            <a:off x="1408447"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84"/>
          <p:cNvSpPr>
            <a:spLocks noChangeArrowheads="1"/>
          </p:cNvSpPr>
          <p:nvPr/>
        </p:nvSpPr>
        <p:spPr bwMode="auto">
          <a:xfrm>
            <a:off x="1568745" y="5871604"/>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87"/>
          <p:cNvSpPr>
            <a:spLocks noChangeArrowheads="1"/>
          </p:cNvSpPr>
          <p:nvPr/>
        </p:nvSpPr>
        <p:spPr bwMode="auto">
          <a:xfrm>
            <a:off x="1248149"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88"/>
          <p:cNvSpPr>
            <a:spLocks noChangeArrowheads="1"/>
          </p:cNvSpPr>
          <p:nvPr/>
        </p:nvSpPr>
        <p:spPr bwMode="auto">
          <a:xfrm>
            <a:off x="1408447"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89"/>
          <p:cNvSpPr>
            <a:spLocks noChangeArrowheads="1"/>
          </p:cNvSpPr>
          <p:nvPr/>
        </p:nvSpPr>
        <p:spPr bwMode="auto">
          <a:xfrm>
            <a:off x="1568745" y="605524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92"/>
          <p:cNvSpPr>
            <a:spLocks noChangeArrowheads="1"/>
          </p:cNvSpPr>
          <p:nvPr/>
        </p:nvSpPr>
        <p:spPr bwMode="auto">
          <a:xfrm>
            <a:off x="1248149"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93"/>
          <p:cNvSpPr>
            <a:spLocks noChangeArrowheads="1"/>
          </p:cNvSpPr>
          <p:nvPr/>
        </p:nvSpPr>
        <p:spPr bwMode="auto">
          <a:xfrm>
            <a:off x="1408447"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94"/>
          <p:cNvSpPr>
            <a:spLocks noChangeArrowheads="1"/>
          </p:cNvSpPr>
          <p:nvPr/>
        </p:nvSpPr>
        <p:spPr bwMode="auto">
          <a:xfrm>
            <a:off x="1568745" y="623888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97"/>
          <p:cNvSpPr>
            <a:spLocks noChangeArrowheads="1"/>
          </p:cNvSpPr>
          <p:nvPr/>
        </p:nvSpPr>
        <p:spPr bwMode="auto">
          <a:xfrm>
            <a:off x="1248149" y="642253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98"/>
          <p:cNvSpPr>
            <a:spLocks noChangeArrowheads="1"/>
          </p:cNvSpPr>
          <p:nvPr/>
        </p:nvSpPr>
        <p:spPr bwMode="auto">
          <a:xfrm>
            <a:off x="1408447" y="642253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59"/>
          <p:cNvSpPr>
            <a:spLocks noChangeArrowheads="1"/>
          </p:cNvSpPr>
          <p:nvPr/>
        </p:nvSpPr>
        <p:spPr bwMode="auto">
          <a:xfrm>
            <a:off x="1193680" y="5042100"/>
            <a:ext cx="514062" cy="1811523"/>
          </a:xfrm>
          <a:prstGeom prst="rect">
            <a:avLst/>
          </a:prstGeom>
          <a:solidFill>
            <a:srgbClr val="2274B6"/>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72"/>
          <p:cNvSpPr>
            <a:spLocks noChangeArrowheads="1"/>
          </p:cNvSpPr>
          <p:nvPr/>
        </p:nvSpPr>
        <p:spPr bwMode="auto">
          <a:xfrm>
            <a:off x="1255931"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73"/>
          <p:cNvSpPr>
            <a:spLocks noChangeArrowheads="1"/>
          </p:cNvSpPr>
          <p:nvPr/>
        </p:nvSpPr>
        <p:spPr bwMode="auto">
          <a:xfrm>
            <a:off x="1416229"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74"/>
          <p:cNvSpPr>
            <a:spLocks noChangeArrowheads="1"/>
          </p:cNvSpPr>
          <p:nvPr/>
        </p:nvSpPr>
        <p:spPr bwMode="auto">
          <a:xfrm>
            <a:off x="1576527" y="5510543"/>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77"/>
          <p:cNvSpPr>
            <a:spLocks noChangeArrowheads="1"/>
          </p:cNvSpPr>
          <p:nvPr/>
        </p:nvSpPr>
        <p:spPr bwMode="auto">
          <a:xfrm>
            <a:off x="1255931"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78"/>
          <p:cNvSpPr>
            <a:spLocks noChangeArrowheads="1"/>
          </p:cNvSpPr>
          <p:nvPr/>
        </p:nvSpPr>
        <p:spPr bwMode="auto">
          <a:xfrm>
            <a:off x="1416229"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79"/>
          <p:cNvSpPr>
            <a:spLocks noChangeArrowheads="1"/>
          </p:cNvSpPr>
          <p:nvPr/>
        </p:nvSpPr>
        <p:spPr bwMode="auto">
          <a:xfrm>
            <a:off x="1576527" y="5694185"/>
            <a:ext cx="96490" cy="94934"/>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82"/>
          <p:cNvSpPr>
            <a:spLocks noChangeArrowheads="1"/>
          </p:cNvSpPr>
          <p:nvPr/>
        </p:nvSpPr>
        <p:spPr bwMode="auto">
          <a:xfrm>
            <a:off x="1255931"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83"/>
          <p:cNvSpPr>
            <a:spLocks noChangeArrowheads="1"/>
          </p:cNvSpPr>
          <p:nvPr/>
        </p:nvSpPr>
        <p:spPr bwMode="auto">
          <a:xfrm>
            <a:off x="1416229"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84"/>
          <p:cNvSpPr>
            <a:spLocks noChangeArrowheads="1"/>
          </p:cNvSpPr>
          <p:nvPr/>
        </p:nvSpPr>
        <p:spPr bwMode="auto">
          <a:xfrm>
            <a:off x="1576527" y="5877829"/>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87"/>
          <p:cNvSpPr>
            <a:spLocks noChangeArrowheads="1"/>
          </p:cNvSpPr>
          <p:nvPr/>
        </p:nvSpPr>
        <p:spPr bwMode="auto">
          <a:xfrm>
            <a:off x="1255931"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88"/>
          <p:cNvSpPr>
            <a:spLocks noChangeArrowheads="1"/>
          </p:cNvSpPr>
          <p:nvPr/>
        </p:nvSpPr>
        <p:spPr bwMode="auto">
          <a:xfrm>
            <a:off x="1416229"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89"/>
          <p:cNvSpPr>
            <a:spLocks noChangeArrowheads="1"/>
          </p:cNvSpPr>
          <p:nvPr/>
        </p:nvSpPr>
        <p:spPr bwMode="auto">
          <a:xfrm>
            <a:off x="1576527" y="6061472"/>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92"/>
          <p:cNvSpPr>
            <a:spLocks noChangeArrowheads="1"/>
          </p:cNvSpPr>
          <p:nvPr/>
        </p:nvSpPr>
        <p:spPr bwMode="auto">
          <a:xfrm>
            <a:off x="1255931"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93"/>
          <p:cNvSpPr>
            <a:spLocks noChangeArrowheads="1"/>
          </p:cNvSpPr>
          <p:nvPr/>
        </p:nvSpPr>
        <p:spPr bwMode="auto">
          <a:xfrm>
            <a:off x="1416229"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94"/>
          <p:cNvSpPr>
            <a:spLocks noChangeArrowheads="1"/>
          </p:cNvSpPr>
          <p:nvPr/>
        </p:nvSpPr>
        <p:spPr bwMode="auto">
          <a:xfrm>
            <a:off x="1576527" y="6245115"/>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97"/>
          <p:cNvSpPr>
            <a:spLocks noChangeArrowheads="1"/>
          </p:cNvSpPr>
          <p:nvPr/>
        </p:nvSpPr>
        <p:spPr bwMode="auto">
          <a:xfrm>
            <a:off x="1255931"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98"/>
          <p:cNvSpPr>
            <a:spLocks noChangeArrowheads="1"/>
          </p:cNvSpPr>
          <p:nvPr/>
        </p:nvSpPr>
        <p:spPr bwMode="auto">
          <a:xfrm>
            <a:off x="1416229"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98"/>
          <p:cNvSpPr>
            <a:spLocks noChangeArrowheads="1"/>
          </p:cNvSpPr>
          <p:nvPr/>
        </p:nvSpPr>
        <p:spPr bwMode="auto">
          <a:xfrm>
            <a:off x="1576527" y="6428757"/>
            <a:ext cx="96490" cy="96490"/>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TextBox 119"/>
          <p:cNvSpPr txBox="1"/>
          <p:nvPr/>
        </p:nvSpPr>
        <p:spPr>
          <a:xfrm>
            <a:off x="188314" y="860938"/>
            <a:ext cx="4860636" cy="543108"/>
          </a:xfrm>
          <a:prstGeom prst="rect">
            <a:avLst/>
          </a:prstGeom>
          <a:noFill/>
        </p:spPr>
        <p:txBody>
          <a:bodyPr wrap="square" lIns="0" tIns="0" rIns="0" bIns="0" rtlCol="0">
            <a:spAutoFit/>
          </a:bodyPr>
          <a:lstStyle/>
          <a:p>
            <a:pPr marL="0" marR="0" lvl="0" indent="0" algn="ctr" defTabSz="913960" rtl="0" eaLnBrk="1" fontAlgn="auto" latinLnBrk="0" hangingPunct="1">
              <a:lnSpc>
                <a:spcPct val="90000"/>
              </a:lnSpc>
              <a:spcBef>
                <a:spcPts val="0"/>
              </a:spcBef>
              <a:spcAft>
                <a:spcPts val="0"/>
              </a:spcAft>
              <a:buClrTx/>
              <a:buSzTx/>
              <a:buFontTx/>
              <a:buNone/>
              <a:tabLst/>
              <a:defRPr/>
            </a:pPr>
            <a:r>
              <a:rPr kumimoji="0" lang="en-US" sz="3921" b="1" i="0" u="none" strike="noStrike" kern="0" cap="none" spc="0" normalizeH="0" baseline="0" noProof="0">
                <a:ln>
                  <a:noFill/>
                </a:ln>
                <a:gradFill>
                  <a:gsLst>
                    <a:gs pos="0">
                      <a:srgbClr val="E51489">
                        <a:lumMod val="5000"/>
                        <a:lumOff val="95000"/>
                      </a:srgbClr>
                    </a:gs>
                    <a:gs pos="100000">
                      <a:srgbClr val="FFFFFF"/>
                    </a:gs>
                  </a:gsLst>
                  <a:lin ang="5400000" scaled="1"/>
                </a:gradFill>
                <a:effectLst/>
                <a:uLnTx/>
                <a:uFillTx/>
                <a:latin typeface="Segoe UI"/>
                <a:ea typeface="+mn-ea"/>
                <a:cs typeface="Segoe UI Semilight" panose="020B0402040204020203" pitchFamily="34" charset="0"/>
              </a:rPr>
              <a:t>Rebuild</a:t>
            </a:r>
            <a:endParaRPr kumimoji="0" lang="en-US" sz="3921" b="0" i="0" u="none" strike="noStrike" kern="0" cap="none" spc="0" normalizeH="0" baseline="0" noProof="0">
              <a:ln>
                <a:noFill/>
              </a:ln>
              <a:gradFill>
                <a:gsLst>
                  <a:gs pos="0">
                    <a:srgbClr val="E51489">
                      <a:lumMod val="5000"/>
                      <a:lumOff val="95000"/>
                    </a:srgbClr>
                  </a:gs>
                  <a:gs pos="100000">
                    <a:srgbClr val="FFFFFF"/>
                  </a:gs>
                </a:gsLst>
                <a:lin ang="5400000" scaled="1"/>
              </a:gradFill>
              <a:effectLst/>
              <a:uLnTx/>
              <a:uFillTx/>
              <a:latin typeface="Segoe UI Light"/>
              <a:ea typeface="+mn-ea"/>
              <a:cs typeface="Segoe UI Semilight" panose="020B0402040204020203" pitchFamily="34" charset="0"/>
            </a:endParaRPr>
          </a:p>
        </p:txBody>
      </p:sp>
      <p:sp>
        <p:nvSpPr>
          <p:cNvPr id="203" name="TextBox 202"/>
          <p:cNvSpPr txBox="1"/>
          <p:nvPr/>
        </p:nvSpPr>
        <p:spPr>
          <a:xfrm>
            <a:off x="6104167" y="-11467"/>
            <a:ext cx="6099747" cy="6869467"/>
          </a:xfrm>
          <a:prstGeom prst="rect">
            <a:avLst/>
          </a:prstGeom>
          <a:solidFill>
            <a:schemeClr val="tx1"/>
          </a:solidFill>
          <a:ln>
            <a:noFill/>
          </a:ln>
        </p:spPr>
        <p:txBody>
          <a:bodyPr wrap="square" lIns="179285" tIns="0" bIns="0" rtlCol="0" anchor="ctr" anchorCtr="0">
            <a:noAutofit/>
          </a:bodyPr>
          <a:lstStyle/>
          <a:p>
            <a:pPr marL="0" marR="0" lvl="0" indent="0" algn="ctr" defTabSz="914367" rtl="0" eaLnBrk="1" fontAlgn="auto" latinLnBrk="0" hangingPunct="1">
              <a:lnSpc>
                <a:spcPct val="100000"/>
              </a:lnSpc>
              <a:spcBef>
                <a:spcPts val="0"/>
              </a:spcBef>
              <a:spcAft>
                <a:spcPts val="1088"/>
              </a:spcAft>
              <a:buClrTx/>
              <a:buSzTx/>
              <a:buFontTx/>
              <a:buNone/>
              <a:tabLst/>
              <a:defRPr/>
            </a:pPr>
            <a:endParaRPr kumimoji="0" lang="en-US" sz="2745" b="0" i="0" u="none" strike="noStrike" kern="1200" cap="none" spc="39"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endParaRPr>
          </a:p>
        </p:txBody>
      </p:sp>
      <p:sp>
        <p:nvSpPr>
          <p:cNvPr id="238" name="TextBox 237"/>
          <p:cNvSpPr txBox="1"/>
          <p:nvPr/>
        </p:nvSpPr>
        <p:spPr>
          <a:xfrm>
            <a:off x="6707328" y="3249785"/>
            <a:ext cx="5280175" cy="1520416"/>
          </a:xfrm>
          <a:prstGeom prst="rect">
            <a:avLst/>
          </a:prstGeom>
          <a:noFill/>
        </p:spPr>
        <p:txBody>
          <a:bodyPr wrap="square" lIns="0" tIns="0" rIns="0" bIns="0" rtlCol="0">
            <a:spAutoFit/>
          </a:bodyPr>
          <a:lstStyle/>
          <a:p>
            <a:pPr marL="58738" defTabSz="914367" fontAlgn="b"/>
            <a:r>
              <a:rPr lang="en-US" sz="2400" b="1">
                <a:solidFill>
                  <a:schemeClr val="bg1"/>
                </a:solidFill>
              </a:rPr>
              <a:t>Benefits</a:t>
            </a:r>
            <a:endParaRPr lang="en-US" sz="2000" b="1">
              <a:solidFill>
                <a:srgbClr val="0070C0"/>
              </a:solidFill>
              <a:latin typeface="Segoe UI Semilight (Body)"/>
              <a:cs typeface="Segoe UI Semilight" panose="020B0402040204020203" pitchFamily="34" charset="0"/>
            </a:endParaRPr>
          </a:p>
          <a:p>
            <a:pPr marL="401638" indent="-342900" defTabSz="914367" fontAlgn="b">
              <a:lnSpc>
                <a:spcPct val="90000"/>
              </a:lnSpc>
              <a:spcAft>
                <a:spcPts val="600"/>
              </a:spcAft>
              <a:buFont typeface="Arial" panose="020B0604020202020204" pitchFamily="34" charset="0"/>
              <a:buChar char="•"/>
              <a:defRPr/>
            </a:pPr>
            <a:r>
              <a:rPr lang="en-US" b="1">
                <a:solidFill>
                  <a:srgbClr val="0070C0"/>
                </a:solidFill>
                <a:latin typeface="Segoe UI Semilight (Body)"/>
                <a:cs typeface="Segoe UI Semilight" panose="020B0402040204020203" pitchFamily="34" charset="0"/>
              </a:rPr>
              <a:t>Reduce TCO</a:t>
            </a:r>
            <a:endParaRPr lang="en-US">
              <a:solidFill>
                <a:srgbClr val="505050"/>
              </a:solidFill>
              <a:latin typeface="Segoe UI Semilight (Body)"/>
              <a:cs typeface="Segoe UI Semilight" panose="020B0402040204020203" pitchFamily="34" charset="0"/>
            </a:endParaRPr>
          </a:p>
          <a:p>
            <a:pPr marL="401638" indent="-342900" defTabSz="914367" fontAlgn="b">
              <a:lnSpc>
                <a:spcPct val="90000"/>
              </a:lnSpc>
              <a:spcAft>
                <a:spcPts val="600"/>
              </a:spcAft>
              <a:buFont typeface="Arial" panose="020B0604020202020204" pitchFamily="34" charset="0"/>
              <a:buChar char="•"/>
              <a:defRPr/>
            </a:pPr>
            <a:r>
              <a:rPr lang="en-US">
                <a:solidFill>
                  <a:srgbClr val="505050"/>
                </a:solidFill>
                <a:latin typeface="Segoe UI Semilight (Body)"/>
                <a:cs typeface="Segoe UI Semilight" panose="020B0402040204020203" pitchFamily="34" charset="0"/>
              </a:rPr>
              <a:t>Fully leverage the cloud native capabilities and build applications faster </a:t>
            </a:r>
          </a:p>
          <a:p>
            <a:pPr marL="401638" indent="-342900" defTabSz="914367" fontAlgn="b">
              <a:lnSpc>
                <a:spcPct val="90000"/>
              </a:lnSpc>
              <a:spcAft>
                <a:spcPts val="600"/>
              </a:spcAft>
              <a:buFont typeface="Arial" panose="020B0604020202020204" pitchFamily="34" charset="0"/>
              <a:buChar char="•"/>
              <a:defRPr/>
            </a:pPr>
            <a:r>
              <a:rPr lang="en-US">
                <a:solidFill>
                  <a:srgbClr val="505050"/>
                </a:solidFill>
                <a:latin typeface="Segoe UI Semilight (Body)"/>
                <a:cs typeface="Segoe UI Semilight" panose="020B0402040204020203" pitchFamily="34" charset="0"/>
              </a:rPr>
              <a:t>Expedite your business innovation </a:t>
            </a:r>
            <a:endParaRPr kumimoji="0" lang="en-US" sz="2000" u="none" strike="noStrike" kern="0" cap="none" spc="20" normalizeH="0" baseline="0" noProof="0">
              <a:ln>
                <a:noFill/>
              </a:ln>
              <a:solidFill>
                <a:schemeClr val="bg1"/>
              </a:solidFill>
              <a:effectLst/>
              <a:uLnTx/>
              <a:uFillTx/>
              <a:latin typeface="Segoe UI Light"/>
              <a:ea typeface="+mn-ea"/>
              <a:cs typeface="Segoe UI Semilight" panose="020B0402040204020203" pitchFamily="34" charset="0"/>
            </a:endParaRPr>
          </a:p>
        </p:txBody>
      </p:sp>
      <p:sp>
        <p:nvSpPr>
          <p:cNvPr id="173" name="Freeform 115"/>
          <p:cNvSpPr>
            <a:spLocks noEditPoints="1"/>
          </p:cNvSpPr>
          <p:nvPr/>
        </p:nvSpPr>
        <p:spPr bwMode="auto">
          <a:xfrm>
            <a:off x="2805873" y="1862535"/>
            <a:ext cx="1410743" cy="868151"/>
          </a:xfrm>
          <a:custGeom>
            <a:avLst/>
            <a:gdLst>
              <a:gd name="T0" fmla="*/ 115 w 544"/>
              <a:gd name="T1" fmla="*/ 114 h 334"/>
              <a:gd name="T2" fmla="*/ 10 w 544"/>
              <a:gd name="T3" fmla="*/ 219 h 334"/>
              <a:gd name="T4" fmla="*/ 115 w 544"/>
              <a:gd name="T5" fmla="*/ 324 h 334"/>
              <a:gd name="T6" fmla="*/ 121 w 544"/>
              <a:gd name="T7" fmla="*/ 324 h 334"/>
              <a:gd name="T8" fmla="*/ 138 w 544"/>
              <a:gd name="T9" fmla="*/ 324 h 334"/>
              <a:gd name="T10" fmla="*/ 165 w 544"/>
              <a:gd name="T11" fmla="*/ 324 h 334"/>
              <a:gd name="T12" fmla="*/ 198 w 544"/>
              <a:gd name="T13" fmla="*/ 324 h 334"/>
              <a:gd name="T14" fmla="*/ 236 w 544"/>
              <a:gd name="T15" fmla="*/ 324 h 334"/>
              <a:gd name="T16" fmla="*/ 277 w 544"/>
              <a:gd name="T17" fmla="*/ 324 h 334"/>
              <a:gd name="T18" fmla="*/ 318 w 544"/>
              <a:gd name="T19" fmla="*/ 324 h 334"/>
              <a:gd name="T20" fmla="*/ 358 w 544"/>
              <a:gd name="T21" fmla="*/ 324 h 334"/>
              <a:gd name="T22" fmla="*/ 395 w 544"/>
              <a:gd name="T23" fmla="*/ 324 h 334"/>
              <a:gd name="T24" fmla="*/ 427 w 544"/>
              <a:gd name="T25" fmla="*/ 324 h 334"/>
              <a:gd name="T26" fmla="*/ 450 w 544"/>
              <a:gd name="T27" fmla="*/ 324 h 334"/>
              <a:gd name="T28" fmla="*/ 465 w 544"/>
              <a:gd name="T29" fmla="*/ 324 h 334"/>
              <a:gd name="T30" fmla="*/ 517 w 544"/>
              <a:gd name="T31" fmla="*/ 298 h 334"/>
              <a:gd name="T32" fmla="*/ 533 w 544"/>
              <a:gd name="T33" fmla="*/ 255 h 334"/>
              <a:gd name="T34" fmla="*/ 464 w 544"/>
              <a:gd name="T35" fmla="*/ 186 h 334"/>
              <a:gd name="T36" fmla="*/ 458 w 544"/>
              <a:gd name="T37" fmla="*/ 186 h 334"/>
              <a:gd name="T38" fmla="*/ 458 w 544"/>
              <a:gd name="T39" fmla="*/ 180 h 334"/>
              <a:gd name="T40" fmla="*/ 458 w 544"/>
              <a:gd name="T41" fmla="*/ 166 h 334"/>
              <a:gd name="T42" fmla="*/ 303 w 544"/>
              <a:gd name="T43" fmla="*/ 10 h 334"/>
              <a:gd name="T44" fmla="*/ 156 w 544"/>
              <a:gd name="T45" fmla="*/ 116 h 334"/>
              <a:gd name="T46" fmla="*/ 154 w 544"/>
              <a:gd name="T47" fmla="*/ 122 h 334"/>
              <a:gd name="T48" fmla="*/ 149 w 544"/>
              <a:gd name="T49" fmla="*/ 120 h 334"/>
              <a:gd name="T50" fmla="*/ 115 w 544"/>
              <a:gd name="T51" fmla="*/ 114 h 334"/>
              <a:gd name="T52" fmla="*/ 470 w 544"/>
              <a:gd name="T53" fmla="*/ 334 h 334"/>
              <a:gd name="T54" fmla="*/ 459 w 544"/>
              <a:gd name="T55" fmla="*/ 334 h 334"/>
              <a:gd name="T56" fmla="*/ 437 w 544"/>
              <a:gd name="T57" fmla="*/ 334 h 334"/>
              <a:gd name="T58" fmla="*/ 406 w 544"/>
              <a:gd name="T59" fmla="*/ 334 h 334"/>
              <a:gd name="T60" fmla="*/ 369 w 544"/>
              <a:gd name="T61" fmla="*/ 334 h 334"/>
              <a:gd name="T62" fmla="*/ 327 w 544"/>
              <a:gd name="T63" fmla="*/ 334 h 334"/>
              <a:gd name="T64" fmla="*/ 284 w 544"/>
              <a:gd name="T65" fmla="*/ 334 h 334"/>
              <a:gd name="T66" fmla="*/ 242 w 544"/>
              <a:gd name="T67" fmla="*/ 334 h 334"/>
              <a:gd name="T68" fmla="*/ 202 w 544"/>
              <a:gd name="T69" fmla="*/ 334 h 334"/>
              <a:gd name="T70" fmla="*/ 167 w 544"/>
              <a:gd name="T71" fmla="*/ 334 h 334"/>
              <a:gd name="T72" fmla="*/ 139 w 544"/>
              <a:gd name="T73" fmla="*/ 334 h 334"/>
              <a:gd name="T74" fmla="*/ 121 w 544"/>
              <a:gd name="T75" fmla="*/ 334 h 334"/>
              <a:gd name="T76" fmla="*/ 115 w 544"/>
              <a:gd name="T77" fmla="*/ 334 h 334"/>
              <a:gd name="T78" fmla="*/ 0 w 544"/>
              <a:gd name="T79" fmla="*/ 219 h 334"/>
              <a:gd name="T80" fmla="*/ 115 w 544"/>
              <a:gd name="T81" fmla="*/ 103 h 334"/>
              <a:gd name="T82" fmla="*/ 147 w 544"/>
              <a:gd name="T83" fmla="*/ 108 h 334"/>
              <a:gd name="T84" fmla="*/ 303 w 544"/>
              <a:gd name="T85" fmla="*/ 0 h 334"/>
              <a:gd name="T86" fmla="*/ 469 w 544"/>
              <a:gd name="T87" fmla="*/ 166 h 334"/>
              <a:gd name="T88" fmla="*/ 469 w 544"/>
              <a:gd name="T89" fmla="*/ 175 h 334"/>
              <a:gd name="T90" fmla="*/ 544 w 544"/>
              <a:gd name="T91" fmla="*/ 255 h 334"/>
              <a:gd name="T92" fmla="*/ 524 w 544"/>
              <a:gd name="T93" fmla="*/ 307 h 334"/>
              <a:gd name="T94" fmla="*/ 503 w 544"/>
              <a:gd name="T95" fmla="*/ 324 h 334"/>
              <a:gd name="T96" fmla="*/ 491 w 544"/>
              <a:gd name="T97" fmla="*/ 329 h 334"/>
              <a:gd name="T98" fmla="*/ 480 w 544"/>
              <a:gd name="T99" fmla="*/ 333 h 334"/>
              <a:gd name="T100" fmla="*/ 470 w 544"/>
              <a:gd name="T101"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4" h="334">
                <a:moveTo>
                  <a:pt x="115" y="114"/>
                </a:moveTo>
                <a:cubicBezTo>
                  <a:pt x="57" y="114"/>
                  <a:pt x="10" y="161"/>
                  <a:pt x="10" y="219"/>
                </a:cubicBezTo>
                <a:cubicBezTo>
                  <a:pt x="10" y="277"/>
                  <a:pt x="57" y="324"/>
                  <a:pt x="115" y="324"/>
                </a:cubicBezTo>
                <a:cubicBezTo>
                  <a:pt x="117" y="324"/>
                  <a:pt x="119" y="324"/>
                  <a:pt x="121" y="324"/>
                </a:cubicBezTo>
                <a:cubicBezTo>
                  <a:pt x="127" y="324"/>
                  <a:pt x="133" y="324"/>
                  <a:pt x="138" y="324"/>
                </a:cubicBezTo>
                <a:cubicBezTo>
                  <a:pt x="147" y="324"/>
                  <a:pt x="156" y="324"/>
                  <a:pt x="165" y="324"/>
                </a:cubicBezTo>
                <a:cubicBezTo>
                  <a:pt x="176" y="324"/>
                  <a:pt x="187" y="324"/>
                  <a:pt x="198" y="324"/>
                </a:cubicBezTo>
                <a:cubicBezTo>
                  <a:pt x="210" y="324"/>
                  <a:pt x="223" y="324"/>
                  <a:pt x="236" y="324"/>
                </a:cubicBezTo>
                <a:cubicBezTo>
                  <a:pt x="249" y="324"/>
                  <a:pt x="263" y="324"/>
                  <a:pt x="277" y="324"/>
                </a:cubicBezTo>
                <a:cubicBezTo>
                  <a:pt x="290" y="324"/>
                  <a:pt x="304" y="324"/>
                  <a:pt x="318" y="324"/>
                </a:cubicBezTo>
                <a:cubicBezTo>
                  <a:pt x="332" y="324"/>
                  <a:pt x="345" y="324"/>
                  <a:pt x="358" y="324"/>
                </a:cubicBezTo>
                <a:cubicBezTo>
                  <a:pt x="371" y="324"/>
                  <a:pt x="383" y="324"/>
                  <a:pt x="395" y="324"/>
                </a:cubicBezTo>
                <a:cubicBezTo>
                  <a:pt x="406" y="324"/>
                  <a:pt x="416" y="324"/>
                  <a:pt x="427" y="324"/>
                </a:cubicBezTo>
                <a:cubicBezTo>
                  <a:pt x="435" y="324"/>
                  <a:pt x="443" y="324"/>
                  <a:pt x="450" y="324"/>
                </a:cubicBezTo>
                <a:cubicBezTo>
                  <a:pt x="455" y="324"/>
                  <a:pt x="460" y="324"/>
                  <a:pt x="465" y="324"/>
                </a:cubicBezTo>
                <a:cubicBezTo>
                  <a:pt x="485" y="324"/>
                  <a:pt x="505" y="314"/>
                  <a:pt x="517" y="298"/>
                </a:cubicBezTo>
                <a:cubicBezTo>
                  <a:pt x="527" y="286"/>
                  <a:pt x="533" y="270"/>
                  <a:pt x="533" y="255"/>
                </a:cubicBezTo>
                <a:cubicBezTo>
                  <a:pt x="533" y="217"/>
                  <a:pt x="502" y="186"/>
                  <a:pt x="464" y="186"/>
                </a:cubicBezTo>
                <a:cubicBezTo>
                  <a:pt x="458" y="186"/>
                  <a:pt x="458" y="186"/>
                  <a:pt x="458" y="186"/>
                </a:cubicBezTo>
                <a:cubicBezTo>
                  <a:pt x="458" y="180"/>
                  <a:pt x="458" y="180"/>
                  <a:pt x="458" y="180"/>
                </a:cubicBezTo>
                <a:cubicBezTo>
                  <a:pt x="458" y="175"/>
                  <a:pt x="458" y="170"/>
                  <a:pt x="458" y="166"/>
                </a:cubicBezTo>
                <a:cubicBezTo>
                  <a:pt x="458" y="80"/>
                  <a:pt x="389" y="10"/>
                  <a:pt x="303" y="10"/>
                </a:cubicBezTo>
                <a:cubicBezTo>
                  <a:pt x="236" y="10"/>
                  <a:pt x="177" y="53"/>
                  <a:pt x="156" y="116"/>
                </a:cubicBezTo>
                <a:cubicBezTo>
                  <a:pt x="154" y="122"/>
                  <a:pt x="154" y="122"/>
                  <a:pt x="154" y="122"/>
                </a:cubicBezTo>
                <a:cubicBezTo>
                  <a:pt x="149" y="120"/>
                  <a:pt x="149" y="120"/>
                  <a:pt x="149" y="120"/>
                </a:cubicBezTo>
                <a:cubicBezTo>
                  <a:pt x="138" y="116"/>
                  <a:pt x="126" y="114"/>
                  <a:pt x="115" y="114"/>
                </a:cubicBezTo>
                <a:close/>
                <a:moveTo>
                  <a:pt x="470" y="334"/>
                </a:moveTo>
                <a:cubicBezTo>
                  <a:pt x="466" y="334"/>
                  <a:pt x="463" y="334"/>
                  <a:pt x="459" y="334"/>
                </a:cubicBezTo>
                <a:cubicBezTo>
                  <a:pt x="451" y="334"/>
                  <a:pt x="444" y="334"/>
                  <a:pt x="437" y="334"/>
                </a:cubicBezTo>
                <a:cubicBezTo>
                  <a:pt x="426" y="334"/>
                  <a:pt x="416" y="334"/>
                  <a:pt x="406" y="334"/>
                </a:cubicBezTo>
                <a:cubicBezTo>
                  <a:pt x="393" y="334"/>
                  <a:pt x="381" y="334"/>
                  <a:pt x="369" y="334"/>
                </a:cubicBezTo>
                <a:cubicBezTo>
                  <a:pt x="355" y="334"/>
                  <a:pt x="341" y="334"/>
                  <a:pt x="327" y="334"/>
                </a:cubicBezTo>
                <a:cubicBezTo>
                  <a:pt x="313" y="334"/>
                  <a:pt x="299" y="334"/>
                  <a:pt x="284" y="334"/>
                </a:cubicBezTo>
                <a:cubicBezTo>
                  <a:pt x="270" y="334"/>
                  <a:pt x="256" y="334"/>
                  <a:pt x="242" y="334"/>
                </a:cubicBezTo>
                <a:cubicBezTo>
                  <a:pt x="228" y="334"/>
                  <a:pt x="215" y="334"/>
                  <a:pt x="202" y="334"/>
                </a:cubicBezTo>
                <a:cubicBezTo>
                  <a:pt x="190" y="334"/>
                  <a:pt x="178" y="334"/>
                  <a:pt x="167" y="334"/>
                </a:cubicBezTo>
                <a:cubicBezTo>
                  <a:pt x="158" y="334"/>
                  <a:pt x="148" y="334"/>
                  <a:pt x="139" y="334"/>
                </a:cubicBezTo>
                <a:cubicBezTo>
                  <a:pt x="133" y="334"/>
                  <a:pt x="127" y="334"/>
                  <a:pt x="121" y="334"/>
                </a:cubicBezTo>
                <a:cubicBezTo>
                  <a:pt x="119" y="334"/>
                  <a:pt x="117" y="334"/>
                  <a:pt x="115" y="334"/>
                </a:cubicBezTo>
                <a:cubicBezTo>
                  <a:pt x="51" y="334"/>
                  <a:pt x="0" y="282"/>
                  <a:pt x="0" y="219"/>
                </a:cubicBezTo>
                <a:cubicBezTo>
                  <a:pt x="0" y="155"/>
                  <a:pt x="51" y="103"/>
                  <a:pt x="115" y="103"/>
                </a:cubicBezTo>
                <a:cubicBezTo>
                  <a:pt x="126" y="103"/>
                  <a:pt x="137" y="105"/>
                  <a:pt x="147" y="108"/>
                </a:cubicBezTo>
                <a:cubicBezTo>
                  <a:pt x="171" y="43"/>
                  <a:pt x="233" y="0"/>
                  <a:pt x="303" y="0"/>
                </a:cubicBezTo>
                <a:cubicBezTo>
                  <a:pt x="395" y="0"/>
                  <a:pt x="469" y="74"/>
                  <a:pt x="469" y="166"/>
                </a:cubicBezTo>
                <a:cubicBezTo>
                  <a:pt x="469" y="169"/>
                  <a:pt x="469" y="172"/>
                  <a:pt x="469" y="175"/>
                </a:cubicBezTo>
                <a:cubicBezTo>
                  <a:pt x="510" y="178"/>
                  <a:pt x="544" y="212"/>
                  <a:pt x="544" y="255"/>
                </a:cubicBezTo>
                <a:cubicBezTo>
                  <a:pt x="544" y="274"/>
                  <a:pt x="537" y="293"/>
                  <a:pt x="524" y="307"/>
                </a:cubicBezTo>
                <a:cubicBezTo>
                  <a:pt x="518" y="314"/>
                  <a:pt x="511" y="319"/>
                  <a:pt x="503" y="324"/>
                </a:cubicBezTo>
                <a:cubicBezTo>
                  <a:pt x="500" y="326"/>
                  <a:pt x="495" y="328"/>
                  <a:pt x="491" y="329"/>
                </a:cubicBezTo>
                <a:cubicBezTo>
                  <a:pt x="488" y="331"/>
                  <a:pt x="484" y="332"/>
                  <a:pt x="480" y="333"/>
                </a:cubicBezTo>
                <a:cubicBezTo>
                  <a:pt x="477" y="334"/>
                  <a:pt x="474" y="334"/>
                  <a:pt x="470" y="334"/>
                </a:cubicBezTo>
                <a:close/>
              </a:path>
            </a:pathLst>
          </a:custGeom>
          <a:solidFill>
            <a:schemeClr val="tx2"/>
          </a:solidFill>
          <a:ln w="6350">
            <a:solidFill>
              <a:schemeClr val="bg1"/>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74" name="Group 173"/>
          <p:cNvGrpSpPr/>
          <p:nvPr/>
        </p:nvGrpSpPr>
        <p:grpSpPr>
          <a:xfrm>
            <a:off x="2949266" y="2257174"/>
            <a:ext cx="469169" cy="355302"/>
            <a:chOff x="227052" y="4259262"/>
            <a:chExt cx="1106990" cy="838326"/>
          </a:xfrm>
        </p:grpSpPr>
        <p:grpSp>
          <p:nvGrpSpPr>
            <p:cNvPr id="193" name="Group 4"/>
            <p:cNvGrpSpPr>
              <a:grpSpLocks noChangeAspect="1"/>
            </p:cNvGrpSpPr>
            <p:nvPr/>
          </p:nvGrpSpPr>
          <p:grpSpPr bwMode="auto">
            <a:xfrm>
              <a:off x="227052" y="4259262"/>
              <a:ext cx="1106990" cy="838326"/>
              <a:chOff x="-464" y="2774"/>
              <a:chExt cx="1438" cy="1089"/>
            </a:xfrm>
          </p:grpSpPr>
          <p:sp>
            <p:nvSpPr>
              <p:cNvPr id="200" name="Freeform 5"/>
              <p:cNvSpPr>
                <a:spLocks/>
              </p:cNvSpPr>
              <p:nvPr/>
            </p:nvSpPr>
            <p:spPr bwMode="auto">
              <a:xfrm>
                <a:off x="55" y="3847"/>
                <a:ext cx="413" cy="16"/>
              </a:xfrm>
              <a:custGeom>
                <a:avLst/>
                <a:gdLst>
                  <a:gd name="T0" fmla="*/ 670 w 683"/>
                  <a:gd name="T1" fmla="*/ 27 h 27"/>
                  <a:gd name="T2" fmla="*/ 670 w 683"/>
                  <a:gd name="T3" fmla="*/ 27 h 27"/>
                  <a:gd name="T4" fmla="*/ 13 w 683"/>
                  <a:gd name="T5" fmla="*/ 27 h 27"/>
                  <a:gd name="T6" fmla="*/ 0 w 683"/>
                  <a:gd name="T7" fmla="*/ 13 h 27"/>
                  <a:gd name="T8" fmla="*/ 13 w 683"/>
                  <a:gd name="T9" fmla="*/ 0 h 27"/>
                  <a:gd name="T10" fmla="*/ 670 w 683"/>
                  <a:gd name="T11" fmla="*/ 0 h 27"/>
                  <a:gd name="T12" fmla="*/ 683 w 683"/>
                  <a:gd name="T13" fmla="*/ 13 h 27"/>
                  <a:gd name="T14" fmla="*/ 670 w 68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 h="27">
                    <a:moveTo>
                      <a:pt x="670" y="27"/>
                    </a:moveTo>
                    <a:lnTo>
                      <a:pt x="670" y="27"/>
                    </a:lnTo>
                    <a:lnTo>
                      <a:pt x="13" y="27"/>
                    </a:lnTo>
                    <a:cubicBezTo>
                      <a:pt x="6" y="27"/>
                      <a:pt x="0" y="21"/>
                      <a:pt x="0" y="13"/>
                    </a:cubicBezTo>
                    <a:cubicBezTo>
                      <a:pt x="0" y="6"/>
                      <a:pt x="6" y="0"/>
                      <a:pt x="13" y="0"/>
                    </a:cubicBezTo>
                    <a:lnTo>
                      <a:pt x="670" y="0"/>
                    </a:lnTo>
                    <a:cubicBezTo>
                      <a:pt x="677" y="0"/>
                      <a:pt x="683" y="6"/>
                      <a:pt x="683" y="13"/>
                    </a:cubicBezTo>
                    <a:cubicBezTo>
                      <a:pt x="683" y="21"/>
                      <a:pt x="677" y="27"/>
                      <a:pt x="670" y="27"/>
                    </a:cubicBez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6"/>
              <p:cNvSpPr>
                <a:spLocks noEditPoints="1"/>
              </p:cNvSpPr>
              <p:nvPr/>
            </p:nvSpPr>
            <p:spPr bwMode="auto">
              <a:xfrm>
                <a:off x="-464" y="2774"/>
                <a:ext cx="1438" cy="976"/>
              </a:xfrm>
              <a:custGeom>
                <a:avLst/>
                <a:gdLst>
                  <a:gd name="T0" fmla="*/ 26 w 2381"/>
                  <a:gd name="T1" fmla="*/ 1586 h 1613"/>
                  <a:gd name="T2" fmla="*/ 26 w 2381"/>
                  <a:gd name="T3" fmla="*/ 1586 h 1613"/>
                  <a:gd name="T4" fmla="*/ 2354 w 2381"/>
                  <a:gd name="T5" fmla="*/ 1586 h 1613"/>
                  <a:gd name="T6" fmla="*/ 2354 w 2381"/>
                  <a:gd name="T7" fmla="*/ 26 h 1613"/>
                  <a:gd name="T8" fmla="*/ 26 w 2381"/>
                  <a:gd name="T9" fmla="*/ 26 h 1613"/>
                  <a:gd name="T10" fmla="*/ 26 w 2381"/>
                  <a:gd name="T11" fmla="*/ 1586 h 1613"/>
                  <a:gd name="T12" fmla="*/ 2381 w 2381"/>
                  <a:gd name="T13" fmla="*/ 1613 h 1613"/>
                  <a:gd name="T14" fmla="*/ 2381 w 2381"/>
                  <a:gd name="T15" fmla="*/ 1613 h 1613"/>
                  <a:gd name="T16" fmla="*/ 0 w 2381"/>
                  <a:gd name="T17" fmla="*/ 1613 h 1613"/>
                  <a:gd name="T18" fmla="*/ 0 w 2381"/>
                  <a:gd name="T19" fmla="*/ 0 h 1613"/>
                  <a:gd name="T20" fmla="*/ 2381 w 2381"/>
                  <a:gd name="T21" fmla="*/ 0 h 1613"/>
                  <a:gd name="T22" fmla="*/ 2381 w 2381"/>
                  <a:gd name="T23"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1" h="1613">
                    <a:moveTo>
                      <a:pt x="26" y="1586"/>
                    </a:moveTo>
                    <a:lnTo>
                      <a:pt x="26" y="1586"/>
                    </a:lnTo>
                    <a:lnTo>
                      <a:pt x="2354" y="1586"/>
                    </a:lnTo>
                    <a:lnTo>
                      <a:pt x="2354" y="26"/>
                    </a:lnTo>
                    <a:lnTo>
                      <a:pt x="26" y="26"/>
                    </a:lnTo>
                    <a:lnTo>
                      <a:pt x="26" y="1586"/>
                    </a:lnTo>
                    <a:close/>
                    <a:moveTo>
                      <a:pt x="2381" y="1613"/>
                    </a:moveTo>
                    <a:lnTo>
                      <a:pt x="2381" y="1613"/>
                    </a:lnTo>
                    <a:lnTo>
                      <a:pt x="0" y="1613"/>
                    </a:lnTo>
                    <a:lnTo>
                      <a:pt x="0" y="0"/>
                    </a:lnTo>
                    <a:lnTo>
                      <a:pt x="2381" y="0"/>
                    </a:lnTo>
                    <a:lnTo>
                      <a:pt x="2381" y="1613"/>
                    </a:lnTo>
                    <a:close/>
                  </a:path>
                </a:pathLst>
              </a:custGeom>
              <a:solidFill>
                <a:srgbClr val="231F20"/>
              </a:solidFill>
              <a:ln w="1270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7"/>
              <p:cNvSpPr>
                <a:spLocks/>
              </p:cNvSpPr>
              <p:nvPr/>
            </p:nvSpPr>
            <p:spPr bwMode="auto">
              <a:xfrm>
                <a:off x="254" y="3749"/>
                <a:ext cx="16" cy="103"/>
              </a:xfrm>
              <a:custGeom>
                <a:avLst/>
                <a:gdLst>
                  <a:gd name="T0" fmla="*/ 27 w 27"/>
                  <a:gd name="T1" fmla="*/ 170 h 170"/>
                  <a:gd name="T2" fmla="*/ 27 w 27"/>
                  <a:gd name="T3" fmla="*/ 170 h 170"/>
                  <a:gd name="T4" fmla="*/ 0 w 27"/>
                  <a:gd name="T5" fmla="*/ 170 h 170"/>
                  <a:gd name="T6" fmla="*/ 0 w 27"/>
                  <a:gd name="T7" fmla="*/ 0 h 170"/>
                  <a:gd name="T8" fmla="*/ 27 w 27"/>
                  <a:gd name="T9" fmla="*/ 0 h 170"/>
                  <a:gd name="T10" fmla="*/ 27 w 27"/>
                  <a:gd name="T11" fmla="*/ 170 h 170"/>
                </a:gdLst>
                <a:ahLst/>
                <a:cxnLst>
                  <a:cxn ang="0">
                    <a:pos x="T0" y="T1"/>
                  </a:cxn>
                  <a:cxn ang="0">
                    <a:pos x="T2" y="T3"/>
                  </a:cxn>
                  <a:cxn ang="0">
                    <a:pos x="T4" y="T5"/>
                  </a:cxn>
                  <a:cxn ang="0">
                    <a:pos x="T6" y="T7"/>
                  </a:cxn>
                  <a:cxn ang="0">
                    <a:pos x="T8" y="T9"/>
                  </a:cxn>
                  <a:cxn ang="0">
                    <a:pos x="T10" y="T11"/>
                  </a:cxn>
                </a:cxnLst>
                <a:rect l="0" t="0" r="r" b="b"/>
                <a:pathLst>
                  <a:path w="27" h="170">
                    <a:moveTo>
                      <a:pt x="27" y="170"/>
                    </a:moveTo>
                    <a:lnTo>
                      <a:pt x="27" y="170"/>
                    </a:lnTo>
                    <a:lnTo>
                      <a:pt x="0" y="170"/>
                    </a:lnTo>
                    <a:lnTo>
                      <a:pt x="0" y="0"/>
                    </a:lnTo>
                    <a:lnTo>
                      <a:pt x="27" y="0"/>
                    </a:lnTo>
                    <a:lnTo>
                      <a:pt x="27" y="170"/>
                    </a:ln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94" name="Group 11"/>
            <p:cNvGrpSpPr>
              <a:grpSpLocks noChangeAspect="1"/>
            </p:cNvGrpSpPr>
            <p:nvPr/>
          </p:nvGrpSpPr>
          <p:grpSpPr bwMode="auto">
            <a:xfrm>
              <a:off x="599087" y="4429398"/>
              <a:ext cx="350038" cy="387571"/>
              <a:chOff x="269" y="1389"/>
              <a:chExt cx="858" cy="950"/>
            </a:xfrm>
          </p:grpSpPr>
          <p:sp>
            <p:nvSpPr>
              <p:cNvPr id="197" name="Freeform 12"/>
              <p:cNvSpPr>
                <a:spLocks noEditPoints="1"/>
              </p:cNvSpPr>
              <p:nvPr/>
            </p:nvSpPr>
            <p:spPr bwMode="auto">
              <a:xfrm>
                <a:off x="320" y="1389"/>
                <a:ext cx="757" cy="449"/>
              </a:xfrm>
              <a:custGeom>
                <a:avLst/>
                <a:gdLst>
                  <a:gd name="T0" fmla="*/ 619 w 1242"/>
                  <a:gd name="T1" fmla="*/ 27 h 743"/>
                  <a:gd name="T2" fmla="*/ 619 w 1242"/>
                  <a:gd name="T3" fmla="*/ 27 h 743"/>
                  <a:gd name="T4" fmla="*/ 617 w 1242"/>
                  <a:gd name="T5" fmla="*/ 27 h 743"/>
                  <a:gd name="T6" fmla="*/ 29 w 1242"/>
                  <a:gd name="T7" fmla="*/ 367 h 743"/>
                  <a:gd name="T8" fmla="*/ 27 w 1242"/>
                  <a:gd name="T9" fmla="*/ 370 h 743"/>
                  <a:gd name="T10" fmla="*/ 29 w 1242"/>
                  <a:gd name="T11" fmla="*/ 374 h 743"/>
                  <a:gd name="T12" fmla="*/ 620 w 1242"/>
                  <a:gd name="T13" fmla="*/ 716 h 743"/>
                  <a:gd name="T14" fmla="*/ 625 w 1242"/>
                  <a:gd name="T15" fmla="*/ 716 h 743"/>
                  <a:gd name="T16" fmla="*/ 1213 w 1242"/>
                  <a:gd name="T17" fmla="*/ 377 h 743"/>
                  <a:gd name="T18" fmla="*/ 1215 w 1242"/>
                  <a:gd name="T19" fmla="*/ 373 h 743"/>
                  <a:gd name="T20" fmla="*/ 1213 w 1242"/>
                  <a:gd name="T21" fmla="*/ 369 h 743"/>
                  <a:gd name="T22" fmla="*/ 621 w 1242"/>
                  <a:gd name="T23" fmla="*/ 27 h 743"/>
                  <a:gd name="T24" fmla="*/ 619 w 1242"/>
                  <a:gd name="T25" fmla="*/ 27 h 743"/>
                  <a:gd name="T26" fmla="*/ 623 w 1242"/>
                  <a:gd name="T27" fmla="*/ 743 h 743"/>
                  <a:gd name="T28" fmla="*/ 623 w 1242"/>
                  <a:gd name="T29" fmla="*/ 743 h 743"/>
                  <a:gd name="T30" fmla="*/ 607 w 1242"/>
                  <a:gd name="T31" fmla="*/ 739 h 743"/>
                  <a:gd name="T32" fmla="*/ 15 w 1242"/>
                  <a:gd name="T33" fmla="*/ 398 h 743"/>
                  <a:gd name="T34" fmla="*/ 0 w 1242"/>
                  <a:gd name="T35" fmla="*/ 370 h 743"/>
                  <a:gd name="T36" fmla="*/ 15 w 1242"/>
                  <a:gd name="T37" fmla="*/ 344 h 743"/>
                  <a:gd name="T38" fmla="*/ 603 w 1242"/>
                  <a:gd name="T39" fmla="*/ 5 h 743"/>
                  <a:gd name="T40" fmla="*/ 635 w 1242"/>
                  <a:gd name="T41" fmla="*/ 5 h 743"/>
                  <a:gd name="T42" fmla="*/ 1226 w 1242"/>
                  <a:gd name="T43" fmla="*/ 346 h 743"/>
                  <a:gd name="T44" fmla="*/ 1242 w 1242"/>
                  <a:gd name="T45" fmla="*/ 373 h 743"/>
                  <a:gd name="T46" fmla="*/ 1226 w 1242"/>
                  <a:gd name="T47" fmla="*/ 400 h 743"/>
                  <a:gd name="T48" fmla="*/ 638 w 1242"/>
                  <a:gd name="T49" fmla="*/ 739 h 743"/>
                  <a:gd name="T50" fmla="*/ 623 w 1242"/>
                  <a:gd name="T51"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2" h="743">
                    <a:moveTo>
                      <a:pt x="619" y="27"/>
                    </a:moveTo>
                    <a:lnTo>
                      <a:pt x="619" y="27"/>
                    </a:lnTo>
                    <a:cubicBezTo>
                      <a:pt x="618" y="27"/>
                      <a:pt x="617" y="27"/>
                      <a:pt x="617" y="27"/>
                    </a:cubicBezTo>
                    <a:lnTo>
                      <a:pt x="29" y="367"/>
                    </a:lnTo>
                    <a:cubicBezTo>
                      <a:pt x="28" y="367"/>
                      <a:pt x="27" y="369"/>
                      <a:pt x="27" y="370"/>
                    </a:cubicBezTo>
                    <a:cubicBezTo>
                      <a:pt x="27" y="372"/>
                      <a:pt x="28" y="374"/>
                      <a:pt x="29" y="374"/>
                    </a:cubicBezTo>
                    <a:lnTo>
                      <a:pt x="620" y="716"/>
                    </a:lnTo>
                    <a:cubicBezTo>
                      <a:pt x="623" y="717"/>
                      <a:pt x="623" y="717"/>
                      <a:pt x="625" y="716"/>
                    </a:cubicBezTo>
                    <a:lnTo>
                      <a:pt x="1213" y="377"/>
                    </a:lnTo>
                    <a:cubicBezTo>
                      <a:pt x="1214" y="376"/>
                      <a:pt x="1215" y="375"/>
                      <a:pt x="1215" y="373"/>
                    </a:cubicBezTo>
                    <a:cubicBezTo>
                      <a:pt x="1215" y="371"/>
                      <a:pt x="1214" y="370"/>
                      <a:pt x="1213" y="369"/>
                    </a:cubicBezTo>
                    <a:lnTo>
                      <a:pt x="621" y="27"/>
                    </a:lnTo>
                    <a:cubicBezTo>
                      <a:pt x="621" y="27"/>
                      <a:pt x="620" y="27"/>
                      <a:pt x="619" y="27"/>
                    </a:cubicBezTo>
                    <a:close/>
                    <a:moveTo>
                      <a:pt x="623" y="743"/>
                    </a:moveTo>
                    <a:lnTo>
                      <a:pt x="623" y="743"/>
                    </a:lnTo>
                    <a:cubicBezTo>
                      <a:pt x="618" y="743"/>
                      <a:pt x="612" y="742"/>
                      <a:pt x="607" y="739"/>
                    </a:cubicBezTo>
                    <a:lnTo>
                      <a:pt x="15" y="398"/>
                    </a:lnTo>
                    <a:cubicBezTo>
                      <a:pt x="6" y="392"/>
                      <a:pt x="0" y="382"/>
                      <a:pt x="0" y="370"/>
                    </a:cubicBezTo>
                    <a:cubicBezTo>
                      <a:pt x="0" y="359"/>
                      <a:pt x="6" y="349"/>
                      <a:pt x="15" y="344"/>
                    </a:cubicBezTo>
                    <a:lnTo>
                      <a:pt x="603" y="5"/>
                    </a:lnTo>
                    <a:cubicBezTo>
                      <a:pt x="613" y="0"/>
                      <a:pt x="625" y="0"/>
                      <a:pt x="635" y="5"/>
                    </a:cubicBezTo>
                    <a:lnTo>
                      <a:pt x="1226" y="346"/>
                    </a:lnTo>
                    <a:cubicBezTo>
                      <a:pt x="1236" y="351"/>
                      <a:pt x="1242" y="362"/>
                      <a:pt x="1242" y="373"/>
                    </a:cubicBezTo>
                    <a:cubicBezTo>
                      <a:pt x="1242" y="384"/>
                      <a:pt x="1236" y="394"/>
                      <a:pt x="1226" y="400"/>
                    </a:cubicBezTo>
                    <a:lnTo>
                      <a:pt x="638" y="739"/>
                    </a:lnTo>
                    <a:cubicBezTo>
                      <a:pt x="634" y="742"/>
                      <a:pt x="628" y="743"/>
                      <a:pt x="623" y="743"/>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13"/>
              <p:cNvSpPr>
                <a:spLocks noEditPoints="1"/>
              </p:cNvSpPr>
              <p:nvPr/>
            </p:nvSpPr>
            <p:spPr bwMode="auto">
              <a:xfrm>
                <a:off x="269" y="1682"/>
                <a:ext cx="397" cy="657"/>
              </a:xfrm>
              <a:custGeom>
                <a:avLst/>
                <a:gdLst>
                  <a:gd name="T0" fmla="*/ 31 w 652"/>
                  <a:gd name="T1" fmla="*/ 28 h 1088"/>
                  <a:gd name="T2" fmla="*/ 31 w 652"/>
                  <a:gd name="T3" fmla="*/ 28 h 1088"/>
                  <a:gd name="T4" fmla="*/ 29 w 652"/>
                  <a:gd name="T5" fmla="*/ 29 h 1088"/>
                  <a:gd name="T6" fmla="*/ 26 w 652"/>
                  <a:gd name="T7" fmla="*/ 33 h 1088"/>
                  <a:gd name="T8" fmla="*/ 26 w 652"/>
                  <a:gd name="T9" fmla="*/ 716 h 1088"/>
                  <a:gd name="T10" fmla="*/ 29 w 652"/>
                  <a:gd name="T11" fmla="*/ 720 h 1088"/>
                  <a:gd name="T12" fmla="*/ 618 w 652"/>
                  <a:gd name="T13" fmla="*/ 1060 h 1088"/>
                  <a:gd name="T14" fmla="*/ 623 w 652"/>
                  <a:gd name="T15" fmla="*/ 1060 h 1088"/>
                  <a:gd name="T16" fmla="*/ 625 w 652"/>
                  <a:gd name="T17" fmla="*/ 1056 h 1088"/>
                  <a:gd name="T18" fmla="*/ 625 w 652"/>
                  <a:gd name="T19" fmla="*/ 373 h 1088"/>
                  <a:gd name="T20" fmla="*/ 623 w 652"/>
                  <a:gd name="T21" fmla="*/ 369 h 1088"/>
                  <a:gd name="T22" fmla="*/ 33 w 652"/>
                  <a:gd name="T23" fmla="*/ 29 h 1088"/>
                  <a:gd name="T24" fmla="*/ 31 w 652"/>
                  <a:gd name="T25" fmla="*/ 28 h 1088"/>
                  <a:gd name="T26" fmla="*/ 621 w 652"/>
                  <a:gd name="T27" fmla="*/ 1088 h 1088"/>
                  <a:gd name="T28" fmla="*/ 621 w 652"/>
                  <a:gd name="T29" fmla="*/ 1088 h 1088"/>
                  <a:gd name="T30" fmla="*/ 605 w 652"/>
                  <a:gd name="T31" fmla="*/ 1083 h 1088"/>
                  <a:gd name="T32" fmla="*/ 15 w 652"/>
                  <a:gd name="T33" fmla="*/ 743 h 1088"/>
                  <a:gd name="T34" fmla="*/ 0 w 652"/>
                  <a:gd name="T35" fmla="*/ 716 h 1088"/>
                  <a:gd name="T36" fmla="*/ 0 w 652"/>
                  <a:gd name="T37" fmla="*/ 33 h 1088"/>
                  <a:gd name="T38" fmla="*/ 15 w 652"/>
                  <a:gd name="T39" fmla="*/ 5 h 1088"/>
                  <a:gd name="T40" fmla="*/ 46 w 652"/>
                  <a:gd name="T41" fmla="*/ 5 h 1088"/>
                  <a:gd name="T42" fmla="*/ 636 w 652"/>
                  <a:gd name="T43" fmla="*/ 346 h 1088"/>
                  <a:gd name="T44" fmla="*/ 652 w 652"/>
                  <a:gd name="T45" fmla="*/ 373 h 1088"/>
                  <a:gd name="T46" fmla="*/ 652 w 652"/>
                  <a:gd name="T47" fmla="*/ 1056 h 1088"/>
                  <a:gd name="T48" fmla="*/ 637 w 652"/>
                  <a:gd name="T49" fmla="*/ 1083 h 1088"/>
                  <a:gd name="T50" fmla="*/ 621 w 652"/>
                  <a:gd name="T5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8">
                    <a:moveTo>
                      <a:pt x="31" y="28"/>
                    </a:moveTo>
                    <a:lnTo>
                      <a:pt x="31" y="28"/>
                    </a:lnTo>
                    <a:cubicBezTo>
                      <a:pt x="30" y="28"/>
                      <a:pt x="29" y="28"/>
                      <a:pt x="29" y="29"/>
                    </a:cubicBezTo>
                    <a:cubicBezTo>
                      <a:pt x="27" y="29"/>
                      <a:pt x="26" y="31"/>
                      <a:pt x="26" y="33"/>
                    </a:cubicBezTo>
                    <a:lnTo>
                      <a:pt x="26" y="716"/>
                    </a:lnTo>
                    <a:cubicBezTo>
                      <a:pt x="26" y="718"/>
                      <a:pt x="27" y="719"/>
                      <a:pt x="29" y="720"/>
                    </a:cubicBezTo>
                    <a:lnTo>
                      <a:pt x="618" y="1060"/>
                    </a:lnTo>
                    <a:cubicBezTo>
                      <a:pt x="620" y="1061"/>
                      <a:pt x="621" y="1061"/>
                      <a:pt x="623" y="1060"/>
                    </a:cubicBezTo>
                    <a:cubicBezTo>
                      <a:pt x="624" y="1059"/>
                      <a:pt x="625" y="1058"/>
                      <a:pt x="625" y="1056"/>
                    </a:cubicBezTo>
                    <a:lnTo>
                      <a:pt x="625" y="373"/>
                    </a:lnTo>
                    <a:cubicBezTo>
                      <a:pt x="625" y="371"/>
                      <a:pt x="624" y="370"/>
                      <a:pt x="623" y="369"/>
                    </a:cubicBezTo>
                    <a:lnTo>
                      <a:pt x="33" y="29"/>
                    </a:lnTo>
                    <a:cubicBezTo>
                      <a:pt x="33" y="28"/>
                      <a:pt x="32" y="28"/>
                      <a:pt x="31" y="28"/>
                    </a:cubicBezTo>
                    <a:close/>
                    <a:moveTo>
                      <a:pt x="621" y="1088"/>
                    </a:moveTo>
                    <a:lnTo>
                      <a:pt x="621" y="1088"/>
                    </a:lnTo>
                    <a:cubicBezTo>
                      <a:pt x="615" y="1088"/>
                      <a:pt x="609" y="1086"/>
                      <a:pt x="605" y="1083"/>
                    </a:cubicBezTo>
                    <a:lnTo>
                      <a:pt x="15" y="743"/>
                    </a:lnTo>
                    <a:cubicBezTo>
                      <a:pt x="5" y="737"/>
                      <a:pt x="0" y="727"/>
                      <a:pt x="0" y="716"/>
                    </a:cubicBezTo>
                    <a:lnTo>
                      <a:pt x="0" y="33"/>
                    </a:lnTo>
                    <a:cubicBezTo>
                      <a:pt x="0" y="21"/>
                      <a:pt x="5" y="11"/>
                      <a:pt x="15" y="5"/>
                    </a:cubicBezTo>
                    <a:cubicBezTo>
                      <a:pt x="25" y="0"/>
                      <a:pt x="36" y="0"/>
                      <a:pt x="46" y="5"/>
                    </a:cubicBezTo>
                    <a:lnTo>
                      <a:pt x="636" y="346"/>
                    </a:lnTo>
                    <a:cubicBezTo>
                      <a:pt x="646" y="352"/>
                      <a:pt x="652" y="362"/>
                      <a:pt x="652" y="373"/>
                    </a:cubicBezTo>
                    <a:lnTo>
                      <a:pt x="652" y="1056"/>
                    </a:lnTo>
                    <a:cubicBezTo>
                      <a:pt x="652" y="1067"/>
                      <a:pt x="646" y="1077"/>
                      <a:pt x="637" y="1083"/>
                    </a:cubicBezTo>
                    <a:cubicBezTo>
                      <a:pt x="631" y="1086"/>
                      <a:pt x="626" y="1088"/>
                      <a:pt x="621" y="1088"/>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14"/>
              <p:cNvSpPr>
                <a:spLocks noEditPoints="1"/>
              </p:cNvSpPr>
              <p:nvPr/>
            </p:nvSpPr>
            <p:spPr bwMode="auto">
              <a:xfrm>
                <a:off x="730" y="1685"/>
                <a:ext cx="397" cy="654"/>
              </a:xfrm>
              <a:custGeom>
                <a:avLst/>
                <a:gdLst>
                  <a:gd name="T0" fmla="*/ 621 w 652"/>
                  <a:gd name="T1" fmla="*/ 28 h 1084"/>
                  <a:gd name="T2" fmla="*/ 621 w 652"/>
                  <a:gd name="T3" fmla="*/ 28 h 1084"/>
                  <a:gd name="T4" fmla="*/ 619 w 652"/>
                  <a:gd name="T5" fmla="*/ 29 h 1084"/>
                  <a:gd name="T6" fmla="*/ 29 w 652"/>
                  <a:gd name="T7" fmla="*/ 369 h 1084"/>
                  <a:gd name="T8" fmla="*/ 27 w 652"/>
                  <a:gd name="T9" fmla="*/ 373 h 1084"/>
                  <a:gd name="T10" fmla="*/ 27 w 652"/>
                  <a:gd name="T11" fmla="*/ 1052 h 1084"/>
                  <a:gd name="T12" fmla="*/ 29 w 652"/>
                  <a:gd name="T13" fmla="*/ 1056 h 1084"/>
                  <a:gd name="T14" fmla="*/ 33 w 652"/>
                  <a:gd name="T15" fmla="*/ 1057 h 1084"/>
                  <a:gd name="T16" fmla="*/ 623 w 652"/>
                  <a:gd name="T17" fmla="*/ 716 h 1084"/>
                  <a:gd name="T18" fmla="*/ 626 w 652"/>
                  <a:gd name="T19" fmla="*/ 712 h 1084"/>
                  <a:gd name="T20" fmla="*/ 626 w 652"/>
                  <a:gd name="T21" fmla="*/ 33 h 1084"/>
                  <a:gd name="T22" fmla="*/ 623 w 652"/>
                  <a:gd name="T23" fmla="*/ 29 h 1084"/>
                  <a:gd name="T24" fmla="*/ 621 w 652"/>
                  <a:gd name="T25" fmla="*/ 28 h 1084"/>
                  <a:gd name="T26" fmla="*/ 32 w 652"/>
                  <a:gd name="T27" fmla="*/ 1084 h 1084"/>
                  <a:gd name="T28" fmla="*/ 32 w 652"/>
                  <a:gd name="T29" fmla="*/ 1084 h 1084"/>
                  <a:gd name="T30" fmla="*/ 16 w 652"/>
                  <a:gd name="T31" fmla="*/ 1079 h 1084"/>
                  <a:gd name="T32" fmla="*/ 0 w 652"/>
                  <a:gd name="T33" fmla="*/ 1052 h 1084"/>
                  <a:gd name="T34" fmla="*/ 0 w 652"/>
                  <a:gd name="T35" fmla="*/ 373 h 1084"/>
                  <a:gd name="T36" fmla="*/ 16 w 652"/>
                  <a:gd name="T37" fmla="*/ 346 h 1084"/>
                  <a:gd name="T38" fmla="*/ 606 w 652"/>
                  <a:gd name="T39" fmla="*/ 6 h 1084"/>
                  <a:gd name="T40" fmla="*/ 637 w 652"/>
                  <a:gd name="T41" fmla="*/ 6 h 1084"/>
                  <a:gd name="T42" fmla="*/ 652 w 652"/>
                  <a:gd name="T43" fmla="*/ 33 h 1084"/>
                  <a:gd name="T44" fmla="*/ 652 w 652"/>
                  <a:gd name="T45" fmla="*/ 712 h 1084"/>
                  <a:gd name="T46" fmla="*/ 637 w 652"/>
                  <a:gd name="T47" fmla="*/ 739 h 1084"/>
                  <a:gd name="T48" fmla="*/ 47 w 652"/>
                  <a:gd name="T49" fmla="*/ 1079 h 1084"/>
                  <a:gd name="T50" fmla="*/ 32 w 652"/>
                  <a:gd name="T51"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4">
                    <a:moveTo>
                      <a:pt x="621" y="28"/>
                    </a:moveTo>
                    <a:lnTo>
                      <a:pt x="621" y="28"/>
                    </a:lnTo>
                    <a:cubicBezTo>
                      <a:pt x="620" y="28"/>
                      <a:pt x="620" y="29"/>
                      <a:pt x="619" y="29"/>
                    </a:cubicBezTo>
                    <a:lnTo>
                      <a:pt x="29" y="369"/>
                    </a:lnTo>
                    <a:cubicBezTo>
                      <a:pt x="28" y="370"/>
                      <a:pt x="27" y="372"/>
                      <a:pt x="27" y="373"/>
                    </a:cubicBezTo>
                    <a:lnTo>
                      <a:pt x="27" y="1052"/>
                    </a:lnTo>
                    <a:cubicBezTo>
                      <a:pt x="27" y="1054"/>
                      <a:pt x="28" y="1055"/>
                      <a:pt x="29" y="1056"/>
                    </a:cubicBezTo>
                    <a:cubicBezTo>
                      <a:pt x="30" y="1057"/>
                      <a:pt x="33" y="1057"/>
                      <a:pt x="33" y="1057"/>
                    </a:cubicBezTo>
                    <a:lnTo>
                      <a:pt x="623" y="716"/>
                    </a:lnTo>
                    <a:cubicBezTo>
                      <a:pt x="624" y="715"/>
                      <a:pt x="626" y="714"/>
                      <a:pt x="626" y="712"/>
                    </a:cubicBezTo>
                    <a:lnTo>
                      <a:pt x="626" y="33"/>
                    </a:lnTo>
                    <a:cubicBezTo>
                      <a:pt x="626" y="31"/>
                      <a:pt x="625" y="30"/>
                      <a:pt x="623" y="29"/>
                    </a:cubicBezTo>
                    <a:cubicBezTo>
                      <a:pt x="623" y="29"/>
                      <a:pt x="622" y="28"/>
                      <a:pt x="621" y="28"/>
                    </a:cubicBezTo>
                    <a:close/>
                    <a:moveTo>
                      <a:pt x="32" y="1084"/>
                    </a:moveTo>
                    <a:lnTo>
                      <a:pt x="32" y="1084"/>
                    </a:lnTo>
                    <a:cubicBezTo>
                      <a:pt x="26" y="1084"/>
                      <a:pt x="21" y="1082"/>
                      <a:pt x="16" y="1079"/>
                    </a:cubicBezTo>
                    <a:cubicBezTo>
                      <a:pt x="6" y="1073"/>
                      <a:pt x="0" y="1063"/>
                      <a:pt x="0" y="1052"/>
                    </a:cubicBezTo>
                    <a:lnTo>
                      <a:pt x="0" y="373"/>
                    </a:lnTo>
                    <a:cubicBezTo>
                      <a:pt x="0" y="362"/>
                      <a:pt x="6" y="352"/>
                      <a:pt x="16" y="346"/>
                    </a:cubicBezTo>
                    <a:lnTo>
                      <a:pt x="606" y="6"/>
                    </a:lnTo>
                    <a:cubicBezTo>
                      <a:pt x="616" y="0"/>
                      <a:pt x="627" y="0"/>
                      <a:pt x="637" y="6"/>
                    </a:cubicBezTo>
                    <a:cubicBezTo>
                      <a:pt x="646" y="11"/>
                      <a:pt x="652" y="22"/>
                      <a:pt x="652" y="33"/>
                    </a:cubicBezTo>
                    <a:lnTo>
                      <a:pt x="652" y="712"/>
                    </a:lnTo>
                    <a:cubicBezTo>
                      <a:pt x="652" y="723"/>
                      <a:pt x="647" y="733"/>
                      <a:pt x="637" y="739"/>
                    </a:cubicBezTo>
                    <a:lnTo>
                      <a:pt x="47" y="1079"/>
                    </a:lnTo>
                    <a:cubicBezTo>
                      <a:pt x="43" y="1082"/>
                      <a:pt x="38" y="1084"/>
                      <a:pt x="32" y="1084"/>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05" name="Group 17"/>
          <p:cNvGrpSpPr>
            <a:grpSpLocks noChangeAspect="1"/>
          </p:cNvGrpSpPr>
          <p:nvPr/>
        </p:nvGrpSpPr>
        <p:grpSpPr bwMode="auto">
          <a:xfrm>
            <a:off x="1662759" y="2914486"/>
            <a:ext cx="704874" cy="1113762"/>
            <a:chOff x="1372" y="1116"/>
            <a:chExt cx="462" cy="730"/>
          </a:xfrm>
          <a:solidFill>
            <a:schemeClr val="tx2"/>
          </a:solidFill>
        </p:grpSpPr>
        <p:sp>
          <p:nvSpPr>
            <p:cNvPr id="206" name="Freeform 18"/>
            <p:cNvSpPr>
              <a:spLocks noEditPoints="1"/>
            </p:cNvSpPr>
            <p:nvPr/>
          </p:nvSpPr>
          <p:spPr bwMode="auto">
            <a:xfrm>
              <a:off x="1372" y="1116"/>
              <a:ext cx="462"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Freeform 19"/>
            <p:cNvSpPr>
              <a:spLocks/>
            </p:cNvSpPr>
            <p:nvPr/>
          </p:nvSpPr>
          <p:spPr bwMode="auto">
            <a:xfrm>
              <a:off x="1372" y="1211"/>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Freeform 20"/>
            <p:cNvSpPr>
              <a:spLocks/>
            </p:cNvSpPr>
            <p:nvPr/>
          </p:nvSpPr>
          <p:spPr bwMode="auto">
            <a:xfrm>
              <a:off x="1372" y="1333"/>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Freeform 21"/>
            <p:cNvSpPr>
              <a:spLocks/>
            </p:cNvSpPr>
            <p:nvPr/>
          </p:nvSpPr>
          <p:spPr bwMode="auto">
            <a:xfrm>
              <a:off x="1372" y="1455"/>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22"/>
            <p:cNvSpPr>
              <a:spLocks/>
            </p:cNvSpPr>
            <p:nvPr/>
          </p:nvSpPr>
          <p:spPr bwMode="auto">
            <a:xfrm>
              <a:off x="1372" y="1577"/>
              <a:ext cx="462"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23"/>
            <p:cNvSpPr>
              <a:spLocks/>
            </p:cNvSpPr>
            <p:nvPr/>
          </p:nvSpPr>
          <p:spPr bwMode="auto">
            <a:xfrm>
              <a:off x="1372" y="1699"/>
              <a:ext cx="462"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24"/>
            <p:cNvSpPr>
              <a:spLocks noEditPoints="1"/>
            </p:cNvSpPr>
            <p:nvPr/>
          </p:nvSpPr>
          <p:spPr bwMode="auto">
            <a:xfrm>
              <a:off x="164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25"/>
            <p:cNvSpPr>
              <a:spLocks noEditPoints="1"/>
            </p:cNvSpPr>
            <p:nvPr/>
          </p:nvSpPr>
          <p:spPr bwMode="auto">
            <a:xfrm>
              <a:off x="164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26"/>
            <p:cNvSpPr>
              <a:spLocks noEditPoints="1"/>
            </p:cNvSpPr>
            <p:nvPr/>
          </p:nvSpPr>
          <p:spPr bwMode="auto">
            <a:xfrm>
              <a:off x="164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27"/>
            <p:cNvSpPr>
              <a:spLocks noEditPoints="1"/>
            </p:cNvSpPr>
            <p:nvPr/>
          </p:nvSpPr>
          <p:spPr bwMode="auto">
            <a:xfrm>
              <a:off x="164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16" name="Group 30"/>
          <p:cNvGrpSpPr>
            <a:grpSpLocks noChangeAspect="1"/>
          </p:cNvGrpSpPr>
          <p:nvPr/>
        </p:nvGrpSpPr>
        <p:grpSpPr bwMode="auto">
          <a:xfrm>
            <a:off x="2422898" y="2914486"/>
            <a:ext cx="703348" cy="1113762"/>
            <a:chOff x="1913" y="1116"/>
            <a:chExt cx="461" cy="730"/>
          </a:xfrm>
          <a:solidFill>
            <a:schemeClr val="tx2"/>
          </a:solidFill>
        </p:grpSpPr>
        <p:sp>
          <p:nvSpPr>
            <p:cNvPr id="217" name="Freeform 31"/>
            <p:cNvSpPr>
              <a:spLocks noEditPoints="1"/>
            </p:cNvSpPr>
            <p:nvPr/>
          </p:nvSpPr>
          <p:spPr bwMode="auto">
            <a:xfrm>
              <a:off x="1913" y="1116"/>
              <a:ext cx="461"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Freeform 32"/>
            <p:cNvSpPr>
              <a:spLocks/>
            </p:cNvSpPr>
            <p:nvPr/>
          </p:nvSpPr>
          <p:spPr bwMode="auto">
            <a:xfrm>
              <a:off x="1913" y="1211"/>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33"/>
            <p:cNvSpPr>
              <a:spLocks/>
            </p:cNvSpPr>
            <p:nvPr/>
          </p:nvSpPr>
          <p:spPr bwMode="auto">
            <a:xfrm>
              <a:off x="1913" y="1333"/>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34"/>
            <p:cNvSpPr>
              <a:spLocks/>
            </p:cNvSpPr>
            <p:nvPr/>
          </p:nvSpPr>
          <p:spPr bwMode="auto">
            <a:xfrm>
              <a:off x="1913" y="1455"/>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35"/>
            <p:cNvSpPr>
              <a:spLocks/>
            </p:cNvSpPr>
            <p:nvPr/>
          </p:nvSpPr>
          <p:spPr bwMode="auto">
            <a:xfrm>
              <a:off x="1913" y="1577"/>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Freeform 36"/>
            <p:cNvSpPr>
              <a:spLocks/>
            </p:cNvSpPr>
            <p:nvPr/>
          </p:nvSpPr>
          <p:spPr bwMode="auto">
            <a:xfrm>
              <a:off x="1913" y="1699"/>
              <a:ext cx="461"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37"/>
            <p:cNvSpPr>
              <a:spLocks noEditPoints="1"/>
            </p:cNvSpPr>
            <p:nvPr/>
          </p:nvSpPr>
          <p:spPr bwMode="auto">
            <a:xfrm>
              <a:off x="218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38"/>
            <p:cNvSpPr>
              <a:spLocks noEditPoints="1"/>
            </p:cNvSpPr>
            <p:nvPr/>
          </p:nvSpPr>
          <p:spPr bwMode="auto">
            <a:xfrm>
              <a:off x="218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39"/>
            <p:cNvSpPr>
              <a:spLocks noEditPoints="1"/>
            </p:cNvSpPr>
            <p:nvPr/>
          </p:nvSpPr>
          <p:spPr bwMode="auto">
            <a:xfrm>
              <a:off x="218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40"/>
            <p:cNvSpPr>
              <a:spLocks noEditPoints="1"/>
            </p:cNvSpPr>
            <p:nvPr/>
          </p:nvSpPr>
          <p:spPr bwMode="auto">
            <a:xfrm>
              <a:off x="218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9" name="Group 30"/>
          <p:cNvGrpSpPr>
            <a:grpSpLocks noChangeAspect="1"/>
          </p:cNvGrpSpPr>
          <p:nvPr/>
        </p:nvGrpSpPr>
        <p:grpSpPr bwMode="auto">
          <a:xfrm>
            <a:off x="3181510" y="2914486"/>
            <a:ext cx="703348" cy="1113762"/>
            <a:chOff x="1913" y="1116"/>
            <a:chExt cx="461" cy="730"/>
          </a:xfrm>
          <a:solidFill>
            <a:schemeClr val="tx2"/>
          </a:solidFill>
        </p:grpSpPr>
        <p:sp>
          <p:nvSpPr>
            <p:cNvPr id="230" name="Freeform 31"/>
            <p:cNvSpPr>
              <a:spLocks noEditPoints="1"/>
            </p:cNvSpPr>
            <p:nvPr/>
          </p:nvSpPr>
          <p:spPr bwMode="auto">
            <a:xfrm>
              <a:off x="1913" y="1116"/>
              <a:ext cx="461" cy="730"/>
            </a:xfrm>
            <a:custGeom>
              <a:avLst/>
              <a:gdLst>
                <a:gd name="T0" fmla="*/ 106 w 1291"/>
                <a:gd name="T1" fmla="*/ 26 h 2058"/>
                <a:gd name="T2" fmla="*/ 106 w 1291"/>
                <a:gd name="T3" fmla="*/ 26 h 2058"/>
                <a:gd name="T4" fmla="*/ 26 w 1291"/>
                <a:gd name="T5" fmla="*/ 106 h 2058"/>
                <a:gd name="T6" fmla="*/ 26 w 1291"/>
                <a:gd name="T7" fmla="*/ 1952 h 2058"/>
                <a:gd name="T8" fmla="*/ 106 w 1291"/>
                <a:gd name="T9" fmla="*/ 2032 h 2058"/>
                <a:gd name="T10" fmla="*/ 1184 w 1291"/>
                <a:gd name="T11" fmla="*/ 2032 h 2058"/>
                <a:gd name="T12" fmla="*/ 1264 w 1291"/>
                <a:gd name="T13" fmla="*/ 1952 h 2058"/>
                <a:gd name="T14" fmla="*/ 1264 w 1291"/>
                <a:gd name="T15" fmla="*/ 106 h 2058"/>
                <a:gd name="T16" fmla="*/ 1184 w 1291"/>
                <a:gd name="T17" fmla="*/ 26 h 2058"/>
                <a:gd name="T18" fmla="*/ 106 w 1291"/>
                <a:gd name="T19" fmla="*/ 26 h 2058"/>
                <a:gd name="T20" fmla="*/ 1184 w 1291"/>
                <a:gd name="T21" fmla="*/ 2058 h 2058"/>
                <a:gd name="T22" fmla="*/ 1184 w 1291"/>
                <a:gd name="T23" fmla="*/ 2058 h 2058"/>
                <a:gd name="T24" fmla="*/ 106 w 1291"/>
                <a:gd name="T25" fmla="*/ 2058 h 2058"/>
                <a:gd name="T26" fmla="*/ 0 w 1291"/>
                <a:gd name="T27" fmla="*/ 1952 h 2058"/>
                <a:gd name="T28" fmla="*/ 0 w 1291"/>
                <a:gd name="T29" fmla="*/ 106 h 2058"/>
                <a:gd name="T30" fmla="*/ 106 w 1291"/>
                <a:gd name="T31" fmla="*/ 0 h 2058"/>
                <a:gd name="T32" fmla="*/ 1184 w 1291"/>
                <a:gd name="T33" fmla="*/ 0 h 2058"/>
                <a:gd name="T34" fmla="*/ 1291 w 1291"/>
                <a:gd name="T35" fmla="*/ 106 h 2058"/>
                <a:gd name="T36" fmla="*/ 1291 w 1291"/>
                <a:gd name="T37" fmla="*/ 1952 h 2058"/>
                <a:gd name="T38" fmla="*/ 1184 w 1291"/>
                <a:gd name="T39" fmla="*/ 205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1" h="2058">
                  <a:moveTo>
                    <a:pt x="106" y="26"/>
                  </a:moveTo>
                  <a:lnTo>
                    <a:pt x="106" y="26"/>
                  </a:lnTo>
                  <a:cubicBezTo>
                    <a:pt x="62" y="26"/>
                    <a:pt x="26" y="62"/>
                    <a:pt x="26" y="106"/>
                  </a:cubicBezTo>
                  <a:lnTo>
                    <a:pt x="26" y="1952"/>
                  </a:lnTo>
                  <a:cubicBezTo>
                    <a:pt x="26" y="1996"/>
                    <a:pt x="62" y="2032"/>
                    <a:pt x="106" y="2032"/>
                  </a:cubicBezTo>
                  <a:lnTo>
                    <a:pt x="1184" y="2032"/>
                  </a:lnTo>
                  <a:cubicBezTo>
                    <a:pt x="1228" y="2032"/>
                    <a:pt x="1264" y="1996"/>
                    <a:pt x="1264" y="1952"/>
                  </a:cubicBezTo>
                  <a:lnTo>
                    <a:pt x="1264" y="106"/>
                  </a:lnTo>
                  <a:cubicBezTo>
                    <a:pt x="1264" y="62"/>
                    <a:pt x="1228" y="26"/>
                    <a:pt x="1184" y="26"/>
                  </a:cubicBezTo>
                  <a:lnTo>
                    <a:pt x="106" y="26"/>
                  </a:lnTo>
                  <a:close/>
                  <a:moveTo>
                    <a:pt x="1184" y="2058"/>
                  </a:moveTo>
                  <a:lnTo>
                    <a:pt x="1184" y="2058"/>
                  </a:lnTo>
                  <a:lnTo>
                    <a:pt x="106" y="2058"/>
                  </a:lnTo>
                  <a:cubicBezTo>
                    <a:pt x="47" y="2058"/>
                    <a:pt x="0" y="2011"/>
                    <a:pt x="0" y="1952"/>
                  </a:cubicBezTo>
                  <a:lnTo>
                    <a:pt x="0" y="106"/>
                  </a:lnTo>
                  <a:cubicBezTo>
                    <a:pt x="0" y="47"/>
                    <a:pt x="47" y="0"/>
                    <a:pt x="106" y="0"/>
                  </a:cubicBezTo>
                  <a:lnTo>
                    <a:pt x="1184" y="0"/>
                  </a:lnTo>
                  <a:cubicBezTo>
                    <a:pt x="1243" y="0"/>
                    <a:pt x="1291" y="47"/>
                    <a:pt x="1291" y="106"/>
                  </a:cubicBezTo>
                  <a:lnTo>
                    <a:pt x="1291" y="1952"/>
                  </a:lnTo>
                  <a:cubicBezTo>
                    <a:pt x="1291" y="2011"/>
                    <a:pt x="1243" y="2058"/>
                    <a:pt x="1184" y="2058"/>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Freeform 32"/>
            <p:cNvSpPr>
              <a:spLocks/>
            </p:cNvSpPr>
            <p:nvPr/>
          </p:nvSpPr>
          <p:spPr bwMode="auto">
            <a:xfrm>
              <a:off x="1913" y="1211"/>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Freeform 33"/>
            <p:cNvSpPr>
              <a:spLocks/>
            </p:cNvSpPr>
            <p:nvPr/>
          </p:nvSpPr>
          <p:spPr bwMode="auto">
            <a:xfrm>
              <a:off x="1913" y="1333"/>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34"/>
            <p:cNvSpPr>
              <a:spLocks/>
            </p:cNvSpPr>
            <p:nvPr/>
          </p:nvSpPr>
          <p:spPr bwMode="auto">
            <a:xfrm>
              <a:off x="1913" y="1455"/>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0"/>
                    <a:pt x="0" y="13"/>
                  </a:cubicBezTo>
                  <a:cubicBezTo>
                    <a:pt x="0" y="6"/>
                    <a:pt x="5" y="0"/>
                    <a:pt x="13" y="0"/>
                  </a:cubicBezTo>
                  <a:lnTo>
                    <a:pt x="1277" y="0"/>
                  </a:lnTo>
                  <a:cubicBezTo>
                    <a:pt x="1285" y="0"/>
                    <a:pt x="1291" y="6"/>
                    <a:pt x="1291" y="13"/>
                  </a:cubicBezTo>
                  <a:cubicBezTo>
                    <a:pt x="1291" y="20"/>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Freeform 35"/>
            <p:cNvSpPr>
              <a:spLocks/>
            </p:cNvSpPr>
            <p:nvPr/>
          </p:nvSpPr>
          <p:spPr bwMode="auto">
            <a:xfrm>
              <a:off x="1913" y="1577"/>
              <a:ext cx="461" cy="9"/>
            </a:xfrm>
            <a:custGeom>
              <a:avLst/>
              <a:gdLst>
                <a:gd name="T0" fmla="*/ 1277 w 1291"/>
                <a:gd name="T1" fmla="*/ 26 h 26"/>
                <a:gd name="T2" fmla="*/ 1277 w 1291"/>
                <a:gd name="T3" fmla="*/ 26 h 26"/>
                <a:gd name="T4" fmla="*/ 13 w 1291"/>
                <a:gd name="T5" fmla="*/ 26 h 26"/>
                <a:gd name="T6" fmla="*/ 0 w 1291"/>
                <a:gd name="T7" fmla="*/ 13 h 26"/>
                <a:gd name="T8" fmla="*/ 13 w 1291"/>
                <a:gd name="T9" fmla="*/ 0 h 26"/>
                <a:gd name="T10" fmla="*/ 1277 w 1291"/>
                <a:gd name="T11" fmla="*/ 0 h 26"/>
                <a:gd name="T12" fmla="*/ 1291 w 1291"/>
                <a:gd name="T13" fmla="*/ 13 h 26"/>
                <a:gd name="T14" fmla="*/ 1277 w 1291"/>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6">
                  <a:moveTo>
                    <a:pt x="1277" y="26"/>
                  </a:moveTo>
                  <a:lnTo>
                    <a:pt x="1277" y="26"/>
                  </a:lnTo>
                  <a:lnTo>
                    <a:pt x="13" y="26"/>
                  </a:lnTo>
                  <a:cubicBezTo>
                    <a:pt x="5" y="26"/>
                    <a:pt x="0" y="21"/>
                    <a:pt x="0" y="13"/>
                  </a:cubicBezTo>
                  <a:cubicBezTo>
                    <a:pt x="0" y="6"/>
                    <a:pt x="5" y="0"/>
                    <a:pt x="13" y="0"/>
                  </a:cubicBezTo>
                  <a:lnTo>
                    <a:pt x="1277" y="0"/>
                  </a:lnTo>
                  <a:cubicBezTo>
                    <a:pt x="1285" y="0"/>
                    <a:pt x="1291" y="6"/>
                    <a:pt x="1291" y="13"/>
                  </a:cubicBezTo>
                  <a:cubicBezTo>
                    <a:pt x="1291" y="21"/>
                    <a:pt x="1285" y="26"/>
                    <a:pt x="1277" y="26"/>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Freeform 36"/>
            <p:cNvSpPr>
              <a:spLocks/>
            </p:cNvSpPr>
            <p:nvPr/>
          </p:nvSpPr>
          <p:spPr bwMode="auto">
            <a:xfrm>
              <a:off x="1913" y="1699"/>
              <a:ext cx="461" cy="10"/>
            </a:xfrm>
            <a:custGeom>
              <a:avLst/>
              <a:gdLst>
                <a:gd name="T0" fmla="*/ 1277 w 1291"/>
                <a:gd name="T1" fmla="*/ 27 h 27"/>
                <a:gd name="T2" fmla="*/ 1277 w 1291"/>
                <a:gd name="T3" fmla="*/ 27 h 27"/>
                <a:gd name="T4" fmla="*/ 13 w 1291"/>
                <a:gd name="T5" fmla="*/ 27 h 27"/>
                <a:gd name="T6" fmla="*/ 0 w 1291"/>
                <a:gd name="T7" fmla="*/ 13 h 27"/>
                <a:gd name="T8" fmla="*/ 13 w 1291"/>
                <a:gd name="T9" fmla="*/ 0 h 27"/>
                <a:gd name="T10" fmla="*/ 1277 w 1291"/>
                <a:gd name="T11" fmla="*/ 0 h 27"/>
                <a:gd name="T12" fmla="*/ 1291 w 1291"/>
                <a:gd name="T13" fmla="*/ 13 h 27"/>
                <a:gd name="T14" fmla="*/ 1277 w 129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1" h="27">
                  <a:moveTo>
                    <a:pt x="1277" y="27"/>
                  </a:moveTo>
                  <a:lnTo>
                    <a:pt x="1277" y="27"/>
                  </a:lnTo>
                  <a:lnTo>
                    <a:pt x="13" y="27"/>
                  </a:lnTo>
                  <a:cubicBezTo>
                    <a:pt x="5" y="27"/>
                    <a:pt x="0" y="21"/>
                    <a:pt x="0" y="13"/>
                  </a:cubicBezTo>
                  <a:cubicBezTo>
                    <a:pt x="0" y="6"/>
                    <a:pt x="5" y="0"/>
                    <a:pt x="13" y="0"/>
                  </a:cubicBezTo>
                  <a:lnTo>
                    <a:pt x="1277" y="0"/>
                  </a:lnTo>
                  <a:cubicBezTo>
                    <a:pt x="1285" y="0"/>
                    <a:pt x="1291" y="6"/>
                    <a:pt x="1291" y="13"/>
                  </a:cubicBezTo>
                  <a:cubicBezTo>
                    <a:pt x="1291" y="21"/>
                    <a:pt x="1285" y="27"/>
                    <a:pt x="1277" y="2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37"/>
            <p:cNvSpPr>
              <a:spLocks noEditPoints="1"/>
            </p:cNvSpPr>
            <p:nvPr/>
          </p:nvSpPr>
          <p:spPr bwMode="auto">
            <a:xfrm>
              <a:off x="2184" y="1252"/>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Freeform 38"/>
            <p:cNvSpPr>
              <a:spLocks noEditPoints="1"/>
            </p:cNvSpPr>
            <p:nvPr/>
          </p:nvSpPr>
          <p:spPr bwMode="auto">
            <a:xfrm>
              <a:off x="2184" y="1374"/>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Freeform 39"/>
            <p:cNvSpPr>
              <a:spLocks noEditPoints="1"/>
            </p:cNvSpPr>
            <p:nvPr/>
          </p:nvSpPr>
          <p:spPr bwMode="auto">
            <a:xfrm>
              <a:off x="2184" y="1496"/>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Freeform 40"/>
            <p:cNvSpPr>
              <a:spLocks noEditPoints="1"/>
            </p:cNvSpPr>
            <p:nvPr/>
          </p:nvSpPr>
          <p:spPr bwMode="auto">
            <a:xfrm>
              <a:off x="2184" y="1618"/>
              <a:ext cx="148" cy="49"/>
            </a:xfrm>
            <a:custGeom>
              <a:avLst/>
              <a:gdLst>
                <a:gd name="T0" fmla="*/ 47 w 413"/>
                <a:gd name="T1" fmla="*/ 26 h 137"/>
                <a:gd name="T2" fmla="*/ 47 w 413"/>
                <a:gd name="T3" fmla="*/ 26 h 137"/>
                <a:gd name="T4" fmla="*/ 27 w 413"/>
                <a:gd name="T5" fmla="*/ 47 h 137"/>
                <a:gd name="T6" fmla="*/ 27 w 413"/>
                <a:gd name="T7" fmla="*/ 89 h 137"/>
                <a:gd name="T8" fmla="*/ 47 w 413"/>
                <a:gd name="T9" fmla="*/ 110 h 137"/>
                <a:gd name="T10" fmla="*/ 366 w 413"/>
                <a:gd name="T11" fmla="*/ 110 h 137"/>
                <a:gd name="T12" fmla="*/ 387 w 413"/>
                <a:gd name="T13" fmla="*/ 89 h 137"/>
                <a:gd name="T14" fmla="*/ 387 w 413"/>
                <a:gd name="T15" fmla="*/ 26 h 137"/>
                <a:gd name="T16" fmla="*/ 47 w 413"/>
                <a:gd name="T17" fmla="*/ 26 h 137"/>
                <a:gd name="T18" fmla="*/ 366 w 413"/>
                <a:gd name="T19" fmla="*/ 137 h 137"/>
                <a:gd name="T20" fmla="*/ 366 w 413"/>
                <a:gd name="T21" fmla="*/ 137 h 137"/>
                <a:gd name="T22" fmla="*/ 47 w 413"/>
                <a:gd name="T23" fmla="*/ 137 h 137"/>
                <a:gd name="T24" fmla="*/ 0 w 413"/>
                <a:gd name="T25" fmla="*/ 89 h 137"/>
                <a:gd name="T26" fmla="*/ 0 w 413"/>
                <a:gd name="T27" fmla="*/ 47 h 137"/>
                <a:gd name="T28" fmla="*/ 47 w 413"/>
                <a:gd name="T29" fmla="*/ 0 h 137"/>
                <a:gd name="T30" fmla="*/ 413 w 413"/>
                <a:gd name="T31" fmla="*/ 0 h 137"/>
                <a:gd name="T32" fmla="*/ 413 w 413"/>
                <a:gd name="T33" fmla="*/ 89 h 137"/>
                <a:gd name="T34" fmla="*/ 366 w 413"/>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137">
                  <a:moveTo>
                    <a:pt x="47" y="26"/>
                  </a:moveTo>
                  <a:lnTo>
                    <a:pt x="47" y="26"/>
                  </a:lnTo>
                  <a:cubicBezTo>
                    <a:pt x="36" y="26"/>
                    <a:pt x="27" y="36"/>
                    <a:pt x="27" y="47"/>
                  </a:cubicBezTo>
                  <a:lnTo>
                    <a:pt x="27" y="89"/>
                  </a:lnTo>
                  <a:cubicBezTo>
                    <a:pt x="27" y="101"/>
                    <a:pt x="36" y="110"/>
                    <a:pt x="47" y="110"/>
                  </a:cubicBezTo>
                  <a:lnTo>
                    <a:pt x="366" y="110"/>
                  </a:lnTo>
                  <a:cubicBezTo>
                    <a:pt x="378" y="110"/>
                    <a:pt x="387" y="101"/>
                    <a:pt x="387" y="89"/>
                  </a:cubicBezTo>
                  <a:lnTo>
                    <a:pt x="387" y="26"/>
                  </a:lnTo>
                  <a:lnTo>
                    <a:pt x="47" y="26"/>
                  </a:lnTo>
                  <a:close/>
                  <a:moveTo>
                    <a:pt x="366" y="137"/>
                  </a:moveTo>
                  <a:lnTo>
                    <a:pt x="366" y="137"/>
                  </a:lnTo>
                  <a:lnTo>
                    <a:pt x="47" y="137"/>
                  </a:lnTo>
                  <a:cubicBezTo>
                    <a:pt x="21" y="137"/>
                    <a:pt x="0" y="115"/>
                    <a:pt x="0" y="89"/>
                  </a:cubicBezTo>
                  <a:lnTo>
                    <a:pt x="0" y="47"/>
                  </a:lnTo>
                  <a:cubicBezTo>
                    <a:pt x="0" y="21"/>
                    <a:pt x="21" y="0"/>
                    <a:pt x="47" y="0"/>
                  </a:cubicBezTo>
                  <a:lnTo>
                    <a:pt x="413" y="0"/>
                  </a:lnTo>
                  <a:lnTo>
                    <a:pt x="413" y="89"/>
                  </a:lnTo>
                  <a:cubicBezTo>
                    <a:pt x="413" y="115"/>
                    <a:pt x="392" y="137"/>
                    <a:pt x="366" y="137"/>
                  </a:cubicBezTo>
                  <a:close/>
                </a:path>
              </a:pathLst>
            </a:custGeom>
            <a:grpFill/>
            <a:ln w="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47" name="Group 246"/>
          <p:cNvGrpSpPr/>
          <p:nvPr/>
        </p:nvGrpSpPr>
        <p:grpSpPr>
          <a:xfrm>
            <a:off x="3466827" y="2257174"/>
            <a:ext cx="469169" cy="355302"/>
            <a:chOff x="227052" y="4259262"/>
            <a:chExt cx="1106990" cy="838326"/>
          </a:xfrm>
        </p:grpSpPr>
        <p:grpSp>
          <p:nvGrpSpPr>
            <p:cNvPr id="248" name="Group 4"/>
            <p:cNvGrpSpPr>
              <a:grpSpLocks noChangeAspect="1"/>
            </p:cNvGrpSpPr>
            <p:nvPr/>
          </p:nvGrpSpPr>
          <p:grpSpPr bwMode="auto">
            <a:xfrm>
              <a:off x="227052" y="4259262"/>
              <a:ext cx="1106990" cy="838326"/>
              <a:chOff x="-464" y="2774"/>
              <a:chExt cx="1438" cy="1089"/>
            </a:xfrm>
          </p:grpSpPr>
          <p:sp>
            <p:nvSpPr>
              <p:cNvPr id="253" name="Freeform 5"/>
              <p:cNvSpPr>
                <a:spLocks/>
              </p:cNvSpPr>
              <p:nvPr/>
            </p:nvSpPr>
            <p:spPr bwMode="auto">
              <a:xfrm>
                <a:off x="55" y="3847"/>
                <a:ext cx="413" cy="16"/>
              </a:xfrm>
              <a:custGeom>
                <a:avLst/>
                <a:gdLst>
                  <a:gd name="T0" fmla="*/ 670 w 683"/>
                  <a:gd name="T1" fmla="*/ 27 h 27"/>
                  <a:gd name="T2" fmla="*/ 670 w 683"/>
                  <a:gd name="T3" fmla="*/ 27 h 27"/>
                  <a:gd name="T4" fmla="*/ 13 w 683"/>
                  <a:gd name="T5" fmla="*/ 27 h 27"/>
                  <a:gd name="T6" fmla="*/ 0 w 683"/>
                  <a:gd name="T7" fmla="*/ 13 h 27"/>
                  <a:gd name="T8" fmla="*/ 13 w 683"/>
                  <a:gd name="T9" fmla="*/ 0 h 27"/>
                  <a:gd name="T10" fmla="*/ 670 w 683"/>
                  <a:gd name="T11" fmla="*/ 0 h 27"/>
                  <a:gd name="T12" fmla="*/ 683 w 683"/>
                  <a:gd name="T13" fmla="*/ 13 h 27"/>
                  <a:gd name="T14" fmla="*/ 670 w 68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 h="27">
                    <a:moveTo>
                      <a:pt x="670" y="27"/>
                    </a:moveTo>
                    <a:lnTo>
                      <a:pt x="670" y="27"/>
                    </a:lnTo>
                    <a:lnTo>
                      <a:pt x="13" y="27"/>
                    </a:lnTo>
                    <a:cubicBezTo>
                      <a:pt x="6" y="27"/>
                      <a:pt x="0" y="21"/>
                      <a:pt x="0" y="13"/>
                    </a:cubicBezTo>
                    <a:cubicBezTo>
                      <a:pt x="0" y="6"/>
                      <a:pt x="6" y="0"/>
                      <a:pt x="13" y="0"/>
                    </a:cubicBezTo>
                    <a:lnTo>
                      <a:pt x="670" y="0"/>
                    </a:lnTo>
                    <a:cubicBezTo>
                      <a:pt x="677" y="0"/>
                      <a:pt x="683" y="6"/>
                      <a:pt x="683" y="13"/>
                    </a:cubicBezTo>
                    <a:cubicBezTo>
                      <a:pt x="683" y="21"/>
                      <a:pt x="677" y="27"/>
                      <a:pt x="670" y="27"/>
                    </a:cubicBez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Freeform 6"/>
              <p:cNvSpPr>
                <a:spLocks noEditPoints="1"/>
              </p:cNvSpPr>
              <p:nvPr/>
            </p:nvSpPr>
            <p:spPr bwMode="auto">
              <a:xfrm>
                <a:off x="-464" y="2774"/>
                <a:ext cx="1438" cy="976"/>
              </a:xfrm>
              <a:custGeom>
                <a:avLst/>
                <a:gdLst>
                  <a:gd name="T0" fmla="*/ 26 w 2381"/>
                  <a:gd name="T1" fmla="*/ 1586 h 1613"/>
                  <a:gd name="T2" fmla="*/ 26 w 2381"/>
                  <a:gd name="T3" fmla="*/ 1586 h 1613"/>
                  <a:gd name="T4" fmla="*/ 2354 w 2381"/>
                  <a:gd name="T5" fmla="*/ 1586 h 1613"/>
                  <a:gd name="T6" fmla="*/ 2354 w 2381"/>
                  <a:gd name="T7" fmla="*/ 26 h 1613"/>
                  <a:gd name="T8" fmla="*/ 26 w 2381"/>
                  <a:gd name="T9" fmla="*/ 26 h 1613"/>
                  <a:gd name="T10" fmla="*/ 26 w 2381"/>
                  <a:gd name="T11" fmla="*/ 1586 h 1613"/>
                  <a:gd name="T12" fmla="*/ 2381 w 2381"/>
                  <a:gd name="T13" fmla="*/ 1613 h 1613"/>
                  <a:gd name="T14" fmla="*/ 2381 w 2381"/>
                  <a:gd name="T15" fmla="*/ 1613 h 1613"/>
                  <a:gd name="T16" fmla="*/ 0 w 2381"/>
                  <a:gd name="T17" fmla="*/ 1613 h 1613"/>
                  <a:gd name="T18" fmla="*/ 0 w 2381"/>
                  <a:gd name="T19" fmla="*/ 0 h 1613"/>
                  <a:gd name="T20" fmla="*/ 2381 w 2381"/>
                  <a:gd name="T21" fmla="*/ 0 h 1613"/>
                  <a:gd name="T22" fmla="*/ 2381 w 2381"/>
                  <a:gd name="T23" fmla="*/ 1613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1" h="1613">
                    <a:moveTo>
                      <a:pt x="26" y="1586"/>
                    </a:moveTo>
                    <a:lnTo>
                      <a:pt x="26" y="1586"/>
                    </a:lnTo>
                    <a:lnTo>
                      <a:pt x="2354" y="1586"/>
                    </a:lnTo>
                    <a:lnTo>
                      <a:pt x="2354" y="26"/>
                    </a:lnTo>
                    <a:lnTo>
                      <a:pt x="26" y="26"/>
                    </a:lnTo>
                    <a:lnTo>
                      <a:pt x="26" y="1586"/>
                    </a:lnTo>
                    <a:close/>
                    <a:moveTo>
                      <a:pt x="2381" y="1613"/>
                    </a:moveTo>
                    <a:lnTo>
                      <a:pt x="2381" y="1613"/>
                    </a:lnTo>
                    <a:lnTo>
                      <a:pt x="0" y="1613"/>
                    </a:lnTo>
                    <a:lnTo>
                      <a:pt x="0" y="0"/>
                    </a:lnTo>
                    <a:lnTo>
                      <a:pt x="2381" y="0"/>
                    </a:lnTo>
                    <a:lnTo>
                      <a:pt x="2381" y="1613"/>
                    </a:lnTo>
                    <a:close/>
                  </a:path>
                </a:pathLst>
              </a:custGeom>
              <a:solidFill>
                <a:schemeClr val="tx2"/>
              </a:solidFill>
              <a:ln w="1270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7"/>
              <p:cNvSpPr>
                <a:spLocks/>
              </p:cNvSpPr>
              <p:nvPr/>
            </p:nvSpPr>
            <p:spPr bwMode="auto">
              <a:xfrm>
                <a:off x="254" y="3749"/>
                <a:ext cx="16" cy="103"/>
              </a:xfrm>
              <a:custGeom>
                <a:avLst/>
                <a:gdLst>
                  <a:gd name="T0" fmla="*/ 27 w 27"/>
                  <a:gd name="T1" fmla="*/ 170 h 170"/>
                  <a:gd name="T2" fmla="*/ 27 w 27"/>
                  <a:gd name="T3" fmla="*/ 170 h 170"/>
                  <a:gd name="T4" fmla="*/ 0 w 27"/>
                  <a:gd name="T5" fmla="*/ 170 h 170"/>
                  <a:gd name="T6" fmla="*/ 0 w 27"/>
                  <a:gd name="T7" fmla="*/ 0 h 170"/>
                  <a:gd name="T8" fmla="*/ 27 w 27"/>
                  <a:gd name="T9" fmla="*/ 0 h 170"/>
                  <a:gd name="T10" fmla="*/ 27 w 27"/>
                  <a:gd name="T11" fmla="*/ 170 h 170"/>
                </a:gdLst>
                <a:ahLst/>
                <a:cxnLst>
                  <a:cxn ang="0">
                    <a:pos x="T0" y="T1"/>
                  </a:cxn>
                  <a:cxn ang="0">
                    <a:pos x="T2" y="T3"/>
                  </a:cxn>
                  <a:cxn ang="0">
                    <a:pos x="T4" y="T5"/>
                  </a:cxn>
                  <a:cxn ang="0">
                    <a:pos x="T6" y="T7"/>
                  </a:cxn>
                  <a:cxn ang="0">
                    <a:pos x="T8" y="T9"/>
                  </a:cxn>
                  <a:cxn ang="0">
                    <a:pos x="T10" y="T11"/>
                  </a:cxn>
                </a:cxnLst>
                <a:rect l="0" t="0" r="r" b="b"/>
                <a:pathLst>
                  <a:path w="27" h="170">
                    <a:moveTo>
                      <a:pt x="27" y="170"/>
                    </a:moveTo>
                    <a:lnTo>
                      <a:pt x="27" y="170"/>
                    </a:lnTo>
                    <a:lnTo>
                      <a:pt x="0" y="170"/>
                    </a:lnTo>
                    <a:lnTo>
                      <a:pt x="0" y="0"/>
                    </a:lnTo>
                    <a:lnTo>
                      <a:pt x="27" y="0"/>
                    </a:lnTo>
                    <a:lnTo>
                      <a:pt x="27" y="170"/>
                    </a:lnTo>
                    <a:close/>
                  </a:path>
                </a:pathLst>
              </a:custGeom>
              <a:solidFill>
                <a:srgbClr val="231F20"/>
              </a:solidFill>
              <a:ln w="9525">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49" name="Group 11"/>
            <p:cNvGrpSpPr>
              <a:grpSpLocks noChangeAspect="1"/>
            </p:cNvGrpSpPr>
            <p:nvPr/>
          </p:nvGrpSpPr>
          <p:grpSpPr bwMode="auto">
            <a:xfrm>
              <a:off x="599087" y="4429398"/>
              <a:ext cx="350038" cy="387571"/>
              <a:chOff x="269" y="1389"/>
              <a:chExt cx="858" cy="950"/>
            </a:xfrm>
          </p:grpSpPr>
          <p:sp>
            <p:nvSpPr>
              <p:cNvPr id="250" name="Freeform 12"/>
              <p:cNvSpPr>
                <a:spLocks noEditPoints="1"/>
              </p:cNvSpPr>
              <p:nvPr/>
            </p:nvSpPr>
            <p:spPr bwMode="auto">
              <a:xfrm>
                <a:off x="320" y="1389"/>
                <a:ext cx="757" cy="449"/>
              </a:xfrm>
              <a:custGeom>
                <a:avLst/>
                <a:gdLst>
                  <a:gd name="T0" fmla="*/ 619 w 1242"/>
                  <a:gd name="T1" fmla="*/ 27 h 743"/>
                  <a:gd name="T2" fmla="*/ 619 w 1242"/>
                  <a:gd name="T3" fmla="*/ 27 h 743"/>
                  <a:gd name="T4" fmla="*/ 617 w 1242"/>
                  <a:gd name="T5" fmla="*/ 27 h 743"/>
                  <a:gd name="T6" fmla="*/ 29 w 1242"/>
                  <a:gd name="T7" fmla="*/ 367 h 743"/>
                  <a:gd name="T8" fmla="*/ 27 w 1242"/>
                  <a:gd name="T9" fmla="*/ 370 h 743"/>
                  <a:gd name="T10" fmla="*/ 29 w 1242"/>
                  <a:gd name="T11" fmla="*/ 374 h 743"/>
                  <a:gd name="T12" fmla="*/ 620 w 1242"/>
                  <a:gd name="T13" fmla="*/ 716 h 743"/>
                  <a:gd name="T14" fmla="*/ 625 w 1242"/>
                  <a:gd name="T15" fmla="*/ 716 h 743"/>
                  <a:gd name="T16" fmla="*/ 1213 w 1242"/>
                  <a:gd name="T17" fmla="*/ 377 h 743"/>
                  <a:gd name="T18" fmla="*/ 1215 w 1242"/>
                  <a:gd name="T19" fmla="*/ 373 h 743"/>
                  <a:gd name="T20" fmla="*/ 1213 w 1242"/>
                  <a:gd name="T21" fmla="*/ 369 h 743"/>
                  <a:gd name="T22" fmla="*/ 621 w 1242"/>
                  <a:gd name="T23" fmla="*/ 27 h 743"/>
                  <a:gd name="T24" fmla="*/ 619 w 1242"/>
                  <a:gd name="T25" fmla="*/ 27 h 743"/>
                  <a:gd name="T26" fmla="*/ 623 w 1242"/>
                  <a:gd name="T27" fmla="*/ 743 h 743"/>
                  <a:gd name="T28" fmla="*/ 623 w 1242"/>
                  <a:gd name="T29" fmla="*/ 743 h 743"/>
                  <a:gd name="T30" fmla="*/ 607 w 1242"/>
                  <a:gd name="T31" fmla="*/ 739 h 743"/>
                  <a:gd name="T32" fmla="*/ 15 w 1242"/>
                  <a:gd name="T33" fmla="*/ 398 h 743"/>
                  <a:gd name="T34" fmla="*/ 0 w 1242"/>
                  <a:gd name="T35" fmla="*/ 370 h 743"/>
                  <a:gd name="T36" fmla="*/ 15 w 1242"/>
                  <a:gd name="T37" fmla="*/ 344 h 743"/>
                  <a:gd name="T38" fmla="*/ 603 w 1242"/>
                  <a:gd name="T39" fmla="*/ 5 h 743"/>
                  <a:gd name="T40" fmla="*/ 635 w 1242"/>
                  <a:gd name="T41" fmla="*/ 5 h 743"/>
                  <a:gd name="T42" fmla="*/ 1226 w 1242"/>
                  <a:gd name="T43" fmla="*/ 346 h 743"/>
                  <a:gd name="T44" fmla="*/ 1242 w 1242"/>
                  <a:gd name="T45" fmla="*/ 373 h 743"/>
                  <a:gd name="T46" fmla="*/ 1226 w 1242"/>
                  <a:gd name="T47" fmla="*/ 400 h 743"/>
                  <a:gd name="T48" fmla="*/ 638 w 1242"/>
                  <a:gd name="T49" fmla="*/ 739 h 743"/>
                  <a:gd name="T50" fmla="*/ 623 w 1242"/>
                  <a:gd name="T51"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2" h="743">
                    <a:moveTo>
                      <a:pt x="619" y="27"/>
                    </a:moveTo>
                    <a:lnTo>
                      <a:pt x="619" y="27"/>
                    </a:lnTo>
                    <a:cubicBezTo>
                      <a:pt x="618" y="27"/>
                      <a:pt x="617" y="27"/>
                      <a:pt x="617" y="27"/>
                    </a:cubicBezTo>
                    <a:lnTo>
                      <a:pt x="29" y="367"/>
                    </a:lnTo>
                    <a:cubicBezTo>
                      <a:pt x="28" y="367"/>
                      <a:pt x="27" y="369"/>
                      <a:pt x="27" y="370"/>
                    </a:cubicBezTo>
                    <a:cubicBezTo>
                      <a:pt x="27" y="372"/>
                      <a:pt x="28" y="374"/>
                      <a:pt x="29" y="374"/>
                    </a:cubicBezTo>
                    <a:lnTo>
                      <a:pt x="620" y="716"/>
                    </a:lnTo>
                    <a:cubicBezTo>
                      <a:pt x="623" y="717"/>
                      <a:pt x="623" y="717"/>
                      <a:pt x="625" y="716"/>
                    </a:cubicBezTo>
                    <a:lnTo>
                      <a:pt x="1213" y="377"/>
                    </a:lnTo>
                    <a:cubicBezTo>
                      <a:pt x="1214" y="376"/>
                      <a:pt x="1215" y="375"/>
                      <a:pt x="1215" y="373"/>
                    </a:cubicBezTo>
                    <a:cubicBezTo>
                      <a:pt x="1215" y="371"/>
                      <a:pt x="1214" y="370"/>
                      <a:pt x="1213" y="369"/>
                    </a:cubicBezTo>
                    <a:lnTo>
                      <a:pt x="621" y="27"/>
                    </a:lnTo>
                    <a:cubicBezTo>
                      <a:pt x="621" y="27"/>
                      <a:pt x="620" y="27"/>
                      <a:pt x="619" y="27"/>
                    </a:cubicBezTo>
                    <a:close/>
                    <a:moveTo>
                      <a:pt x="623" y="743"/>
                    </a:moveTo>
                    <a:lnTo>
                      <a:pt x="623" y="743"/>
                    </a:lnTo>
                    <a:cubicBezTo>
                      <a:pt x="618" y="743"/>
                      <a:pt x="612" y="742"/>
                      <a:pt x="607" y="739"/>
                    </a:cubicBezTo>
                    <a:lnTo>
                      <a:pt x="15" y="398"/>
                    </a:lnTo>
                    <a:cubicBezTo>
                      <a:pt x="6" y="392"/>
                      <a:pt x="0" y="382"/>
                      <a:pt x="0" y="370"/>
                    </a:cubicBezTo>
                    <a:cubicBezTo>
                      <a:pt x="0" y="359"/>
                      <a:pt x="6" y="349"/>
                      <a:pt x="15" y="344"/>
                    </a:cubicBezTo>
                    <a:lnTo>
                      <a:pt x="603" y="5"/>
                    </a:lnTo>
                    <a:cubicBezTo>
                      <a:pt x="613" y="0"/>
                      <a:pt x="625" y="0"/>
                      <a:pt x="635" y="5"/>
                    </a:cubicBezTo>
                    <a:lnTo>
                      <a:pt x="1226" y="346"/>
                    </a:lnTo>
                    <a:cubicBezTo>
                      <a:pt x="1236" y="351"/>
                      <a:pt x="1242" y="362"/>
                      <a:pt x="1242" y="373"/>
                    </a:cubicBezTo>
                    <a:cubicBezTo>
                      <a:pt x="1242" y="384"/>
                      <a:pt x="1236" y="394"/>
                      <a:pt x="1226" y="400"/>
                    </a:cubicBezTo>
                    <a:lnTo>
                      <a:pt x="638" y="739"/>
                    </a:lnTo>
                    <a:cubicBezTo>
                      <a:pt x="634" y="742"/>
                      <a:pt x="628" y="743"/>
                      <a:pt x="623" y="743"/>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Freeform 13"/>
              <p:cNvSpPr>
                <a:spLocks noEditPoints="1"/>
              </p:cNvSpPr>
              <p:nvPr/>
            </p:nvSpPr>
            <p:spPr bwMode="auto">
              <a:xfrm>
                <a:off x="269" y="1682"/>
                <a:ext cx="397" cy="657"/>
              </a:xfrm>
              <a:custGeom>
                <a:avLst/>
                <a:gdLst>
                  <a:gd name="T0" fmla="*/ 31 w 652"/>
                  <a:gd name="T1" fmla="*/ 28 h 1088"/>
                  <a:gd name="T2" fmla="*/ 31 w 652"/>
                  <a:gd name="T3" fmla="*/ 28 h 1088"/>
                  <a:gd name="T4" fmla="*/ 29 w 652"/>
                  <a:gd name="T5" fmla="*/ 29 h 1088"/>
                  <a:gd name="T6" fmla="*/ 26 w 652"/>
                  <a:gd name="T7" fmla="*/ 33 h 1088"/>
                  <a:gd name="T8" fmla="*/ 26 w 652"/>
                  <a:gd name="T9" fmla="*/ 716 h 1088"/>
                  <a:gd name="T10" fmla="*/ 29 w 652"/>
                  <a:gd name="T11" fmla="*/ 720 h 1088"/>
                  <a:gd name="T12" fmla="*/ 618 w 652"/>
                  <a:gd name="T13" fmla="*/ 1060 h 1088"/>
                  <a:gd name="T14" fmla="*/ 623 w 652"/>
                  <a:gd name="T15" fmla="*/ 1060 h 1088"/>
                  <a:gd name="T16" fmla="*/ 625 w 652"/>
                  <a:gd name="T17" fmla="*/ 1056 h 1088"/>
                  <a:gd name="T18" fmla="*/ 625 w 652"/>
                  <a:gd name="T19" fmla="*/ 373 h 1088"/>
                  <a:gd name="T20" fmla="*/ 623 w 652"/>
                  <a:gd name="T21" fmla="*/ 369 h 1088"/>
                  <a:gd name="T22" fmla="*/ 33 w 652"/>
                  <a:gd name="T23" fmla="*/ 29 h 1088"/>
                  <a:gd name="T24" fmla="*/ 31 w 652"/>
                  <a:gd name="T25" fmla="*/ 28 h 1088"/>
                  <a:gd name="T26" fmla="*/ 621 w 652"/>
                  <a:gd name="T27" fmla="*/ 1088 h 1088"/>
                  <a:gd name="T28" fmla="*/ 621 w 652"/>
                  <a:gd name="T29" fmla="*/ 1088 h 1088"/>
                  <a:gd name="T30" fmla="*/ 605 w 652"/>
                  <a:gd name="T31" fmla="*/ 1083 h 1088"/>
                  <a:gd name="T32" fmla="*/ 15 w 652"/>
                  <a:gd name="T33" fmla="*/ 743 h 1088"/>
                  <a:gd name="T34" fmla="*/ 0 w 652"/>
                  <a:gd name="T35" fmla="*/ 716 h 1088"/>
                  <a:gd name="T36" fmla="*/ 0 w 652"/>
                  <a:gd name="T37" fmla="*/ 33 h 1088"/>
                  <a:gd name="T38" fmla="*/ 15 w 652"/>
                  <a:gd name="T39" fmla="*/ 5 h 1088"/>
                  <a:gd name="T40" fmla="*/ 46 w 652"/>
                  <a:gd name="T41" fmla="*/ 5 h 1088"/>
                  <a:gd name="T42" fmla="*/ 636 w 652"/>
                  <a:gd name="T43" fmla="*/ 346 h 1088"/>
                  <a:gd name="T44" fmla="*/ 652 w 652"/>
                  <a:gd name="T45" fmla="*/ 373 h 1088"/>
                  <a:gd name="T46" fmla="*/ 652 w 652"/>
                  <a:gd name="T47" fmla="*/ 1056 h 1088"/>
                  <a:gd name="T48" fmla="*/ 637 w 652"/>
                  <a:gd name="T49" fmla="*/ 1083 h 1088"/>
                  <a:gd name="T50" fmla="*/ 621 w 652"/>
                  <a:gd name="T5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8">
                    <a:moveTo>
                      <a:pt x="31" y="28"/>
                    </a:moveTo>
                    <a:lnTo>
                      <a:pt x="31" y="28"/>
                    </a:lnTo>
                    <a:cubicBezTo>
                      <a:pt x="30" y="28"/>
                      <a:pt x="29" y="28"/>
                      <a:pt x="29" y="29"/>
                    </a:cubicBezTo>
                    <a:cubicBezTo>
                      <a:pt x="27" y="29"/>
                      <a:pt x="26" y="31"/>
                      <a:pt x="26" y="33"/>
                    </a:cubicBezTo>
                    <a:lnTo>
                      <a:pt x="26" y="716"/>
                    </a:lnTo>
                    <a:cubicBezTo>
                      <a:pt x="26" y="718"/>
                      <a:pt x="27" y="719"/>
                      <a:pt x="29" y="720"/>
                    </a:cubicBezTo>
                    <a:lnTo>
                      <a:pt x="618" y="1060"/>
                    </a:lnTo>
                    <a:cubicBezTo>
                      <a:pt x="620" y="1061"/>
                      <a:pt x="621" y="1061"/>
                      <a:pt x="623" y="1060"/>
                    </a:cubicBezTo>
                    <a:cubicBezTo>
                      <a:pt x="624" y="1059"/>
                      <a:pt x="625" y="1058"/>
                      <a:pt x="625" y="1056"/>
                    </a:cubicBezTo>
                    <a:lnTo>
                      <a:pt x="625" y="373"/>
                    </a:lnTo>
                    <a:cubicBezTo>
                      <a:pt x="625" y="371"/>
                      <a:pt x="624" y="370"/>
                      <a:pt x="623" y="369"/>
                    </a:cubicBezTo>
                    <a:lnTo>
                      <a:pt x="33" y="29"/>
                    </a:lnTo>
                    <a:cubicBezTo>
                      <a:pt x="33" y="28"/>
                      <a:pt x="32" y="28"/>
                      <a:pt x="31" y="28"/>
                    </a:cubicBezTo>
                    <a:close/>
                    <a:moveTo>
                      <a:pt x="621" y="1088"/>
                    </a:moveTo>
                    <a:lnTo>
                      <a:pt x="621" y="1088"/>
                    </a:lnTo>
                    <a:cubicBezTo>
                      <a:pt x="615" y="1088"/>
                      <a:pt x="609" y="1086"/>
                      <a:pt x="605" y="1083"/>
                    </a:cubicBezTo>
                    <a:lnTo>
                      <a:pt x="15" y="743"/>
                    </a:lnTo>
                    <a:cubicBezTo>
                      <a:pt x="5" y="737"/>
                      <a:pt x="0" y="727"/>
                      <a:pt x="0" y="716"/>
                    </a:cubicBezTo>
                    <a:lnTo>
                      <a:pt x="0" y="33"/>
                    </a:lnTo>
                    <a:cubicBezTo>
                      <a:pt x="0" y="21"/>
                      <a:pt x="5" y="11"/>
                      <a:pt x="15" y="5"/>
                    </a:cubicBezTo>
                    <a:cubicBezTo>
                      <a:pt x="25" y="0"/>
                      <a:pt x="36" y="0"/>
                      <a:pt x="46" y="5"/>
                    </a:cubicBezTo>
                    <a:lnTo>
                      <a:pt x="636" y="346"/>
                    </a:lnTo>
                    <a:cubicBezTo>
                      <a:pt x="646" y="352"/>
                      <a:pt x="652" y="362"/>
                      <a:pt x="652" y="373"/>
                    </a:cubicBezTo>
                    <a:lnTo>
                      <a:pt x="652" y="1056"/>
                    </a:lnTo>
                    <a:cubicBezTo>
                      <a:pt x="652" y="1067"/>
                      <a:pt x="646" y="1077"/>
                      <a:pt x="637" y="1083"/>
                    </a:cubicBezTo>
                    <a:cubicBezTo>
                      <a:pt x="631" y="1086"/>
                      <a:pt x="626" y="1088"/>
                      <a:pt x="621" y="1088"/>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Freeform 14"/>
              <p:cNvSpPr>
                <a:spLocks noEditPoints="1"/>
              </p:cNvSpPr>
              <p:nvPr/>
            </p:nvSpPr>
            <p:spPr bwMode="auto">
              <a:xfrm>
                <a:off x="730" y="1685"/>
                <a:ext cx="397" cy="654"/>
              </a:xfrm>
              <a:custGeom>
                <a:avLst/>
                <a:gdLst>
                  <a:gd name="T0" fmla="*/ 621 w 652"/>
                  <a:gd name="T1" fmla="*/ 28 h 1084"/>
                  <a:gd name="T2" fmla="*/ 621 w 652"/>
                  <a:gd name="T3" fmla="*/ 28 h 1084"/>
                  <a:gd name="T4" fmla="*/ 619 w 652"/>
                  <a:gd name="T5" fmla="*/ 29 h 1084"/>
                  <a:gd name="T6" fmla="*/ 29 w 652"/>
                  <a:gd name="T7" fmla="*/ 369 h 1084"/>
                  <a:gd name="T8" fmla="*/ 27 w 652"/>
                  <a:gd name="T9" fmla="*/ 373 h 1084"/>
                  <a:gd name="T10" fmla="*/ 27 w 652"/>
                  <a:gd name="T11" fmla="*/ 1052 h 1084"/>
                  <a:gd name="T12" fmla="*/ 29 w 652"/>
                  <a:gd name="T13" fmla="*/ 1056 h 1084"/>
                  <a:gd name="T14" fmla="*/ 33 w 652"/>
                  <a:gd name="T15" fmla="*/ 1057 h 1084"/>
                  <a:gd name="T16" fmla="*/ 623 w 652"/>
                  <a:gd name="T17" fmla="*/ 716 h 1084"/>
                  <a:gd name="T18" fmla="*/ 626 w 652"/>
                  <a:gd name="T19" fmla="*/ 712 h 1084"/>
                  <a:gd name="T20" fmla="*/ 626 w 652"/>
                  <a:gd name="T21" fmla="*/ 33 h 1084"/>
                  <a:gd name="T22" fmla="*/ 623 w 652"/>
                  <a:gd name="T23" fmla="*/ 29 h 1084"/>
                  <a:gd name="T24" fmla="*/ 621 w 652"/>
                  <a:gd name="T25" fmla="*/ 28 h 1084"/>
                  <a:gd name="T26" fmla="*/ 32 w 652"/>
                  <a:gd name="T27" fmla="*/ 1084 h 1084"/>
                  <a:gd name="T28" fmla="*/ 32 w 652"/>
                  <a:gd name="T29" fmla="*/ 1084 h 1084"/>
                  <a:gd name="T30" fmla="*/ 16 w 652"/>
                  <a:gd name="T31" fmla="*/ 1079 h 1084"/>
                  <a:gd name="T32" fmla="*/ 0 w 652"/>
                  <a:gd name="T33" fmla="*/ 1052 h 1084"/>
                  <a:gd name="T34" fmla="*/ 0 w 652"/>
                  <a:gd name="T35" fmla="*/ 373 h 1084"/>
                  <a:gd name="T36" fmla="*/ 16 w 652"/>
                  <a:gd name="T37" fmla="*/ 346 h 1084"/>
                  <a:gd name="T38" fmla="*/ 606 w 652"/>
                  <a:gd name="T39" fmla="*/ 6 h 1084"/>
                  <a:gd name="T40" fmla="*/ 637 w 652"/>
                  <a:gd name="T41" fmla="*/ 6 h 1084"/>
                  <a:gd name="T42" fmla="*/ 652 w 652"/>
                  <a:gd name="T43" fmla="*/ 33 h 1084"/>
                  <a:gd name="T44" fmla="*/ 652 w 652"/>
                  <a:gd name="T45" fmla="*/ 712 h 1084"/>
                  <a:gd name="T46" fmla="*/ 637 w 652"/>
                  <a:gd name="T47" fmla="*/ 739 h 1084"/>
                  <a:gd name="T48" fmla="*/ 47 w 652"/>
                  <a:gd name="T49" fmla="*/ 1079 h 1084"/>
                  <a:gd name="T50" fmla="*/ 32 w 652"/>
                  <a:gd name="T51"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084">
                    <a:moveTo>
                      <a:pt x="621" y="28"/>
                    </a:moveTo>
                    <a:lnTo>
                      <a:pt x="621" y="28"/>
                    </a:lnTo>
                    <a:cubicBezTo>
                      <a:pt x="620" y="28"/>
                      <a:pt x="620" y="29"/>
                      <a:pt x="619" y="29"/>
                    </a:cubicBezTo>
                    <a:lnTo>
                      <a:pt x="29" y="369"/>
                    </a:lnTo>
                    <a:cubicBezTo>
                      <a:pt x="28" y="370"/>
                      <a:pt x="27" y="372"/>
                      <a:pt x="27" y="373"/>
                    </a:cubicBezTo>
                    <a:lnTo>
                      <a:pt x="27" y="1052"/>
                    </a:lnTo>
                    <a:cubicBezTo>
                      <a:pt x="27" y="1054"/>
                      <a:pt x="28" y="1055"/>
                      <a:pt x="29" y="1056"/>
                    </a:cubicBezTo>
                    <a:cubicBezTo>
                      <a:pt x="30" y="1057"/>
                      <a:pt x="33" y="1057"/>
                      <a:pt x="33" y="1057"/>
                    </a:cubicBezTo>
                    <a:lnTo>
                      <a:pt x="623" y="716"/>
                    </a:lnTo>
                    <a:cubicBezTo>
                      <a:pt x="624" y="715"/>
                      <a:pt x="626" y="714"/>
                      <a:pt x="626" y="712"/>
                    </a:cubicBezTo>
                    <a:lnTo>
                      <a:pt x="626" y="33"/>
                    </a:lnTo>
                    <a:cubicBezTo>
                      <a:pt x="626" y="31"/>
                      <a:pt x="625" y="30"/>
                      <a:pt x="623" y="29"/>
                    </a:cubicBezTo>
                    <a:cubicBezTo>
                      <a:pt x="623" y="29"/>
                      <a:pt x="622" y="28"/>
                      <a:pt x="621" y="28"/>
                    </a:cubicBezTo>
                    <a:close/>
                    <a:moveTo>
                      <a:pt x="32" y="1084"/>
                    </a:moveTo>
                    <a:lnTo>
                      <a:pt x="32" y="1084"/>
                    </a:lnTo>
                    <a:cubicBezTo>
                      <a:pt x="26" y="1084"/>
                      <a:pt x="21" y="1082"/>
                      <a:pt x="16" y="1079"/>
                    </a:cubicBezTo>
                    <a:cubicBezTo>
                      <a:pt x="6" y="1073"/>
                      <a:pt x="0" y="1063"/>
                      <a:pt x="0" y="1052"/>
                    </a:cubicBezTo>
                    <a:lnTo>
                      <a:pt x="0" y="373"/>
                    </a:lnTo>
                    <a:cubicBezTo>
                      <a:pt x="0" y="362"/>
                      <a:pt x="6" y="352"/>
                      <a:pt x="16" y="346"/>
                    </a:cubicBezTo>
                    <a:lnTo>
                      <a:pt x="606" y="6"/>
                    </a:lnTo>
                    <a:cubicBezTo>
                      <a:pt x="616" y="0"/>
                      <a:pt x="627" y="0"/>
                      <a:pt x="637" y="6"/>
                    </a:cubicBezTo>
                    <a:cubicBezTo>
                      <a:pt x="646" y="11"/>
                      <a:pt x="652" y="22"/>
                      <a:pt x="652" y="33"/>
                    </a:cubicBezTo>
                    <a:lnTo>
                      <a:pt x="652" y="712"/>
                    </a:lnTo>
                    <a:cubicBezTo>
                      <a:pt x="652" y="723"/>
                      <a:pt x="647" y="733"/>
                      <a:pt x="637" y="739"/>
                    </a:cubicBezTo>
                    <a:lnTo>
                      <a:pt x="47" y="1079"/>
                    </a:lnTo>
                    <a:cubicBezTo>
                      <a:pt x="43" y="1082"/>
                      <a:pt x="38" y="1084"/>
                      <a:pt x="32" y="1084"/>
                    </a:cubicBezTo>
                    <a:close/>
                  </a:path>
                </a:pathLst>
              </a:custGeom>
              <a:solidFill>
                <a:srgbClr val="231F20"/>
              </a:solidFill>
              <a:ln w="6350">
                <a:solidFill>
                  <a:schemeClr val="tx2"/>
                </a:solid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256" name="Straight Arrow Connector 255"/>
          <p:cNvCxnSpPr>
            <a:cxnSpLocks/>
          </p:cNvCxnSpPr>
          <p:nvPr/>
        </p:nvCxnSpPr>
        <p:spPr>
          <a:xfrm>
            <a:off x="2022824" y="2413605"/>
            <a:ext cx="710978"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cxnSpLocks/>
          </p:cNvCxnSpPr>
          <p:nvPr/>
        </p:nvCxnSpPr>
        <p:spPr>
          <a:xfrm>
            <a:off x="2022823" y="2406916"/>
            <a:ext cx="0" cy="51263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7ACD58B-FE57-4F5F-86C1-25BADA771502}"/>
              </a:ext>
            </a:extLst>
          </p:cNvPr>
          <p:cNvSpPr txBox="1"/>
          <p:nvPr/>
        </p:nvSpPr>
        <p:spPr>
          <a:xfrm>
            <a:off x="6470336" y="338966"/>
            <a:ext cx="5002116" cy="3013133"/>
          </a:xfrm>
          <a:prstGeom prst="rect">
            <a:avLst/>
          </a:prstGeom>
          <a:noFill/>
        </p:spPr>
        <p:txBody>
          <a:bodyPr wrap="square" lIns="182880" tIns="146304" rIns="182880" bIns="146304" rtlCol="0">
            <a:spAutoFit/>
          </a:bodyPr>
          <a:lstStyle/>
          <a:p>
            <a:pPr>
              <a:lnSpc>
                <a:spcPct val="90000"/>
              </a:lnSpc>
              <a:spcAft>
                <a:spcPts val="600"/>
              </a:spcAft>
            </a:pPr>
            <a:r>
              <a:rPr lang="en-US" sz="2400" b="1">
                <a:solidFill>
                  <a:schemeClr val="bg1"/>
                </a:solidFill>
              </a:rPr>
              <a:t>When to consider </a:t>
            </a:r>
          </a:p>
          <a:p>
            <a:pPr marL="285750" indent="-285750">
              <a:buFont typeface="Arial" panose="020B0604020202020204" pitchFamily="34" charset="0"/>
              <a:buChar char="•"/>
            </a:pPr>
            <a:r>
              <a:rPr lang="en-US">
                <a:solidFill>
                  <a:schemeClr val="bg1"/>
                </a:solidFill>
              </a:rPr>
              <a:t>You want to build for cloud-native PaaS environments from ground up. </a:t>
            </a:r>
          </a:p>
          <a:p>
            <a:pPr marL="285750" indent="-285750">
              <a:buFont typeface="Arial" panose="020B0604020202020204" pitchFamily="34" charset="0"/>
              <a:buChar char="•"/>
            </a:pPr>
            <a:r>
              <a:rPr lang="en-US" sz="2000">
                <a:solidFill>
                  <a:srgbClr val="505050"/>
                </a:solidFill>
                <a:latin typeface="Segoe UI Semilight (Body)"/>
                <a:cs typeface="Segoe UI Semilight" panose="020B0402040204020203" pitchFamily="34" charset="0"/>
              </a:rPr>
              <a:t>Leverage previous investment in a cloud platform, e.g. when customer data has already moved to the Cloud.</a:t>
            </a:r>
          </a:p>
          <a:p>
            <a:pPr marL="285750" indent="-285750">
              <a:buFont typeface="Arial" panose="020B0604020202020204" pitchFamily="34" charset="0"/>
              <a:buChar char="•"/>
            </a:pPr>
            <a:r>
              <a:rPr lang="en-US">
                <a:solidFill>
                  <a:schemeClr val="bg1"/>
                </a:solidFill>
              </a:rPr>
              <a:t>Rapid prototyping is crucial or the scope of a current application is too limited in terms of functionality and lifespan. </a:t>
            </a:r>
          </a:p>
        </p:txBody>
      </p:sp>
      <p:sp>
        <p:nvSpPr>
          <p:cNvPr id="4" name="TextBox 3">
            <a:extLst>
              <a:ext uri="{FF2B5EF4-FFF2-40B4-BE49-F238E27FC236}">
                <a16:creationId xmlns:a16="http://schemas.microsoft.com/office/drawing/2014/main" id="{2E739E5B-A4B5-4096-88E8-040CDA95BA71}"/>
              </a:ext>
            </a:extLst>
          </p:cNvPr>
          <p:cNvSpPr txBox="1"/>
          <p:nvPr/>
        </p:nvSpPr>
        <p:spPr>
          <a:xfrm>
            <a:off x="520125" y="4241171"/>
            <a:ext cx="5268960" cy="1680460"/>
          </a:xfrm>
          <a:prstGeom prst="rect">
            <a:avLst/>
          </a:prstGeom>
          <a:noFill/>
        </p:spPr>
        <p:txBody>
          <a:bodyPr wrap="square" lIns="182880" tIns="146304" rIns="182880" bIns="146304" rtlCol="0">
            <a:spAutoFit/>
          </a:bodyPr>
          <a:lstStyle/>
          <a:p>
            <a:r>
              <a:rPr lang="en-US" b="1"/>
              <a:t>Definition: </a:t>
            </a:r>
          </a:p>
          <a:p>
            <a:r>
              <a:rPr lang="en-US"/>
              <a:t>Build new application using cloud native environment. Wherever possible, prioritize high-productivity PaaS - model driven or rapid application development</a:t>
            </a:r>
            <a:endParaRPr lang="en-US" sz="2400">
              <a:gradFill>
                <a:gsLst>
                  <a:gs pos="2917">
                    <a:schemeClr val="tx1"/>
                  </a:gs>
                  <a:gs pos="30000">
                    <a:schemeClr val="tx1"/>
                  </a:gs>
                </a:gsLst>
                <a:lin ang="5400000" scaled="0"/>
              </a:gradFill>
            </a:endParaRPr>
          </a:p>
        </p:txBody>
      </p:sp>
      <p:sp>
        <p:nvSpPr>
          <p:cNvPr id="222" name="Rectangle 221">
            <a:extLst>
              <a:ext uri="{FF2B5EF4-FFF2-40B4-BE49-F238E27FC236}">
                <a16:creationId xmlns:a16="http://schemas.microsoft.com/office/drawing/2014/main" id="{C787F10F-C546-445D-9A6B-26A9D82076EF}"/>
              </a:ext>
            </a:extLst>
          </p:cNvPr>
          <p:cNvSpPr/>
          <p:nvPr/>
        </p:nvSpPr>
        <p:spPr>
          <a:xfrm>
            <a:off x="6231259" y="6282549"/>
            <a:ext cx="5823685" cy="338554"/>
          </a:xfrm>
          <a:prstGeom prst="rect">
            <a:avLst/>
          </a:prstGeom>
        </p:spPr>
        <p:txBody>
          <a:bodyPr wrap="square">
            <a:spAutoFit/>
          </a:bodyPr>
          <a:lstStyle/>
          <a:p>
            <a:r>
              <a:rPr lang="en-US" sz="800">
                <a:solidFill>
                  <a:srgbClr val="353535"/>
                </a:solidFill>
                <a:latin typeface="HelveticaNeueLTStd-Md"/>
              </a:rPr>
              <a:t>Source:</a:t>
            </a:r>
            <a:r>
              <a:rPr lang="en-US" sz="800" u="sng">
                <a:hlinkClick r:id="rId3"/>
              </a:rPr>
              <a:t> Gartner IT Glossary</a:t>
            </a:r>
            <a:r>
              <a:rPr lang="en-US" sz="800" u="sng"/>
              <a:t>  </a:t>
            </a:r>
            <a:endParaRPr lang="en-US" sz="1200">
              <a:gradFill>
                <a:gsLst>
                  <a:gs pos="2917">
                    <a:schemeClr val="tx1"/>
                  </a:gs>
                  <a:gs pos="30000">
                    <a:schemeClr val="tx1"/>
                  </a:gs>
                </a:gsLst>
                <a:lin ang="5400000" scaled="0"/>
              </a:gradFill>
            </a:endParaRPr>
          </a:p>
          <a:p>
            <a:endParaRPr lang="en-US" sz="800">
              <a:solidFill>
                <a:schemeClr val="bg1"/>
              </a:solidFill>
            </a:endParaRPr>
          </a:p>
        </p:txBody>
      </p:sp>
      <p:sp>
        <p:nvSpPr>
          <p:cNvPr id="223" name="TextBox 222">
            <a:extLst>
              <a:ext uri="{FF2B5EF4-FFF2-40B4-BE49-F238E27FC236}">
                <a16:creationId xmlns:a16="http://schemas.microsoft.com/office/drawing/2014/main" id="{4D4D75E7-F1AA-46EC-9C61-CDF9A214930F}"/>
              </a:ext>
            </a:extLst>
          </p:cNvPr>
          <p:cNvSpPr txBox="1"/>
          <p:nvPr/>
        </p:nvSpPr>
        <p:spPr>
          <a:xfrm>
            <a:off x="6705617" y="4955914"/>
            <a:ext cx="5280175" cy="646331"/>
          </a:xfrm>
          <a:prstGeom prst="rect">
            <a:avLst/>
          </a:prstGeom>
          <a:noFill/>
        </p:spPr>
        <p:txBody>
          <a:bodyPr wrap="square" lIns="0" tIns="0" rIns="0" bIns="0" rtlCol="0">
            <a:spAutoFit/>
          </a:bodyPr>
          <a:lstStyle/>
          <a:p>
            <a:pPr marL="58738" defTabSz="914367" fontAlgn="b"/>
            <a:r>
              <a:rPr lang="en-US" sz="2400" b="1">
                <a:solidFill>
                  <a:schemeClr val="bg1"/>
                </a:solidFill>
              </a:rPr>
              <a:t>Core technologies</a:t>
            </a:r>
          </a:p>
          <a:p>
            <a:pPr marL="401638" indent="-342900" defTabSz="914367" fontAlgn="b">
              <a:buFont typeface="Arial" panose="020B0604020202020204" pitchFamily="34" charset="0"/>
              <a:buChar char="•"/>
            </a:pPr>
            <a:r>
              <a:rPr lang="en-US" err="1">
                <a:solidFill>
                  <a:srgbClr val="505050"/>
                </a:solidFill>
                <a:latin typeface="Segoe UI Semilight (Body)"/>
                <a:cs typeface="Segoe UI Semilight" panose="020B0402040204020203" pitchFamily="34" charset="0"/>
              </a:rPr>
              <a:t>Serverless</a:t>
            </a:r>
            <a:r>
              <a:rPr lang="en-US">
                <a:solidFill>
                  <a:srgbClr val="505050"/>
                </a:solidFill>
                <a:latin typeface="Segoe UI Semilight (Body)"/>
                <a:cs typeface="Segoe UI Semilight" panose="020B0402040204020203" pitchFamily="34" charset="0"/>
              </a:rPr>
              <a:t>, PaaS</a:t>
            </a:r>
          </a:p>
        </p:txBody>
      </p:sp>
    </p:spTree>
    <p:extLst>
      <p:ext uri="{BB962C8B-B14F-4D97-AF65-F5344CB8AC3E}">
        <p14:creationId xmlns:p14="http://schemas.microsoft.com/office/powerpoint/2010/main" val="167957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425" y="4050414"/>
            <a:ext cx="2665919" cy="960044"/>
          </a:xfrm>
          <a:prstGeom prst="rect">
            <a:avLst/>
          </a:prstGeom>
          <a:noFill/>
        </p:spPr>
        <p:txBody>
          <a:bodyPr wrap="square" lIns="91401" tIns="146243" rIns="182802" bIns="146243" rtlCol="0">
            <a:spAutoFit/>
          </a:bodyPr>
          <a:lstStyle/>
          <a:p>
            <a:pPr marL="0" marR="0" lvl="0" indent="0" algn="ctr" defTabSz="12184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0551" y="4050415"/>
            <a:ext cx="2455028" cy="627691"/>
          </a:xfrm>
          <a:prstGeom prst="rect">
            <a:avLst/>
          </a:prstGeom>
          <a:noFill/>
        </p:spPr>
        <p:txBody>
          <a:bodyPr wrap="square" lIns="91401" tIns="146243" rIns="182802" bIns="146243" rtlCol="0">
            <a:spAutoFit/>
          </a:bodyPr>
          <a:lstStyle/>
          <a:p>
            <a:pPr marL="0" marR="0" lvl="0" indent="0" algn="ctr" defTabSz="12184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8382" y="4050414"/>
            <a:ext cx="2579838" cy="960044"/>
          </a:xfrm>
          <a:prstGeom prst="rect">
            <a:avLst/>
          </a:prstGeom>
          <a:noFill/>
        </p:spPr>
        <p:txBody>
          <a:bodyPr wrap="square" lIns="91401" tIns="146243" rIns="182802" bIns="146243" rtlCol="0">
            <a:spAutoFit/>
          </a:bodyPr>
          <a:lstStyle/>
          <a:p>
            <a:pPr marL="0" marR="0" lvl="0" indent="0" algn="ctr" defTabSz="12184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grpSp>
        <p:nvGrpSpPr>
          <p:cNvPr id="20" name="Group 19"/>
          <p:cNvGrpSpPr/>
          <p:nvPr/>
        </p:nvGrpSpPr>
        <p:grpSpPr>
          <a:xfrm>
            <a:off x="8805466" y="2294452"/>
            <a:ext cx="1685198" cy="1685198"/>
            <a:chOff x="8982815" y="2349343"/>
            <a:chExt cx="1719478" cy="1719478"/>
          </a:xfrm>
          <a:solidFill>
            <a:schemeClr val="tx2"/>
          </a:solidFill>
        </p:grpSpPr>
        <p:sp>
          <p:nvSpPr>
            <p:cNvPr id="207" name="Oval 206"/>
            <p:cNvSpPr/>
            <p:nvPr/>
          </p:nvSpPr>
          <p:spPr bwMode="auto">
            <a:xfrm>
              <a:off x="8982815"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a:grpFill/>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grpFill/>
              <a:ln w="26988"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grpFill/>
              <a:ln w="26988"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grpFill/>
              <a:ln w="26988"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grpFill/>
              <a:ln w="26988"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grpFill/>
              <a:ln w="26988"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grpFill/>
              <a:ln w="26988"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5" name="Oval 194"/>
          <p:cNvSpPr/>
          <p:nvPr/>
        </p:nvSpPr>
        <p:spPr bwMode="auto">
          <a:xfrm>
            <a:off x="5202194" y="2335707"/>
            <a:ext cx="1685198" cy="168519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669091" y="2900083"/>
            <a:ext cx="698233" cy="601825"/>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0" name="Group 29"/>
          <p:cNvGrpSpPr/>
          <p:nvPr/>
        </p:nvGrpSpPr>
        <p:grpSpPr>
          <a:xfrm>
            <a:off x="1763280" y="2365215"/>
            <a:ext cx="1685198" cy="1685198"/>
            <a:chOff x="1799852" y="2349343"/>
            <a:chExt cx="1719478" cy="1719478"/>
          </a:xfrm>
          <a:solidFill>
            <a:schemeClr val="tx2"/>
          </a:solidFill>
        </p:grpSpPr>
        <p:sp>
          <p:nvSpPr>
            <p:cNvPr id="190" name="Oval 189"/>
            <p:cNvSpPr/>
            <p:nvPr/>
          </p:nvSpPr>
          <p:spPr bwMode="auto">
            <a:xfrm>
              <a:off x="1799852"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a:grpFill/>
          </p:grpSpPr>
          <p:sp>
            <p:nvSpPr>
              <p:cNvPr id="210" name="Rectangle 209"/>
              <p:cNvSpPr>
                <a:spLocks noChangeArrowheads="1"/>
              </p:cNvSpPr>
              <p:nvPr/>
            </p:nvSpPr>
            <p:spPr bwMode="auto">
              <a:xfrm>
                <a:off x="28" y="12"/>
                <a:ext cx="170" cy="308"/>
              </a:xfrm>
              <a:prstGeom prst="rect">
                <a:avLst/>
              </a:prstGeom>
              <a:grpFill/>
              <a:ln w="25400"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grpFill/>
              <a:ln w="25400"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grpFill/>
              <a:ln w="25400"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grpFill/>
              <a:ln w="25400"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grpFill/>
              <a:ln w="25400"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grpFill/>
              <a:ln w="25400"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grpFill/>
              <a:ln w="25400" cap="flat">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3" name="Rectangle 52"/>
          <p:cNvSpPr/>
          <p:nvPr/>
        </p:nvSpPr>
        <p:spPr>
          <a:xfrm>
            <a:off x="865" y="487"/>
            <a:ext cx="12190271" cy="18499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itle 3"/>
          <p:cNvSpPr txBox="1">
            <a:spLocks/>
          </p:cNvSpPr>
          <p:nvPr/>
        </p:nvSpPr>
        <p:spPr>
          <a:xfrm>
            <a:off x="419450" y="650924"/>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a:ln w="3175">
                  <a:noFill/>
                </a:ln>
                <a:solidFill>
                  <a:prstClr val="white"/>
                </a:solidFill>
                <a:effectLst/>
                <a:uLnTx/>
                <a:uFillTx/>
                <a:latin typeface="Calibri Light" panose="020F0302020204030204"/>
                <a:ea typeface="+mn-ea"/>
                <a:cs typeface="Segoe UI" pitchFamily="34" charset="0"/>
              </a:rPr>
              <a:t>Build new apps using </a:t>
            </a:r>
            <a:r>
              <a:rPr kumimoji="0" lang="en-US" sz="3600" b="0" i="0" u="none" strike="noStrike" kern="1200" cap="none" spc="-102" normalizeH="0" baseline="0" noProof="0" err="1">
                <a:ln w="3175">
                  <a:noFill/>
                </a:ln>
                <a:solidFill>
                  <a:prstClr val="white"/>
                </a:solidFill>
                <a:effectLst/>
                <a:uLnTx/>
                <a:uFillTx/>
                <a:latin typeface="Calibri Light" panose="020F0302020204030204"/>
                <a:ea typeface="+mn-ea"/>
                <a:cs typeface="Segoe UI" pitchFamily="34" charset="0"/>
              </a:rPr>
              <a:t>Serverless</a:t>
            </a:r>
            <a:endParaRPr kumimoji="0" lang="en-US" sz="3600" b="0" i="0" u="none" strike="noStrike" kern="1200" cap="none" spc="-102" normalizeH="0" baseline="0" noProof="0">
              <a:ln w="3175">
                <a:noFill/>
              </a:ln>
              <a:solidFill>
                <a:prstClr val="white"/>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319856614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3.55629E-6 4.87971E-6 L 3.55629E-6 -0.05448 " pathEditMode="relative" rAng="0" ptsTypes="AA">
                                      <p:cBhvr>
                                        <p:cTn id="19" dur="500" spd="-100000" fill="hold"/>
                                        <p:tgtEl>
                                          <p:spTgt spid="10"/>
                                        </p:tgtEl>
                                        <p:attrNameLst>
                                          <p:attrName>ppt_x</p:attrName>
                                          <p:attrName>ppt_y</p:attrName>
                                        </p:attrNameLst>
                                      </p:cBhvr>
                                      <p:rCtr x="0" y="-2724"/>
                                    </p:animMotion>
                                  </p:childTnLst>
                                </p:cTn>
                              </p:par>
                              <p:par>
                                <p:cTn id="20" presetID="53" presetClass="entr" presetSubtype="16" fill="hold" nodeType="withEffect">
                                  <p:stCondLst>
                                    <p:cond delay="40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42" presetClass="path" presetSubtype="0" decel="100000" fill="hold" grpId="1" nodeType="withEffect">
                                  <p:stCondLst>
                                    <p:cond delay="400"/>
                                  </p:stCondLst>
                                  <p:childTnLst>
                                    <p:animMotion origin="layout" path="M 3.55629E-6 4.87971E-6 L 3.55629E-6 -0.05448 " pathEditMode="relative" rAng="0" ptsTypes="AA">
                                      <p:cBhvr>
                                        <p:cTn id="29"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7FAD18-B8B0-4439-8F5E-87A76F733FCB}"/>
              </a:ext>
            </a:extLst>
          </p:cNvPr>
          <p:cNvSpPr>
            <a:spLocks noGrp="1"/>
          </p:cNvSpPr>
          <p:nvPr>
            <p:ph type="body" sz="quarter" idx="10"/>
          </p:nvPr>
        </p:nvSpPr>
        <p:spPr>
          <a:xfrm>
            <a:off x="269239" y="1189177"/>
            <a:ext cx="11653523" cy="5370445"/>
          </a:xfrm>
        </p:spPr>
        <p:txBody>
          <a:bodyPr/>
          <a:lstStyle/>
          <a:p>
            <a:r>
              <a:rPr lang="en-US" sz="2800" b="0" dirty="0"/>
              <a:t>09:00–09:30am 	Registration </a:t>
            </a:r>
          </a:p>
          <a:p>
            <a:r>
              <a:rPr lang="en-US" sz="2800" b="0" dirty="0"/>
              <a:t>09:30-10:30am Migration Strategies:  Approaches to migration w/ VMs</a:t>
            </a:r>
          </a:p>
          <a:p>
            <a:r>
              <a:rPr lang="en-US" sz="2800" b="0" dirty="0"/>
              <a:t>10:00-12:00pm Workshop 1: Migrating to VMs on Azure </a:t>
            </a:r>
          </a:p>
          <a:p>
            <a:r>
              <a:rPr lang="en-US" sz="2800" b="0" dirty="0"/>
              <a:t>12:00-12:30pm Lunch </a:t>
            </a:r>
          </a:p>
          <a:p>
            <a:r>
              <a:rPr lang="en-US" sz="2800" b="0" dirty="0"/>
              <a:t>12:30-2:00pm Workshop 2: Migrating to Azure PaaS </a:t>
            </a:r>
          </a:p>
          <a:p>
            <a:r>
              <a:rPr lang="en-US" sz="2800" b="0" dirty="0"/>
              <a:t>2:00-2:15pm Break </a:t>
            </a:r>
          </a:p>
          <a:p>
            <a:r>
              <a:rPr lang="en-US" sz="2800" b="0" dirty="0"/>
              <a:t>2:15-3:15pm Cloud Native: Moving to Containers </a:t>
            </a:r>
          </a:p>
          <a:p>
            <a:r>
              <a:rPr lang="en-US" sz="2800" b="0" dirty="0"/>
              <a:t>3:15-5:00pm Workshop 3: Migrating to AKS</a:t>
            </a:r>
            <a:endParaRPr lang="en-US" sz="1800" dirty="0"/>
          </a:p>
        </p:txBody>
      </p:sp>
      <p:sp>
        <p:nvSpPr>
          <p:cNvPr id="3" name="Title 2">
            <a:extLst>
              <a:ext uri="{FF2B5EF4-FFF2-40B4-BE49-F238E27FC236}">
                <a16:creationId xmlns:a16="http://schemas.microsoft.com/office/drawing/2014/main" id="{722E99C2-6524-4AAC-AC31-8F75837D8985}"/>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5458304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4836" y="1551977"/>
            <a:ext cx="8467350" cy="4694226"/>
          </a:xfrm>
          <a:prstGeom prst="rect">
            <a:avLst/>
          </a:prstGeom>
          <a:solidFill>
            <a:schemeClr val="bg1"/>
          </a:solidFill>
          <a:ln w="28575">
            <a:solidFill>
              <a:srgbClr val="0072C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5" name="Group 34">
            <a:extLst>
              <a:ext uri="{FF2B5EF4-FFF2-40B4-BE49-F238E27FC236}">
                <a16:creationId xmlns:a16="http://schemas.microsoft.com/office/drawing/2014/main" id="{F2BEE939-F3F7-49E1-AD07-CED5DA36444D}"/>
              </a:ext>
            </a:extLst>
          </p:cNvPr>
          <p:cNvGrpSpPr/>
          <p:nvPr/>
        </p:nvGrpSpPr>
        <p:grpSpPr>
          <a:xfrm>
            <a:off x="3358323" y="2342714"/>
            <a:ext cx="2738838" cy="1971494"/>
            <a:chOff x="3436883" y="2389036"/>
            <a:chExt cx="2794153" cy="2011312"/>
          </a:xfrm>
        </p:grpSpPr>
        <p:sp>
          <p:nvSpPr>
            <p:cNvPr id="5" name="Rectangle 4"/>
            <p:cNvSpPr/>
            <p:nvPr/>
          </p:nvSpPr>
          <p:spPr bwMode="auto">
            <a:xfrm>
              <a:off x="3436883" y="2389036"/>
              <a:ext cx="2794153" cy="605665"/>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a:extLst>
              <a:ext uri="{FF2B5EF4-FFF2-40B4-BE49-F238E27FC236}">
                <a16:creationId xmlns:a16="http://schemas.microsoft.com/office/drawing/2014/main" id="{175652AA-13F9-4707-A9C6-B55726FC4687}"/>
              </a:ext>
            </a:extLst>
          </p:cNvPr>
          <p:cNvGrpSpPr/>
          <p:nvPr/>
        </p:nvGrpSpPr>
        <p:grpSpPr>
          <a:xfrm>
            <a:off x="6142769" y="2342714"/>
            <a:ext cx="2738838" cy="1971494"/>
            <a:chOff x="6265951" y="2389036"/>
            <a:chExt cx="2794153" cy="2011312"/>
          </a:xfrm>
        </p:grpSpPr>
        <p:sp>
          <p:nvSpPr>
            <p:cNvPr id="58" name="Rectangle 57"/>
            <p:cNvSpPr/>
            <p:nvPr/>
          </p:nvSpPr>
          <p:spPr bwMode="auto">
            <a:xfrm>
              <a:off x="6265951" y="2389036"/>
              <a:ext cx="2794153" cy="605665"/>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9" y="5027415"/>
            <a:ext cx="8283027" cy="1115000"/>
            <a:chOff x="3436883" y="5127960"/>
            <a:chExt cx="8450318" cy="1137519"/>
          </a:xfrm>
          <a:solidFill>
            <a:srgbClr val="D83B01"/>
          </a:solidFill>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ln>
              <a:noFill/>
            </a:ln>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a:noFill/>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cstate="print">
              <a:biLevel thresh="25000"/>
              <a:extLst>
                <a:ext uri="{28A0092B-C50C-407E-A947-70E740481C1C}">
                  <a14:useLocalDpi xmlns:a14="http://schemas.microsoft.com/office/drawing/2010/main" val="0"/>
                </a:ext>
              </a:extLst>
            </a:blip>
            <a:srcRect/>
            <a:stretch/>
          </p:blipFill>
          <p:spPr bwMode="auto">
            <a:xfrm>
              <a:off x="10930653" y="5717087"/>
              <a:ext cx="565889" cy="389540"/>
            </a:xfrm>
            <a:prstGeom prst="rect">
              <a:avLst/>
            </a:prstGeom>
            <a:noFill/>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a:stretch/>
          </p:blipFill>
          <p:spPr bwMode="auto">
            <a:xfrm>
              <a:off x="8165636" y="5699174"/>
              <a:ext cx="413434" cy="404446"/>
            </a:xfrm>
            <a:prstGeom prst="rect">
              <a:avLst/>
            </a:prstGeom>
            <a:noFill/>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p:spPr>
        </p:pic>
      </p:grpSp>
      <p:grpSp>
        <p:nvGrpSpPr>
          <p:cNvPr id="38" name="Group 37">
            <a:extLst>
              <a:ext uri="{FF2B5EF4-FFF2-40B4-BE49-F238E27FC236}">
                <a16:creationId xmlns:a16="http://schemas.microsoft.com/office/drawing/2014/main" id="{6B94E3BD-A778-42C4-A4D5-AF1BDE4B55BC}"/>
              </a:ext>
            </a:extLst>
          </p:cNvPr>
          <p:cNvGrpSpPr/>
          <p:nvPr/>
        </p:nvGrpSpPr>
        <p:grpSpPr>
          <a:xfrm>
            <a:off x="8913900" y="2342714"/>
            <a:ext cx="2738838" cy="1971494"/>
            <a:chOff x="9093048" y="2389036"/>
            <a:chExt cx="2794153"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2794153" cy="605665"/>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77589" y="1559135"/>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rgbClr val="0072C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accent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accent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594530" y="2402684"/>
              <a:ext cx="2370688" cy="755159"/>
            </a:xfrm>
            <a:prstGeom prst="rect">
              <a:avLst/>
            </a:prstGeom>
            <a:solidFill>
              <a:schemeClr val="accent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accent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19694" y="5557491"/>
              <a:ext cx="2367959" cy="758954"/>
            </a:xfrm>
            <a:prstGeom prst="rect">
              <a:avLst/>
            </a:prstGeom>
            <a:solidFill>
              <a:schemeClr val="accent1"/>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solidFill>
                <a:srgbClr val="0072C6"/>
              </a:solid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solidFill>
                <a:srgbClr val="0072C6"/>
              </a:solid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a:ln>
              <a:solidFill>
                <a:srgbClr val="0072C6"/>
              </a:solidFill>
            </a:ln>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rgbClr val="0072C6"/>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chemeClr val="bg1"/>
            </a:solid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1" name="Rectangle 80">
              <a:extLst>
                <a:ext uri="{FF2B5EF4-FFF2-40B4-BE49-F238E27FC236}">
                  <a16:creationId xmlns:a16="http://schemas.microsoft.com/office/drawing/2014/main" id="{017A48EF-D0FD-47CC-B8C8-B6233A437301}"/>
                </a:ext>
              </a:extLst>
            </p:cNvPr>
            <p:cNvSpPr/>
            <p:nvPr/>
          </p:nvSpPr>
          <p:spPr bwMode="auto">
            <a:xfrm>
              <a:off x="597259" y="5501940"/>
              <a:ext cx="2367959" cy="758954"/>
            </a:xfrm>
            <a:prstGeom prst="rect">
              <a:avLst/>
            </a:prstGeom>
            <a:no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82" name="Freeform 33">
              <a:extLst>
                <a:ext uri="{FF2B5EF4-FFF2-40B4-BE49-F238E27FC236}">
                  <a16:creationId xmlns:a16="http://schemas.microsoft.com/office/drawing/2014/main" id="{373440BF-A957-4082-B6D0-EB19292691EA}"/>
                </a:ext>
              </a:extLst>
            </p:cNvPr>
            <p:cNvSpPr>
              <a:spLocks noEditPoints="1"/>
            </p:cNvSpPr>
            <p:nvPr/>
          </p:nvSpPr>
          <p:spPr bwMode="auto">
            <a:xfrm>
              <a:off x="825023" y="4155185"/>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noFill/>
            <a:ln>
              <a:solidFill>
                <a:srgbClr val="0072C6"/>
              </a:solid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41">
              <a:extLst>
                <a:ext uri="{FF2B5EF4-FFF2-40B4-BE49-F238E27FC236}">
                  <a16:creationId xmlns:a16="http://schemas.microsoft.com/office/drawing/2014/main" id="{02DD3F97-6074-4676-8B2A-18492D9562D3}"/>
                </a:ext>
              </a:extLst>
            </p:cNvPr>
            <p:cNvSpPr>
              <a:spLocks noEditPoints="1"/>
            </p:cNvSpPr>
            <p:nvPr/>
          </p:nvSpPr>
          <p:spPr bwMode="auto">
            <a:xfrm>
              <a:off x="802518" y="4875766"/>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noFill/>
            <a:ln>
              <a:solidFill>
                <a:srgbClr val="0072C6"/>
              </a:solid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2659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1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3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42" presetClass="path" presetSubtype="0" decel="100000" fill="hold" nodeType="withEffect">
                                  <p:stCondLst>
                                    <p:cond delay="0"/>
                                  </p:stCondLst>
                                  <p:childTnLst>
                                    <p:animMotion origin="layout" path="M 2.25428E-6 0.04607 L 2.25428E-6 2.41943E-6 " pathEditMode="relative" rAng="0" ptsTypes="AA">
                                      <p:cBhvr>
                                        <p:cTn id="23" dur="1000" fill="hold"/>
                                        <p:tgtEl>
                                          <p:spTgt spid="39"/>
                                        </p:tgtEl>
                                        <p:attrNameLst>
                                          <p:attrName>ppt_x</p:attrName>
                                          <p:attrName>ppt_y</p:attrName>
                                        </p:attrNameLst>
                                      </p:cBhvr>
                                      <p:rCtr x="0" y="-2315"/>
                                    </p:animMotion>
                                  </p:childTnLst>
                                </p:cTn>
                              </p:par>
                            </p:childTnLst>
                          </p:cTn>
                        </p:par>
                      </p:childTnLst>
                    </p:cTn>
                  </p:par>
                  <p:par>
                    <p:cTn id="24" fill="hold">
                      <p:stCondLst>
                        <p:cond delay="indefinite"/>
                      </p:stCondLst>
                      <p:childTnLst>
                        <p:par>
                          <p:cTn id="25" fill="hold">
                            <p:stCondLst>
                              <p:cond delay="0"/>
                            </p:stCondLst>
                            <p:childTnLst>
                              <p:par>
                                <p:cTn id="26" presetID="2" presetClass="entr" presetSubtype="8" decel="10000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750" fill="hold"/>
                                        <p:tgtEl>
                                          <p:spTgt spid="9"/>
                                        </p:tgtEl>
                                        <p:attrNameLst>
                                          <p:attrName>ppt_x</p:attrName>
                                        </p:attrNameLst>
                                      </p:cBhvr>
                                      <p:tavLst>
                                        <p:tav tm="0">
                                          <p:val>
                                            <p:strVal val="0-#ppt_w/2"/>
                                          </p:val>
                                        </p:tav>
                                        <p:tav tm="100000">
                                          <p:val>
                                            <p:strVal val="#ppt_x"/>
                                          </p:val>
                                        </p:tav>
                                      </p:tavLst>
                                    </p:anim>
                                    <p:anim calcmode="lin" valueType="num">
                                      <p:cBhvr additive="base">
                                        <p:cTn id="29"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id="{C4EB9A5B-390D-4A63-AE69-31ED9E573F49}"/>
              </a:ext>
            </a:extLst>
          </p:cNvPr>
          <p:cNvGrpSpPr/>
          <p:nvPr/>
        </p:nvGrpSpPr>
        <p:grpSpPr>
          <a:xfrm>
            <a:off x="6162635" y="4267818"/>
            <a:ext cx="5118438" cy="2032166"/>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2047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042">
                <a:defRPr/>
              </a:pPr>
              <a:r>
                <a:rPr lang="en-US" altLang="en-US" sz="1765" b="1" kern="0">
                  <a:solidFill>
                    <a:srgbClr val="FFFFFF"/>
                  </a:solidFill>
                  <a:latin typeface="Segoe UI" panose="020B0502040204020203" pitchFamily="34" charset="0"/>
                </a:rPr>
                <a:t>...</a:t>
              </a:r>
              <a:endParaRPr lang="en-US" altLang="en-US" sz="882" kern="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86634" y="6024906"/>
              <a:ext cx="818802"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Chatbot sends</a:t>
              </a:r>
            </a:p>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24141" y="6024906"/>
              <a:ext cx="81700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Message sent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5" y="4841872"/>
              <a:ext cx="111328"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042">
                <a:defRPr/>
              </a:pPr>
              <a:r>
                <a:rPr lang="en-US" altLang="en-US" sz="1765" b="1" kern="0">
                  <a:solidFill>
                    <a:srgbClr val="FFFFFF"/>
                  </a:solidFill>
                  <a:latin typeface="Segoe UI" panose="020B0502040204020203" pitchFamily="34" charset="0"/>
                </a:rPr>
                <a:t>?</a:t>
              </a:r>
              <a:endParaRPr lang="en-US" altLang="en-US" sz="882" kern="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095488" y="6260060"/>
              <a:ext cx="2090101"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882">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882">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923463" y="2092548"/>
            <a:ext cx="5118438" cy="2032166"/>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62465" y="3774773"/>
              <a:ext cx="1379036"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Millions of devices feed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into Stream Analytics</a:t>
              </a:r>
              <a:endParaRPr lang="en-US" altLang="en-US" sz="1076" kern="0">
                <a:gradFill>
                  <a:gsLst>
                    <a:gs pos="0">
                      <a:srgbClr val="353535"/>
                    </a:gs>
                    <a:gs pos="100000">
                      <a:srgbClr val="353535"/>
                    </a:gs>
                  </a:gsLst>
                  <a:lin ang="16200000" scaled="1"/>
                </a:gradFill>
                <a:latin typeface="Calibri" panose="020F0502020204030204"/>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25057" y="3774773"/>
              <a:ext cx="73081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Store data in</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44512" y="3774773"/>
              <a:ext cx="885241"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Transform to</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923463" y="4267818"/>
            <a:ext cx="5118438" cy="2032166"/>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Backends (Mobile/IoT/Web)</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83225" y="6005909"/>
              <a:ext cx="97681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Photo taken and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err="1">
                  <a:gradFill>
                    <a:gsLst>
                      <a:gs pos="0">
                        <a:srgbClr val="353535"/>
                      </a:gs>
                      <a:gs pos="100000">
                        <a:srgbClr val="353535"/>
                      </a:gs>
                    </a:gsLst>
                    <a:lin ang="16200000" scaled="1"/>
                  </a:gradFill>
                  <a:latin typeface="Calibri" panose="020F0502020204030204"/>
                  <a:cs typeface="Segoe UI Semibold" panose="020B0702040204020203" pitchFamily="34" charset="0"/>
                </a:rPr>
                <a:t>WebHook</a:t>
              </a: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96160" y="6005909"/>
              <a:ext cx="714657"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Stores in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38197" y="6005909"/>
              <a:ext cx="91935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Produces scaled</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162635" y="2092548"/>
            <a:ext cx="5118438" cy="2032166"/>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74621" y="3774773"/>
              <a:ext cx="64283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688442" y="3774773"/>
              <a:ext cx="488410"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Every 15</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52276" y="3774773"/>
              <a:ext cx="152448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grpSp>
        </p:grpSp>
      </p:grpSp>
      <p:sp>
        <p:nvSpPr>
          <p:cNvPr id="451" name="Rectangle 450"/>
          <p:cNvSpPr/>
          <p:nvPr/>
        </p:nvSpPr>
        <p:spPr>
          <a:xfrm>
            <a:off x="865" y="487"/>
            <a:ext cx="12190271" cy="18045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2" name="Title 3"/>
          <p:cNvSpPr txBox="1">
            <a:spLocks/>
          </p:cNvSpPr>
          <p:nvPr/>
        </p:nvSpPr>
        <p:spPr>
          <a:xfrm>
            <a:off x="419450" y="549466"/>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a:solidFill>
                  <a:prstClr val="white"/>
                </a:solidFill>
                <a:latin typeface="Calibri Light" panose="020F0302020204030204"/>
              </a:rPr>
              <a:t>Scenarios for Serverless</a:t>
            </a:r>
          </a:p>
        </p:txBody>
      </p:sp>
      <p:sp>
        <p:nvSpPr>
          <p:cNvPr id="453" name="Title 3"/>
          <p:cNvSpPr txBox="1">
            <a:spLocks/>
          </p:cNvSpPr>
          <p:nvPr/>
        </p:nvSpPr>
        <p:spPr>
          <a:xfrm>
            <a:off x="417403" y="1113566"/>
            <a:ext cx="11656234" cy="5259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800" spc="0">
                <a:solidFill>
                  <a:prstClr val="white"/>
                </a:solidFill>
                <a:latin typeface="Calibri Light" panose="020F0302020204030204"/>
                <a:cs typeface="Segoe UI Semilight" panose="020B0402040204020203" pitchFamily="34" charset="0"/>
              </a:rPr>
              <a:t>Anything that needs to respond to events</a:t>
            </a:r>
          </a:p>
        </p:txBody>
      </p:sp>
    </p:spTree>
    <p:extLst>
      <p:ext uri="{BB962C8B-B14F-4D97-AF65-F5344CB8AC3E}">
        <p14:creationId xmlns:p14="http://schemas.microsoft.com/office/powerpoint/2010/main" val="120557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 y="-30224"/>
            <a:ext cx="12189648" cy="6918449"/>
          </a:xfrm>
          <a:prstGeom prst="rect">
            <a:avLst/>
          </a:prstGeom>
        </p:spPr>
      </p:pic>
      <p:sp>
        <p:nvSpPr>
          <p:cNvPr id="338" name="Rectangle 337"/>
          <p:cNvSpPr/>
          <p:nvPr/>
        </p:nvSpPr>
        <p:spPr bwMode="auto">
          <a:xfrm>
            <a:off x="1804522" y="774997"/>
            <a:ext cx="8558072" cy="5355455"/>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3058948" y="2705847"/>
            <a:ext cx="6074103" cy="3039751"/>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sp>
        <p:nvSpPr>
          <p:cNvPr id="337" name="Rectangle 336"/>
          <p:cNvSpPr/>
          <p:nvPr/>
        </p:nvSpPr>
        <p:spPr>
          <a:xfrm>
            <a:off x="1829406" y="1238366"/>
            <a:ext cx="8533189" cy="1013576"/>
          </a:xfrm>
          <a:prstGeom prst="rect">
            <a:avLst/>
          </a:prstGeom>
        </p:spPr>
        <p:txBody>
          <a:bodyPr wrap="square" lIns="179259" tIns="0" rIns="268889" bIns="89630">
            <a:spAutoFit/>
          </a:bodyPr>
          <a:lstStyle/>
          <a:p>
            <a:pPr algn="ctr" defTabSz="896214">
              <a:defRPr/>
            </a:pPr>
            <a:r>
              <a:rPr lang="en-US" altLang="zh-CN" sz="5881" kern="0" spc="-147">
                <a:gradFill>
                  <a:gsLst>
                    <a:gs pos="5000">
                      <a:srgbClr val="FFFFFF"/>
                    </a:gs>
                    <a:gs pos="27083">
                      <a:srgbClr val="FFFFFF"/>
                    </a:gs>
                  </a:gsLst>
                  <a:lin ang="5400000" scaled="0"/>
                </a:gradFill>
                <a:latin typeface="Segoe UI Light"/>
                <a:cs typeface="Segoe UI Semibold" panose="020B0702040204020203" pitchFamily="34" charset="0"/>
              </a:rPr>
              <a:t>Thank You!</a:t>
            </a:r>
            <a:endParaRPr lang="en-US" sz="5881" kern="0" spc="-147">
              <a:gradFill>
                <a:gsLst>
                  <a:gs pos="5000">
                    <a:srgbClr val="FFFFFF"/>
                  </a:gs>
                  <a:gs pos="27083">
                    <a:srgbClr val="FFFFFF"/>
                  </a:gs>
                </a:gsLst>
                <a:lin ang="5400000" scaled="0"/>
              </a:gradFill>
              <a:latin typeface="Segoe UI Light"/>
              <a:cs typeface="Segoe UI Semibold" panose="020B0702040204020203" pitchFamily="34" charset="0"/>
            </a:endParaRPr>
          </a:p>
        </p:txBody>
      </p:sp>
    </p:spTree>
    <p:extLst>
      <p:ext uri="{BB962C8B-B14F-4D97-AF65-F5344CB8AC3E}">
        <p14:creationId xmlns:p14="http://schemas.microsoft.com/office/powerpoint/2010/main" val="4071922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DDB4-115C-4202-B6B1-F18BD10A3F87}"/>
              </a:ext>
            </a:extLst>
          </p:cNvPr>
          <p:cNvSpPr>
            <a:spLocks noGrp="1"/>
          </p:cNvSpPr>
          <p:nvPr>
            <p:ph type="title"/>
          </p:nvPr>
        </p:nvSpPr>
        <p:spPr/>
        <p:txBody>
          <a:bodyPr/>
          <a:lstStyle/>
          <a:p>
            <a:r>
              <a:rPr lang="en-US" dirty="0"/>
              <a:t>Workshop Setup</a:t>
            </a:r>
          </a:p>
        </p:txBody>
      </p:sp>
      <p:sp>
        <p:nvSpPr>
          <p:cNvPr id="3" name="Text Placeholder 2">
            <a:extLst>
              <a:ext uri="{FF2B5EF4-FFF2-40B4-BE49-F238E27FC236}">
                <a16:creationId xmlns:a16="http://schemas.microsoft.com/office/drawing/2014/main" id="{7B273F9E-6F78-448A-9AEC-3E774AE4E238}"/>
              </a:ext>
            </a:extLst>
          </p:cNvPr>
          <p:cNvSpPr>
            <a:spLocks noGrp="1"/>
          </p:cNvSpPr>
          <p:nvPr>
            <p:ph type="body" sz="quarter" idx="10"/>
          </p:nvPr>
        </p:nvSpPr>
        <p:spPr>
          <a:xfrm>
            <a:off x="269239" y="1189177"/>
            <a:ext cx="11653523" cy="3193695"/>
          </a:xfrm>
        </p:spPr>
        <p:txBody>
          <a:bodyPr/>
          <a:lstStyle/>
          <a:p>
            <a:r>
              <a:rPr lang="en-US" dirty="0"/>
              <a:t>Do we have a subscription to Azure?</a:t>
            </a:r>
          </a:p>
          <a:p>
            <a:pPr lvl="1"/>
            <a:r>
              <a:rPr lang="en-US" dirty="0"/>
              <a:t>If not, you can use register for a trial subscription </a:t>
            </a:r>
            <a:r>
              <a:rPr lang="en-US" dirty="0">
                <a:hlinkClick r:id="rId2"/>
              </a:rPr>
              <a:t>https://azure.microsoft.com/free</a:t>
            </a:r>
            <a:endParaRPr lang="en-US" dirty="0"/>
          </a:p>
          <a:p>
            <a:pPr lvl="1"/>
            <a:r>
              <a:rPr lang="en-US" dirty="0"/>
              <a:t>Or ask your instructor if they have other options available for this event</a:t>
            </a:r>
          </a:p>
          <a:p>
            <a:r>
              <a:rPr lang="en-US" dirty="0"/>
              <a:t>Do you have Visual Studio 2017 installed?</a:t>
            </a:r>
          </a:p>
          <a:p>
            <a:pPr lvl="1"/>
            <a:r>
              <a:rPr lang="en-US" dirty="0"/>
              <a:t>If not, please see </a:t>
            </a:r>
            <a:r>
              <a:rPr lang="en-US" dirty="0">
                <a:hlinkClick r:id="rId3"/>
              </a:rPr>
              <a:t>https://info.microsoft.com/visual-studio-enterprise-2015-trial.html</a:t>
            </a:r>
            <a:endParaRPr lang="en-US" dirty="0"/>
          </a:p>
          <a:p>
            <a:pPr lvl="1"/>
            <a:r>
              <a:rPr lang="en-US" dirty="0"/>
              <a:t>or </a:t>
            </a:r>
            <a:r>
              <a:rPr lang="en-US" dirty="0">
                <a:hlinkClick r:id="rId4"/>
              </a:rPr>
              <a:t>https://developer.microsoft.com/en-us/windows/downloads/virtual-machines</a:t>
            </a:r>
            <a:r>
              <a:rPr lang="en-US" dirty="0"/>
              <a:t>  	</a:t>
            </a:r>
          </a:p>
        </p:txBody>
      </p:sp>
    </p:spTree>
    <p:extLst>
      <p:ext uri="{BB962C8B-B14F-4D97-AF65-F5344CB8AC3E}">
        <p14:creationId xmlns:p14="http://schemas.microsoft.com/office/powerpoint/2010/main" val="31195385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153C845-A43D-438C-B946-81A1B75737CD}"/>
              </a:ext>
            </a:extLst>
          </p:cNvPr>
          <p:cNvSpPr>
            <a:spLocks noGrp="1"/>
          </p:cNvSpPr>
          <p:nvPr>
            <p:ph type="title"/>
          </p:nvPr>
        </p:nvSpPr>
        <p:spPr/>
        <p:txBody>
          <a:bodyPr>
            <a:normAutofit fontScale="90000"/>
          </a:bodyPr>
          <a:lstStyle/>
          <a:p>
            <a:r>
              <a:rPr lang="en-US" dirty="0"/>
              <a:t>Why modernize?</a:t>
            </a:r>
          </a:p>
        </p:txBody>
      </p:sp>
      <p:sp>
        <p:nvSpPr>
          <p:cNvPr id="14" name="Subtitle 13">
            <a:extLst>
              <a:ext uri="{FF2B5EF4-FFF2-40B4-BE49-F238E27FC236}">
                <a16:creationId xmlns:a16="http://schemas.microsoft.com/office/drawing/2014/main" id="{AE687CBA-9894-4499-8C5B-94289D41AE04}"/>
              </a:ext>
            </a:extLst>
          </p:cNvPr>
          <p:cNvSpPr>
            <a:spLocks noGrp="1"/>
          </p:cNvSpPr>
          <p:nvPr>
            <p:ph type="subTitle" idx="27"/>
          </p:nvPr>
        </p:nvSpPr>
        <p:spPr/>
        <p:txBody>
          <a:bodyPr/>
          <a:lstStyle/>
          <a:p>
            <a:endParaRPr lang="en-US" dirty="0"/>
          </a:p>
        </p:txBody>
      </p:sp>
      <p:sp>
        <p:nvSpPr>
          <p:cNvPr id="13" name="Content Placeholder 12">
            <a:extLst>
              <a:ext uri="{FF2B5EF4-FFF2-40B4-BE49-F238E27FC236}">
                <a16:creationId xmlns:a16="http://schemas.microsoft.com/office/drawing/2014/main" id="{AD1C7C04-4275-4BE9-8870-79CDDA210166}"/>
              </a:ext>
            </a:extLst>
          </p:cNvPr>
          <p:cNvSpPr>
            <a:spLocks noGrp="1"/>
          </p:cNvSpPr>
          <p:nvPr>
            <p:ph idx="1"/>
          </p:nvPr>
        </p:nvSpPr>
        <p:spPr/>
        <p:txBody>
          <a:bodyPr/>
          <a:lstStyle/>
          <a:p>
            <a:r>
              <a:rPr lang="en-US" dirty="0"/>
              <a:t>Reliability and availability - duh</a:t>
            </a:r>
          </a:p>
          <a:p>
            <a:r>
              <a:rPr lang="en-US" dirty="0"/>
              <a:t>Security – see above</a:t>
            </a:r>
          </a:p>
          <a:p>
            <a:r>
              <a:rPr lang="en-US" dirty="0"/>
              <a:t>Scale + performance – ‘works in 98052’ isn’t a valid UX</a:t>
            </a:r>
          </a:p>
          <a:p>
            <a:r>
              <a:rPr lang="en-US" dirty="0"/>
              <a:t>Cost and elasticity – capacity planning but today purchasing</a:t>
            </a:r>
          </a:p>
          <a:p>
            <a:r>
              <a:rPr lang="en-US" dirty="0"/>
              <a:t>Time to market – 4 months is too long for a VM</a:t>
            </a:r>
          </a:p>
          <a:p>
            <a:r>
              <a:rPr lang="en-US" dirty="0"/>
              <a:t>Operational overhead – 80% maintenance is a bad place</a:t>
            </a:r>
          </a:p>
          <a:p>
            <a:r>
              <a:rPr lang="en-US" dirty="0"/>
              <a:t>Future innovation – respond faster</a:t>
            </a:r>
          </a:p>
        </p:txBody>
      </p:sp>
    </p:spTree>
    <p:extLst>
      <p:ext uri="{BB962C8B-B14F-4D97-AF65-F5344CB8AC3E}">
        <p14:creationId xmlns:p14="http://schemas.microsoft.com/office/powerpoint/2010/main" val="319314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58C68D9-3DDC-42BC-A540-FB92F9165DF9}"/>
              </a:ext>
            </a:extLst>
          </p:cNvPr>
          <p:cNvCxnSpPr>
            <a:cxnSpLocks/>
          </p:cNvCxnSpPr>
          <p:nvPr/>
        </p:nvCxnSpPr>
        <p:spPr>
          <a:xfrm>
            <a:off x="4247584" y="2134124"/>
            <a:ext cx="1848416" cy="4723876"/>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0C5B3F6-3EC0-40CF-AB3F-F01FAD7D40F2}"/>
              </a:ext>
            </a:extLst>
          </p:cNvPr>
          <p:cNvCxnSpPr>
            <a:cxnSpLocks/>
          </p:cNvCxnSpPr>
          <p:nvPr/>
        </p:nvCxnSpPr>
        <p:spPr>
          <a:xfrm flipH="1">
            <a:off x="6096001" y="4319070"/>
            <a:ext cx="4397555" cy="2538930"/>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4B0FCC6-76DB-498D-9159-150B3BF4CE31}"/>
              </a:ext>
            </a:extLst>
          </p:cNvPr>
          <p:cNvCxnSpPr>
            <a:cxnSpLocks/>
          </p:cNvCxnSpPr>
          <p:nvPr/>
        </p:nvCxnSpPr>
        <p:spPr>
          <a:xfrm flipH="1">
            <a:off x="6096000" y="2117074"/>
            <a:ext cx="1822632" cy="4740926"/>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BB1A930-AB4D-4E98-9B31-EFB862066C08}"/>
              </a:ext>
            </a:extLst>
          </p:cNvPr>
          <p:cNvCxnSpPr>
            <a:cxnSpLocks/>
          </p:cNvCxnSpPr>
          <p:nvPr/>
        </p:nvCxnSpPr>
        <p:spPr>
          <a:xfrm>
            <a:off x="1769409" y="4360041"/>
            <a:ext cx="4326591" cy="2497959"/>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784CBC35-72F7-430C-8A01-6E7EFF3A8228}"/>
              </a:ext>
            </a:extLst>
          </p:cNvPr>
          <p:cNvSpPr/>
          <p:nvPr/>
        </p:nvSpPr>
        <p:spPr bwMode="auto">
          <a:xfrm>
            <a:off x="1632047" y="2386427"/>
            <a:ext cx="8927906" cy="4471572"/>
          </a:xfrm>
          <a:custGeom>
            <a:avLst/>
            <a:gdLst>
              <a:gd name="connsiteX0" fmla="*/ 4463953 w 8927906"/>
              <a:gd name="connsiteY0" fmla="*/ 0 h 4471572"/>
              <a:gd name="connsiteX1" fmla="*/ 8927906 w 8927906"/>
              <a:gd name="connsiteY1" fmla="*/ 4463953 h 4471572"/>
              <a:gd name="connsiteX2" fmla="*/ 8927521 w 8927906"/>
              <a:gd name="connsiteY2" fmla="*/ 4471572 h 4471572"/>
              <a:gd name="connsiteX3" fmla="*/ 385 w 8927906"/>
              <a:gd name="connsiteY3" fmla="*/ 4471572 h 4471572"/>
              <a:gd name="connsiteX4" fmla="*/ 0 w 8927906"/>
              <a:gd name="connsiteY4" fmla="*/ 4463953 h 4471572"/>
              <a:gd name="connsiteX5" fmla="*/ 4463953 w 8927906"/>
              <a:gd name="connsiteY5" fmla="*/ 0 h 447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7906" h="4471572">
                <a:moveTo>
                  <a:pt x="4463953" y="0"/>
                </a:moveTo>
                <a:cubicBezTo>
                  <a:pt x="6929326" y="0"/>
                  <a:pt x="8927906" y="1998580"/>
                  <a:pt x="8927906" y="4463953"/>
                </a:cubicBezTo>
                <a:lnTo>
                  <a:pt x="8927521" y="4471572"/>
                </a:lnTo>
                <a:lnTo>
                  <a:pt x="385" y="4471572"/>
                </a:lnTo>
                <a:lnTo>
                  <a:pt x="0" y="4463953"/>
                </a:lnTo>
                <a:cubicBezTo>
                  <a:pt x="0" y="1998580"/>
                  <a:pt x="1998580" y="0"/>
                  <a:pt x="446395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aphicFrame>
        <p:nvGraphicFramePr>
          <p:cNvPr id="4" name="Object 3"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054"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3" name="Title 2"/>
          <p:cNvSpPr>
            <a:spLocks noGrp="1"/>
          </p:cNvSpPr>
          <p:nvPr>
            <p:ph type="title"/>
          </p:nvPr>
        </p:nvSpPr>
        <p:spPr>
          <a:xfrm>
            <a:off x="448681" y="326015"/>
            <a:ext cx="12313345" cy="899665"/>
          </a:xfrm>
        </p:spPr>
        <p:txBody>
          <a:bodyPr/>
          <a:lstStyle/>
          <a:p>
            <a:pPr>
              <a:spcAft>
                <a:spcPts val="600"/>
              </a:spcAft>
            </a:pPr>
            <a:r>
              <a:rPr lang="en-US" sz="4000" dirty="0"/>
              <a:t>You want to modernize apps also for these reasons</a:t>
            </a:r>
          </a:p>
        </p:txBody>
      </p:sp>
      <p:sp>
        <p:nvSpPr>
          <p:cNvPr id="124" name="TextBox 123">
            <a:extLst>
              <a:ext uri="{FF2B5EF4-FFF2-40B4-BE49-F238E27FC236}">
                <a16:creationId xmlns:a16="http://schemas.microsoft.com/office/drawing/2014/main" id="{BA35AF6C-3E08-4A8D-AD33-C1F73245DEDF}"/>
              </a:ext>
            </a:extLst>
          </p:cNvPr>
          <p:cNvSpPr txBox="1"/>
          <p:nvPr/>
        </p:nvSpPr>
        <p:spPr>
          <a:xfrm>
            <a:off x="1992050" y="2906375"/>
            <a:ext cx="1209438"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Scale</a:t>
            </a:r>
          </a:p>
        </p:txBody>
      </p:sp>
      <p:sp>
        <p:nvSpPr>
          <p:cNvPr id="125" name="TextBox 124">
            <a:extLst>
              <a:ext uri="{FF2B5EF4-FFF2-40B4-BE49-F238E27FC236}">
                <a16:creationId xmlns:a16="http://schemas.microsoft.com/office/drawing/2014/main" id="{2FE2908B-E36C-4D5E-9E14-242C9D9238FF}"/>
              </a:ext>
            </a:extLst>
          </p:cNvPr>
          <p:cNvSpPr txBox="1"/>
          <p:nvPr/>
        </p:nvSpPr>
        <p:spPr>
          <a:xfrm>
            <a:off x="9029469" y="2906375"/>
            <a:ext cx="2157675"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Innovation</a:t>
            </a:r>
          </a:p>
        </p:txBody>
      </p:sp>
      <p:sp>
        <p:nvSpPr>
          <p:cNvPr id="126" name="TextBox 125">
            <a:extLst>
              <a:ext uri="{FF2B5EF4-FFF2-40B4-BE49-F238E27FC236}">
                <a16:creationId xmlns:a16="http://schemas.microsoft.com/office/drawing/2014/main" id="{B2F31146-5D30-4EED-98F6-6293E0E3724D}"/>
              </a:ext>
            </a:extLst>
          </p:cNvPr>
          <p:cNvSpPr txBox="1"/>
          <p:nvPr/>
        </p:nvSpPr>
        <p:spPr>
          <a:xfrm>
            <a:off x="5305070" y="1780181"/>
            <a:ext cx="1500419"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Security</a:t>
            </a:r>
          </a:p>
        </p:txBody>
      </p:sp>
      <p:sp>
        <p:nvSpPr>
          <p:cNvPr id="127" name="TextBox 126">
            <a:extLst>
              <a:ext uri="{FF2B5EF4-FFF2-40B4-BE49-F238E27FC236}">
                <a16:creationId xmlns:a16="http://schemas.microsoft.com/office/drawing/2014/main" id="{0D76888B-3768-4C14-B51C-EEAB240C686C}"/>
              </a:ext>
            </a:extLst>
          </p:cNvPr>
          <p:cNvSpPr txBox="1"/>
          <p:nvPr/>
        </p:nvSpPr>
        <p:spPr>
          <a:xfrm>
            <a:off x="269240" y="4879506"/>
            <a:ext cx="1278419" cy="43088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Agility</a:t>
            </a:r>
          </a:p>
        </p:txBody>
      </p:sp>
      <p:sp>
        <p:nvSpPr>
          <p:cNvPr id="128" name="TextBox 127">
            <a:extLst>
              <a:ext uri="{FF2B5EF4-FFF2-40B4-BE49-F238E27FC236}">
                <a16:creationId xmlns:a16="http://schemas.microsoft.com/office/drawing/2014/main" id="{532DFA6A-7FC6-4A92-9F9C-ED13C218156B}"/>
              </a:ext>
            </a:extLst>
          </p:cNvPr>
          <p:cNvSpPr txBox="1"/>
          <p:nvPr/>
        </p:nvSpPr>
        <p:spPr>
          <a:xfrm>
            <a:off x="10443478" y="4847240"/>
            <a:ext cx="1588502" cy="86177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Changing Skillset</a:t>
            </a:r>
          </a:p>
        </p:txBody>
      </p:sp>
      <p:sp>
        <p:nvSpPr>
          <p:cNvPr id="129" name="Rectangle 128">
            <a:extLst>
              <a:ext uri="{FF2B5EF4-FFF2-40B4-BE49-F238E27FC236}">
                <a16:creationId xmlns:a16="http://schemas.microsoft.com/office/drawing/2014/main" id="{DE0ED8A4-5DCB-4464-85BA-32BA0741AB9A}"/>
              </a:ext>
            </a:extLst>
          </p:cNvPr>
          <p:cNvSpPr/>
          <p:nvPr/>
        </p:nvSpPr>
        <p:spPr>
          <a:xfrm>
            <a:off x="2583045" y="4802986"/>
            <a:ext cx="1037348" cy="430887"/>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1" indent="0" algn="r" defTabSz="914367" rtl="0" eaLnBrk="1" fontAlgn="auto" latinLnBrk="0" hangingPunct="1">
              <a:lnSpc>
                <a:spcPct val="100000"/>
              </a:lnSpc>
              <a:spcBef>
                <a:spcPts val="1765"/>
              </a:spcBef>
              <a:spcAft>
                <a:spcPts val="0"/>
              </a:spcAft>
              <a:buClr>
                <a:srgbClr val="FFFFFF"/>
              </a:buClr>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Scale more effectively</a:t>
            </a:r>
          </a:p>
        </p:txBody>
      </p:sp>
      <p:sp>
        <p:nvSpPr>
          <p:cNvPr id="130" name="Rectangle 129">
            <a:extLst>
              <a:ext uri="{FF2B5EF4-FFF2-40B4-BE49-F238E27FC236}">
                <a16:creationId xmlns:a16="http://schemas.microsoft.com/office/drawing/2014/main" id="{CC8034AC-2DB0-4C6C-A2C6-77E8AB489A47}"/>
              </a:ext>
            </a:extLst>
          </p:cNvPr>
          <p:cNvSpPr/>
          <p:nvPr/>
        </p:nvSpPr>
        <p:spPr>
          <a:xfrm>
            <a:off x="1840700" y="5320274"/>
            <a:ext cx="1354691" cy="646331"/>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1" indent="0" algn="r" defTabSz="914367" rtl="0" eaLnBrk="1" fontAlgn="auto" latinLnBrk="0" hangingPunct="1">
              <a:lnSpc>
                <a:spcPct val="100000"/>
              </a:lnSpc>
              <a:spcBef>
                <a:spcPts val="1765"/>
              </a:spcBef>
              <a:spcAft>
                <a:spcPts val="0"/>
              </a:spcAft>
              <a:buClr>
                <a:srgbClr val="FFFFFF"/>
              </a:buClr>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Improve extended workflows</a:t>
            </a:r>
          </a:p>
        </p:txBody>
      </p:sp>
      <p:sp>
        <p:nvSpPr>
          <p:cNvPr id="132" name="Rectangle 131">
            <a:extLst>
              <a:ext uri="{FF2B5EF4-FFF2-40B4-BE49-F238E27FC236}">
                <a16:creationId xmlns:a16="http://schemas.microsoft.com/office/drawing/2014/main" id="{98EDBF78-E5B6-4DAB-99EC-5AFD34702406}"/>
              </a:ext>
            </a:extLst>
          </p:cNvPr>
          <p:cNvSpPr/>
          <p:nvPr/>
        </p:nvSpPr>
        <p:spPr>
          <a:xfrm>
            <a:off x="8643162" y="4802986"/>
            <a:ext cx="835552" cy="430887"/>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1" indent="0" algn="l" defTabSz="914367" rtl="0" eaLnBrk="1" fontAlgn="auto" latinLnBrk="0" hangingPunct="1">
              <a:lnSpc>
                <a:spcPct val="100000"/>
              </a:lnSpc>
              <a:spcBef>
                <a:spcPts val="1765"/>
              </a:spcBef>
              <a:spcAft>
                <a:spcPts val="0"/>
              </a:spcAft>
              <a:buClr>
                <a:srgbClr val="FFFFFF"/>
              </a:buClr>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Tailor LOB apps</a:t>
            </a:r>
          </a:p>
        </p:txBody>
      </p:sp>
      <p:sp>
        <p:nvSpPr>
          <p:cNvPr id="133" name="Rectangle 132">
            <a:extLst>
              <a:ext uri="{FF2B5EF4-FFF2-40B4-BE49-F238E27FC236}">
                <a16:creationId xmlns:a16="http://schemas.microsoft.com/office/drawing/2014/main" id="{1A1C2827-B580-4114-A67C-363CD18ABADE}"/>
              </a:ext>
            </a:extLst>
          </p:cNvPr>
          <p:cNvSpPr/>
          <p:nvPr/>
        </p:nvSpPr>
        <p:spPr>
          <a:xfrm>
            <a:off x="7860159" y="4247587"/>
            <a:ext cx="1306333" cy="430887"/>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2" indent="0" algn="l" defTabSz="914367" rtl="0" eaLnBrk="1" fontAlgn="auto" latinLnBrk="0" hangingPunct="1">
              <a:lnSpc>
                <a:spcPct val="100000"/>
              </a:lnSpc>
              <a:spcBef>
                <a:spcPts val="1765"/>
              </a:spcBef>
              <a:spcAft>
                <a:spcPts val="0"/>
              </a:spcAft>
              <a:buClr>
                <a:srgbClr val="FFFFFF"/>
              </a:buClr>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Customize app experiences</a:t>
            </a:r>
          </a:p>
        </p:txBody>
      </p:sp>
      <p:sp>
        <p:nvSpPr>
          <p:cNvPr id="134" name="Rectangle 133">
            <a:extLst>
              <a:ext uri="{FF2B5EF4-FFF2-40B4-BE49-F238E27FC236}">
                <a16:creationId xmlns:a16="http://schemas.microsoft.com/office/drawing/2014/main" id="{301BCDB9-BE79-4CEE-AAF5-5073CF23F69E}"/>
              </a:ext>
            </a:extLst>
          </p:cNvPr>
          <p:cNvSpPr/>
          <p:nvPr/>
        </p:nvSpPr>
        <p:spPr>
          <a:xfrm>
            <a:off x="8993525" y="5562144"/>
            <a:ext cx="1206425" cy="430887"/>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1" indent="0" algn="l" defTabSz="914367" rtl="0" eaLnBrk="1" fontAlgn="auto" latinLnBrk="0" hangingPunct="1">
              <a:lnSpc>
                <a:spcPct val="100000"/>
              </a:lnSpc>
              <a:spcBef>
                <a:spcPts val="1765"/>
              </a:spcBef>
              <a:spcAft>
                <a:spcPts val="0"/>
              </a:spcAft>
              <a:buClr>
                <a:srgbClr val="FFFFFF"/>
              </a:buClr>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Reduce IT Maintenance</a:t>
            </a:r>
          </a:p>
        </p:txBody>
      </p:sp>
      <p:sp>
        <p:nvSpPr>
          <p:cNvPr id="135" name="Rectangle 134">
            <a:extLst>
              <a:ext uri="{FF2B5EF4-FFF2-40B4-BE49-F238E27FC236}">
                <a16:creationId xmlns:a16="http://schemas.microsoft.com/office/drawing/2014/main" id="{64931312-CF87-4935-9FEA-589A6F411B17}"/>
              </a:ext>
            </a:extLst>
          </p:cNvPr>
          <p:cNvSpPr/>
          <p:nvPr/>
        </p:nvSpPr>
        <p:spPr>
          <a:xfrm>
            <a:off x="1888244" y="6258401"/>
            <a:ext cx="1129027" cy="430887"/>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1" indent="0" algn="r" defTabSz="914367" rtl="0" eaLnBrk="1" fontAlgn="auto" latinLnBrk="0" hangingPunct="1">
              <a:lnSpc>
                <a:spcPct val="100000"/>
              </a:lnSpc>
              <a:spcBef>
                <a:spcPts val="1765"/>
              </a:spcBef>
              <a:spcAft>
                <a:spcPts val="0"/>
              </a:spcAft>
              <a:buClr>
                <a:srgbClr val="FFFFFF"/>
              </a:buClr>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Experiment </a:t>
            </a:r>
            <a:br>
              <a:rPr kumimoji="0" lang="en-US" sz="14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more quickly</a:t>
            </a:r>
          </a:p>
        </p:txBody>
      </p:sp>
      <p:sp>
        <p:nvSpPr>
          <p:cNvPr id="136" name="Rectangle 135">
            <a:extLst>
              <a:ext uri="{FF2B5EF4-FFF2-40B4-BE49-F238E27FC236}">
                <a16:creationId xmlns:a16="http://schemas.microsoft.com/office/drawing/2014/main" id="{9BF40A3F-AD1D-44A5-8F13-FA33E3810180}"/>
              </a:ext>
            </a:extLst>
          </p:cNvPr>
          <p:cNvSpPr/>
          <p:nvPr/>
        </p:nvSpPr>
        <p:spPr>
          <a:xfrm>
            <a:off x="2982938" y="4015527"/>
            <a:ext cx="1360835" cy="646331"/>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1" indent="0" algn="r" defTabSz="914367" rtl="0" eaLnBrk="1" fontAlgn="auto" latinLnBrk="0" hangingPunct="1">
              <a:lnSpc>
                <a:spcPct val="100000"/>
              </a:lnSpc>
              <a:spcBef>
                <a:spcPts val="1765"/>
              </a:spcBef>
              <a:spcAft>
                <a:spcPts val="0"/>
              </a:spcAft>
              <a:buClr>
                <a:srgbClr val="FFFFFF"/>
              </a:buClr>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Reach people across multiple</a:t>
            </a:r>
            <a:br>
              <a:rPr kumimoji="0" lang="en-US" sz="14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platforms</a:t>
            </a:r>
          </a:p>
        </p:txBody>
      </p:sp>
      <p:sp>
        <p:nvSpPr>
          <p:cNvPr id="137" name="Rectangle 136">
            <a:extLst>
              <a:ext uri="{FF2B5EF4-FFF2-40B4-BE49-F238E27FC236}">
                <a16:creationId xmlns:a16="http://schemas.microsoft.com/office/drawing/2014/main" id="{0E4D0D73-17C5-4205-AB9B-6F51EEFB8C23}"/>
              </a:ext>
            </a:extLst>
          </p:cNvPr>
          <p:cNvSpPr/>
          <p:nvPr/>
        </p:nvSpPr>
        <p:spPr>
          <a:xfrm>
            <a:off x="6140270" y="3322700"/>
            <a:ext cx="965935" cy="430887"/>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1" indent="0" algn="ctr" defTabSz="914367" rtl="0" eaLnBrk="1" fontAlgn="auto" latinLnBrk="0" hangingPunct="1">
              <a:lnSpc>
                <a:spcPct val="100000"/>
              </a:lnSpc>
              <a:spcBef>
                <a:spcPts val="1765"/>
              </a:spcBef>
              <a:spcAft>
                <a:spcPts val="0"/>
              </a:spcAft>
              <a:buClr>
                <a:srgbClr val="FFFFFF"/>
              </a:buClr>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 Safeguard reputation</a:t>
            </a:r>
          </a:p>
        </p:txBody>
      </p:sp>
      <p:sp>
        <p:nvSpPr>
          <p:cNvPr id="138" name="Rectangle 137">
            <a:extLst>
              <a:ext uri="{FF2B5EF4-FFF2-40B4-BE49-F238E27FC236}">
                <a16:creationId xmlns:a16="http://schemas.microsoft.com/office/drawing/2014/main" id="{900A869D-1C7F-494D-9EB6-E5750603E60B}"/>
              </a:ext>
            </a:extLst>
          </p:cNvPr>
          <p:cNvSpPr/>
          <p:nvPr/>
        </p:nvSpPr>
        <p:spPr>
          <a:xfrm>
            <a:off x="5037176" y="3091867"/>
            <a:ext cx="998638" cy="646331"/>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1" indent="0" algn="ctr" defTabSz="914367" rtl="0" eaLnBrk="1" fontAlgn="auto" latinLnBrk="0" hangingPunct="1">
              <a:lnSpc>
                <a:spcPct val="100000"/>
              </a:lnSpc>
              <a:spcBef>
                <a:spcPts val="1765"/>
              </a:spcBef>
              <a:spcAft>
                <a:spcPts val="0"/>
              </a:spcAft>
              <a:buClr>
                <a:srgbClr val="FFFFFF"/>
              </a:buClr>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Resolve security challenges</a:t>
            </a:r>
          </a:p>
        </p:txBody>
      </p:sp>
      <p:sp>
        <p:nvSpPr>
          <p:cNvPr id="139" name="Rectangle 138">
            <a:extLst>
              <a:ext uri="{FF2B5EF4-FFF2-40B4-BE49-F238E27FC236}">
                <a16:creationId xmlns:a16="http://schemas.microsoft.com/office/drawing/2014/main" id="{40091CB8-34C0-485A-9DA4-D9B468A4D7B7}"/>
              </a:ext>
            </a:extLst>
          </p:cNvPr>
          <p:cNvSpPr/>
          <p:nvPr/>
        </p:nvSpPr>
        <p:spPr>
          <a:xfrm>
            <a:off x="9232661" y="6258401"/>
            <a:ext cx="1075079" cy="430887"/>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1" indent="0" algn="l" defTabSz="914367" rtl="0" eaLnBrk="1" fontAlgn="auto" latinLnBrk="0" hangingPunct="1">
              <a:lnSpc>
                <a:spcPct val="100000"/>
              </a:lnSpc>
              <a:spcBef>
                <a:spcPts val="1765"/>
              </a:spcBef>
              <a:spcAft>
                <a:spcPts val="0"/>
              </a:spcAft>
              <a:buClr>
                <a:srgbClr val="FFFFFF"/>
              </a:buClr>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Migrate legacy apps</a:t>
            </a:r>
          </a:p>
        </p:txBody>
      </p:sp>
      <p:sp>
        <p:nvSpPr>
          <p:cNvPr id="28" name="Oval 27">
            <a:extLst>
              <a:ext uri="{FF2B5EF4-FFF2-40B4-BE49-F238E27FC236}">
                <a16:creationId xmlns:a16="http://schemas.microsoft.com/office/drawing/2014/main" id="{FE4B5FFF-2763-4190-8560-B2F077BAFE6D}"/>
              </a:ext>
            </a:extLst>
          </p:cNvPr>
          <p:cNvSpPr/>
          <p:nvPr/>
        </p:nvSpPr>
        <p:spPr bwMode="auto">
          <a:xfrm>
            <a:off x="3153702" y="6254250"/>
            <a:ext cx="485054" cy="485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61146284-C01F-44E6-946D-9594E32214A1}"/>
              </a:ext>
            </a:extLst>
          </p:cNvPr>
          <p:cNvSpPr/>
          <p:nvPr/>
        </p:nvSpPr>
        <p:spPr bwMode="auto">
          <a:xfrm>
            <a:off x="3336590" y="5514892"/>
            <a:ext cx="485054" cy="485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28BAF573-6F64-47C9-879A-7F332E274EA7}"/>
              </a:ext>
            </a:extLst>
          </p:cNvPr>
          <p:cNvSpPr/>
          <p:nvPr/>
        </p:nvSpPr>
        <p:spPr bwMode="auto">
          <a:xfrm>
            <a:off x="3717617" y="4839167"/>
            <a:ext cx="485054" cy="485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3" name="Oval 142">
            <a:extLst>
              <a:ext uri="{FF2B5EF4-FFF2-40B4-BE49-F238E27FC236}">
                <a16:creationId xmlns:a16="http://schemas.microsoft.com/office/drawing/2014/main" id="{BF240E60-DB12-40B1-8E1A-275D0F6050FA}"/>
              </a:ext>
            </a:extLst>
          </p:cNvPr>
          <p:cNvSpPr/>
          <p:nvPr/>
        </p:nvSpPr>
        <p:spPr bwMode="auto">
          <a:xfrm>
            <a:off x="4443351" y="4237758"/>
            <a:ext cx="485054" cy="485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Oval 143">
            <a:extLst>
              <a:ext uri="{FF2B5EF4-FFF2-40B4-BE49-F238E27FC236}">
                <a16:creationId xmlns:a16="http://schemas.microsoft.com/office/drawing/2014/main" id="{3F23E9D3-2D53-4F77-B541-565DBC52F9C7}"/>
              </a:ext>
            </a:extLst>
          </p:cNvPr>
          <p:cNvSpPr/>
          <p:nvPr/>
        </p:nvSpPr>
        <p:spPr bwMode="auto">
          <a:xfrm>
            <a:off x="5397001" y="3890582"/>
            <a:ext cx="485054" cy="485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Oval 145">
            <a:extLst>
              <a:ext uri="{FF2B5EF4-FFF2-40B4-BE49-F238E27FC236}">
                <a16:creationId xmlns:a16="http://schemas.microsoft.com/office/drawing/2014/main" id="{9976E9AD-50E9-462C-9226-492447B4A1F8}"/>
              </a:ext>
            </a:extLst>
          </p:cNvPr>
          <p:cNvSpPr/>
          <p:nvPr/>
        </p:nvSpPr>
        <p:spPr bwMode="auto">
          <a:xfrm>
            <a:off x="7261981" y="4223291"/>
            <a:ext cx="485054" cy="485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122BB4F9-197A-40AA-B041-69D6C74C52CB}"/>
              </a:ext>
            </a:extLst>
          </p:cNvPr>
          <p:cNvSpPr/>
          <p:nvPr/>
        </p:nvSpPr>
        <p:spPr bwMode="auto">
          <a:xfrm>
            <a:off x="7978818" y="4847568"/>
            <a:ext cx="485054" cy="485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683B0EAC-BC7A-46BB-8E87-A0988A539CC6}"/>
              </a:ext>
            </a:extLst>
          </p:cNvPr>
          <p:cNvSpPr/>
          <p:nvPr/>
        </p:nvSpPr>
        <p:spPr bwMode="auto">
          <a:xfrm>
            <a:off x="8427094" y="5527718"/>
            <a:ext cx="485054" cy="485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9" name="Oval 148">
            <a:extLst>
              <a:ext uri="{FF2B5EF4-FFF2-40B4-BE49-F238E27FC236}">
                <a16:creationId xmlns:a16="http://schemas.microsoft.com/office/drawing/2014/main" id="{096B3F88-1461-4B3A-8B7D-20A0F09BF4D9}"/>
              </a:ext>
            </a:extLst>
          </p:cNvPr>
          <p:cNvSpPr/>
          <p:nvPr/>
        </p:nvSpPr>
        <p:spPr bwMode="auto">
          <a:xfrm>
            <a:off x="8615714" y="6254250"/>
            <a:ext cx="485054" cy="4850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F74BBA6E-1609-4223-B1EB-957548109FCD}"/>
              </a:ext>
            </a:extLst>
          </p:cNvPr>
          <p:cNvCxnSpPr>
            <a:cxnSpLocks/>
          </p:cNvCxnSpPr>
          <p:nvPr/>
        </p:nvCxnSpPr>
        <p:spPr>
          <a:xfrm>
            <a:off x="3634893" y="6536505"/>
            <a:ext cx="2438698" cy="340988"/>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4E4C7BA-EE9A-4974-9CB1-6037A1D7529C}"/>
              </a:ext>
            </a:extLst>
          </p:cNvPr>
          <p:cNvCxnSpPr>
            <a:cxnSpLocks/>
          </p:cNvCxnSpPr>
          <p:nvPr/>
        </p:nvCxnSpPr>
        <p:spPr>
          <a:xfrm>
            <a:off x="3784770" y="5868556"/>
            <a:ext cx="2290503" cy="1002995"/>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83B2A91-6319-490E-A7C2-CAD6FB078F38}"/>
              </a:ext>
            </a:extLst>
          </p:cNvPr>
          <p:cNvCxnSpPr>
            <a:cxnSpLocks/>
            <a:stCxn id="142" idx="5"/>
          </p:cNvCxnSpPr>
          <p:nvPr/>
        </p:nvCxnSpPr>
        <p:spPr>
          <a:xfrm>
            <a:off x="4131636" y="5253186"/>
            <a:ext cx="1947758" cy="1612072"/>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B98DC9E-2662-4500-A8AB-040B457D9405}"/>
              </a:ext>
            </a:extLst>
          </p:cNvPr>
          <p:cNvCxnSpPr>
            <a:cxnSpLocks/>
          </p:cNvCxnSpPr>
          <p:nvPr/>
        </p:nvCxnSpPr>
        <p:spPr>
          <a:xfrm>
            <a:off x="4806152" y="4687549"/>
            <a:ext cx="1279338" cy="217304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E6BC1FD-C55D-44AF-9187-693E541FA70E}"/>
              </a:ext>
            </a:extLst>
          </p:cNvPr>
          <p:cNvCxnSpPr>
            <a:cxnSpLocks/>
          </p:cNvCxnSpPr>
          <p:nvPr/>
        </p:nvCxnSpPr>
        <p:spPr>
          <a:xfrm>
            <a:off x="5691627" y="4379532"/>
            <a:ext cx="400761" cy="2478758"/>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4D6E1A4-4F7D-4D65-87E0-CAFF817000A1}"/>
              </a:ext>
            </a:extLst>
          </p:cNvPr>
          <p:cNvCxnSpPr>
            <a:cxnSpLocks/>
          </p:cNvCxnSpPr>
          <p:nvPr/>
        </p:nvCxnSpPr>
        <p:spPr>
          <a:xfrm flipH="1">
            <a:off x="6099786" y="4393409"/>
            <a:ext cx="418293" cy="246491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4BAF64D-C478-4E52-BA76-54B0D9A7B778}"/>
              </a:ext>
            </a:extLst>
          </p:cNvPr>
          <p:cNvCxnSpPr>
            <a:cxnSpLocks/>
          </p:cNvCxnSpPr>
          <p:nvPr/>
        </p:nvCxnSpPr>
        <p:spPr>
          <a:xfrm flipH="1">
            <a:off x="6106084" y="4666572"/>
            <a:ext cx="1272005" cy="2193799"/>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3E8D69A-A0D3-4F0F-92D4-8ED27E09A010}"/>
              </a:ext>
            </a:extLst>
          </p:cNvPr>
          <p:cNvCxnSpPr>
            <a:cxnSpLocks/>
            <a:stCxn id="147" idx="3"/>
          </p:cNvCxnSpPr>
          <p:nvPr/>
        </p:nvCxnSpPr>
        <p:spPr>
          <a:xfrm flipH="1">
            <a:off x="6111839" y="5261587"/>
            <a:ext cx="1938014" cy="1602881"/>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33AC357-C69A-4F5B-AB1A-1715B061733C}"/>
              </a:ext>
            </a:extLst>
          </p:cNvPr>
          <p:cNvCxnSpPr>
            <a:cxnSpLocks/>
          </p:cNvCxnSpPr>
          <p:nvPr/>
        </p:nvCxnSpPr>
        <p:spPr>
          <a:xfrm flipH="1">
            <a:off x="6116735" y="5867516"/>
            <a:ext cx="2298403" cy="1004054"/>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AC370B15-24A1-4FDA-A2BC-06AF3724059C}"/>
              </a:ext>
            </a:extLst>
          </p:cNvPr>
          <p:cNvSpPr/>
          <p:nvPr/>
        </p:nvSpPr>
        <p:spPr bwMode="auto">
          <a:xfrm>
            <a:off x="4637377" y="5391755"/>
            <a:ext cx="2917249" cy="1466244"/>
          </a:xfrm>
          <a:custGeom>
            <a:avLst/>
            <a:gdLst>
              <a:gd name="connsiteX0" fmla="*/ 1458624 w 2917249"/>
              <a:gd name="connsiteY0" fmla="*/ 0 h 1466244"/>
              <a:gd name="connsiteX1" fmla="*/ 2917249 w 2917249"/>
              <a:gd name="connsiteY1" fmla="*/ 1458625 h 1466244"/>
              <a:gd name="connsiteX2" fmla="*/ 2916481 w 2917249"/>
              <a:gd name="connsiteY2" fmla="*/ 1466244 h 1466244"/>
              <a:gd name="connsiteX3" fmla="*/ 768 w 2917249"/>
              <a:gd name="connsiteY3" fmla="*/ 1466244 h 1466244"/>
              <a:gd name="connsiteX4" fmla="*/ 0 w 2917249"/>
              <a:gd name="connsiteY4" fmla="*/ 1458625 h 1466244"/>
              <a:gd name="connsiteX5" fmla="*/ 1458624 w 2917249"/>
              <a:gd name="connsiteY5" fmla="*/ 0 h 146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7249" h="1466244">
                <a:moveTo>
                  <a:pt x="1458624" y="0"/>
                </a:moveTo>
                <a:cubicBezTo>
                  <a:pt x="2264200" y="0"/>
                  <a:pt x="2917249" y="653049"/>
                  <a:pt x="2917249" y="1458625"/>
                </a:cubicBezTo>
                <a:lnTo>
                  <a:pt x="2916481" y="1466244"/>
                </a:lnTo>
                <a:lnTo>
                  <a:pt x="768" y="1466244"/>
                </a:lnTo>
                <a:lnTo>
                  <a:pt x="0" y="1458625"/>
                </a:lnTo>
                <a:cubicBezTo>
                  <a:pt x="0" y="653049"/>
                  <a:pt x="653048" y="0"/>
                  <a:pt x="14586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1" name="Group 220">
            <a:extLst>
              <a:ext uri="{FF2B5EF4-FFF2-40B4-BE49-F238E27FC236}">
                <a16:creationId xmlns:a16="http://schemas.microsoft.com/office/drawing/2014/main" id="{49954F42-821E-4419-8729-689100DEE7C6}"/>
              </a:ext>
            </a:extLst>
          </p:cNvPr>
          <p:cNvGrpSpPr/>
          <p:nvPr/>
        </p:nvGrpSpPr>
        <p:grpSpPr>
          <a:xfrm>
            <a:off x="5561874" y="5526817"/>
            <a:ext cx="987985" cy="1401611"/>
            <a:chOff x="5561874" y="5471123"/>
            <a:chExt cx="987985" cy="1401611"/>
          </a:xfrm>
        </p:grpSpPr>
        <p:sp>
          <p:nvSpPr>
            <p:cNvPr id="201" name="Rectangle 26">
              <a:extLst>
                <a:ext uri="{FF2B5EF4-FFF2-40B4-BE49-F238E27FC236}">
                  <a16:creationId xmlns:a16="http://schemas.microsoft.com/office/drawing/2014/main" id="{81EED805-40AD-4068-AB1E-1CE3981EE911}"/>
                </a:ext>
              </a:extLst>
            </p:cNvPr>
            <p:cNvSpPr>
              <a:spLocks noChangeArrowheads="1"/>
            </p:cNvSpPr>
            <p:nvPr/>
          </p:nvSpPr>
          <p:spPr bwMode="auto">
            <a:xfrm>
              <a:off x="5860025" y="6762305"/>
              <a:ext cx="438456" cy="11042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Freeform 29">
              <a:extLst>
                <a:ext uri="{FF2B5EF4-FFF2-40B4-BE49-F238E27FC236}">
                  <a16:creationId xmlns:a16="http://schemas.microsoft.com/office/drawing/2014/main" id="{929B1AC2-1141-4B7A-8BBD-3DEE1292648D}"/>
                </a:ext>
              </a:extLst>
            </p:cNvPr>
            <p:cNvSpPr>
              <a:spLocks/>
            </p:cNvSpPr>
            <p:nvPr/>
          </p:nvSpPr>
          <p:spPr bwMode="auto">
            <a:xfrm>
              <a:off x="5678796" y="5550640"/>
              <a:ext cx="871063" cy="1118679"/>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3" name="Freeform 30">
              <a:extLst>
                <a:ext uri="{FF2B5EF4-FFF2-40B4-BE49-F238E27FC236}">
                  <a16:creationId xmlns:a16="http://schemas.microsoft.com/office/drawing/2014/main" id="{A0247036-E07E-41A1-AFE4-02B056E4D68B}"/>
                </a:ext>
              </a:extLst>
            </p:cNvPr>
            <p:cNvSpPr>
              <a:spLocks/>
            </p:cNvSpPr>
            <p:nvPr/>
          </p:nvSpPr>
          <p:spPr bwMode="auto">
            <a:xfrm>
              <a:off x="5561874" y="5471123"/>
              <a:ext cx="853526" cy="1012213"/>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Freeform 31">
              <a:extLst>
                <a:ext uri="{FF2B5EF4-FFF2-40B4-BE49-F238E27FC236}">
                  <a16:creationId xmlns:a16="http://schemas.microsoft.com/office/drawing/2014/main" id="{C6DCA515-BAFE-4BA0-899C-BAAB93ECFAAD}"/>
                </a:ext>
              </a:extLst>
            </p:cNvPr>
            <p:cNvSpPr>
              <a:spLocks/>
            </p:cNvSpPr>
            <p:nvPr/>
          </p:nvSpPr>
          <p:spPr bwMode="auto">
            <a:xfrm>
              <a:off x="5860025" y="6419404"/>
              <a:ext cx="438456" cy="453330"/>
            </a:xfrm>
            <a:custGeom>
              <a:avLst/>
              <a:gdLst>
                <a:gd name="T0" fmla="*/ 75 w 75"/>
                <a:gd name="T1" fmla="*/ 59 h 78"/>
                <a:gd name="T2" fmla="*/ 36 w 75"/>
                <a:gd name="T3" fmla="*/ 78 h 78"/>
                <a:gd name="T4" fmla="*/ 0 w 75"/>
                <a:gd name="T5" fmla="*/ 59 h 78"/>
                <a:gd name="T6" fmla="*/ 0 w 75"/>
                <a:gd name="T7" fmla="*/ 0 h 78"/>
                <a:gd name="T8" fmla="*/ 75 w 75"/>
                <a:gd name="T9" fmla="*/ 0 h 78"/>
                <a:gd name="T10" fmla="*/ 75 w 75"/>
                <a:gd name="T11" fmla="*/ 59 h 78"/>
              </a:gdLst>
              <a:ahLst/>
              <a:cxnLst>
                <a:cxn ang="0">
                  <a:pos x="T0" y="T1"/>
                </a:cxn>
                <a:cxn ang="0">
                  <a:pos x="T2" y="T3"/>
                </a:cxn>
                <a:cxn ang="0">
                  <a:pos x="T4" y="T5"/>
                </a:cxn>
                <a:cxn ang="0">
                  <a:pos x="T6" y="T7"/>
                </a:cxn>
                <a:cxn ang="0">
                  <a:pos x="T8" y="T9"/>
                </a:cxn>
                <a:cxn ang="0">
                  <a:pos x="T10" y="T11"/>
                </a:cxn>
              </a:cxnLst>
              <a:rect l="0" t="0" r="r" b="b"/>
              <a:pathLst>
                <a:path w="75" h="78">
                  <a:moveTo>
                    <a:pt x="75" y="59"/>
                  </a:moveTo>
                  <a:lnTo>
                    <a:pt x="36" y="78"/>
                  </a:lnTo>
                  <a:lnTo>
                    <a:pt x="0" y="59"/>
                  </a:lnTo>
                  <a:lnTo>
                    <a:pt x="0" y="0"/>
                  </a:lnTo>
                  <a:lnTo>
                    <a:pt x="75" y="0"/>
                  </a:lnTo>
                  <a:lnTo>
                    <a:pt x="75" y="59"/>
                  </a:lnTo>
                  <a:close/>
                </a:path>
              </a:pathLst>
            </a:custGeom>
            <a:solidFill>
              <a:srgbClr val="F5C1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Freeform 40">
              <a:extLst>
                <a:ext uri="{FF2B5EF4-FFF2-40B4-BE49-F238E27FC236}">
                  <a16:creationId xmlns:a16="http://schemas.microsoft.com/office/drawing/2014/main" id="{E9701DC2-C0C5-404E-9AC7-8D2E5A321FFF}"/>
                </a:ext>
              </a:extLst>
            </p:cNvPr>
            <p:cNvSpPr>
              <a:spLocks/>
            </p:cNvSpPr>
            <p:nvPr/>
          </p:nvSpPr>
          <p:spPr bwMode="auto">
            <a:xfrm>
              <a:off x="6438782" y="5960259"/>
              <a:ext cx="0" cy="23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Freeform 41">
              <a:extLst>
                <a:ext uri="{FF2B5EF4-FFF2-40B4-BE49-F238E27FC236}">
                  <a16:creationId xmlns:a16="http://schemas.microsoft.com/office/drawing/2014/main" id="{0C644E1F-0ED8-4D95-8130-BBB2F3B5B87C}"/>
                </a:ext>
              </a:extLst>
            </p:cNvPr>
            <p:cNvSpPr>
              <a:spLocks/>
            </p:cNvSpPr>
            <p:nvPr/>
          </p:nvSpPr>
          <p:spPr bwMode="auto">
            <a:xfrm>
              <a:off x="6438782" y="59602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7" name="Freeform 42">
              <a:extLst>
                <a:ext uri="{FF2B5EF4-FFF2-40B4-BE49-F238E27FC236}">
                  <a16:creationId xmlns:a16="http://schemas.microsoft.com/office/drawing/2014/main" id="{E7F40A8E-C319-4CB1-A8C3-E455E032350F}"/>
                </a:ext>
              </a:extLst>
            </p:cNvPr>
            <p:cNvSpPr>
              <a:spLocks/>
            </p:cNvSpPr>
            <p:nvPr/>
          </p:nvSpPr>
          <p:spPr bwMode="auto">
            <a:xfrm>
              <a:off x="6415399" y="59137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8" name="Freeform 43">
              <a:extLst>
                <a:ext uri="{FF2B5EF4-FFF2-40B4-BE49-F238E27FC236}">
                  <a16:creationId xmlns:a16="http://schemas.microsoft.com/office/drawing/2014/main" id="{A8AB8038-CB0F-42F3-AEE8-846CFCF5A6E5}"/>
                </a:ext>
              </a:extLst>
            </p:cNvPr>
            <p:cNvSpPr>
              <a:spLocks/>
            </p:cNvSpPr>
            <p:nvPr/>
          </p:nvSpPr>
          <p:spPr bwMode="auto">
            <a:xfrm>
              <a:off x="6415399" y="59370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9" name="Freeform 44">
              <a:extLst>
                <a:ext uri="{FF2B5EF4-FFF2-40B4-BE49-F238E27FC236}">
                  <a16:creationId xmlns:a16="http://schemas.microsoft.com/office/drawing/2014/main" id="{C6099C67-2558-48AE-BAAB-D8DCF5BC18F4}"/>
                </a:ext>
              </a:extLst>
            </p:cNvPr>
            <p:cNvSpPr>
              <a:spLocks/>
            </p:cNvSpPr>
            <p:nvPr/>
          </p:nvSpPr>
          <p:spPr bwMode="auto">
            <a:xfrm>
              <a:off x="5725564" y="59137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0" name="Freeform 45">
              <a:extLst>
                <a:ext uri="{FF2B5EF4-FFF2-40B4-BE49-F238E27FC236}">
                  <a16:creationId xmlns:a16="http://schemas.microsoft.com/office/drawing/2014/main" id="{8FECC188-9611-4ABE-8714-F03D00F61AA2}"/>
                </a:ext>
              </a:extLst>
            </p:cNvPr>
            <p:cNvSpPr>
              <a:spLocks/>
            </p:cNvSpPr>
            <p:nvPr/>
          </p:nvSpPr>
          <p:spPr bwMode="auto">
            <a:xfrm>
              <a:off x="6438782" y="59835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1" name="Freeform 46">
              <a:extLst>
                <a:ext uri="{FF2B5EF4-FFF2-40B4-BE49-F238E27FC236}">
                  <a16:creationId xmlns:a16="http://schemas.microsoft.com/office/drawing/2014/main" id="{B581FC5A-203D-474E-A0AF-6FB12856C54C}"/>
                </a:ext>
              </a:extLst>
            </p:cNvPr>
            <p:cNvSpPr>
              <a:spLocks/>
            </p:cNvSpPr>
            <p:nvPr/>
          </p:nvSpPr>
          <p:spPr bwMode="auto">
            <a:xfrm>
              <a:off x="6438782" y="60067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Rectangle 47">
              <a:extLst>
                <a:ext uri="{FF2B5EF4-FFF2-40B4-BE49-F238E27FC236}">
                  <a16:creationId xmlns:a16="http://schemas.microsoft.com/office/drawing/2014/main" id="{1026CF0B-086C-4DF2-A09E-4E38F5934925}"/>
                </a:ext>
              </a:extLst>
            </p:cNvPr>
            <p:cNvSpPr>
              <a:spLocks noChangeArrowheads="1"/>
            </p:cNvSpPr>
            <p:nvPr/>
          </p:nvSpPr>
          <p:spPr bwMode="auto">
            <a:xfrm>
              <a:off x="6415399" y="5913766"/>
              <a:ext cx="5849" cy="5815"/>
            </a:xfrm>
            <a:prstGeom prst="rect">
              <a:avLst/>
            </a:prstGeom>
            <a:solidFill>
              <a:srgbClr val="FFD60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3" name="Freeform 48">
              <a:extLst>
                <a:ext uri="{FF2B5EF4-FFF2-40B4-BE49-F238E27FC236}">
                  <a16:creationId xmlns:a16="http://schemas.microsoft.com/office/drawing/2014/main" id="{7D289EFB-7735-432C-B17E-AECA167391F9}"/>
                </a:ext>
              </a:extLst>
            </p:cNvPr>
            <p:cNvSpPr>
              <a:spLocks/>
            </p:cNvSpPr>
            <p:nvPr/>
          </p:nvSpPr>
          <p:spPr bwMode="auto">
            <a:xfrm>
              <a:off x="5702178" y="5983510"/>
              <a:ext cx="0" cy="2324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4" name="Freeform 49">
              <a:extLst>
                <a:ext uri="{FF2B5EF4-FFF2-40B4-BE49-F238E27FC236}">
                  <a16:creationId xmlns:a16="http://schemas.microsoft.com/office/drawing/2014/main" id="{EEC5F60A-9600-4C5A-A806-94213FFACCE4}"/>
                </a:ext>
              </a:extLst>
            </p:cNvPr>
            <p:cNvSpPr>
              <a:spLocks/>
            </p:cNvSpPr>
            <p:nvPr/>
          </p:nvSpPr>
          <p:spPr bwMode="auto">
            <a:xfrm>
              <a:off x="5702178" y="59602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5" name="Freeform 50">
              <a:extLst>
                <a:ext uri="{FF2B5EF4-FFF2-40B4-BE49-F238E27FC236}">
                  <a16:creationId xmlns:a16="http://schemas.microsoft.com/office/drawing/2014/main" id="{A1EFAC1A-E92A-4FD9-A465-4536C95E8AB6}"/>
                </a:ext>
              </a:extLst>
            </p:cNvPr>
            <p:cNvSpPr>
              <a:spLocks/>
            </p:cNvSpPr>
            <p:nvPr/>
          </p:nvSpPr>
          <p:spPr bwMode="auto">
            <a:xfrm>
              <a:off x="5702178" y="59370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6" name="Freeform 51">
              <a:extLst>
                <a:ext uri="{FF2B5EF4-FFF2-40B4-BE49-F238E27FC236}">
                  <a16:creationId xmlns:a16="http://schemas.microsoft.com/office/drawing/2014/main" id="{83DD1E8F-F3EE-4E73-8B74-366D27049D02}"/>
                </a:ext>
              </a:extLst>
            </p:cNvPr>
            <p:cNvSpPr>
              <a:spLocks/>
            </p:cNvSpPr>
            <p:nvPr/>
          </p:nvSpPr>
          <p:spPr bwMode="auto">
            <a:xfrm>
              <a:off x="5702178" y="59835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7" name="Freeform 52">
              <a:extLst>
                <a:ext uri="{FF2B5EF4-FFF2-40B4-BE49-F238E27FC236}">
                  <a16:creationId xmlns:a16="http://schemas.microsoft.com/office/drawing/2014/main" id="{430C314E-0237-4E8A-A570-F4758D955A0D}"/>
                </a:ext>
              </a:extLst>
            </p:cNvPr>
            <p:cNvSpPr>
              <a:spLocks/>
            </p:cNvSpPr>
            <p:nvPr/>
          </p:nvSpPr>
          <p:spPr bwMode="auto">
            <a:xfrm>
              <a:off x="5632028" y="5890515"/>
              <a:ext cx="871063" cy="778799"/>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5C1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9" name="Oval 54">
              <a:extLst>
                <a:ext uri="{FF2B5EF4-FFF2-40B4-BE49-F238E27FC236}">
                  <a16:creationId xmlns:a16="http://schemas.microsoft.com/office/drawing/2014/main" id="{4EBA9BA0-9E6C-408B-956C-42266A332F8B}"/>
                </a:ext>
              </a:extLst>
            </p:cNvPr>
            <p:cNvSpPr>
              <a:spLocks noChangeArrowheads="1"/>
            </p:cNvSpPr>
            <p:nvPr/>
          </p:nvSpPr>
          <p:spPr bwMode="auto">
            <a:xfrm>
              <a:off x="5725565" y="6076499"/>
              <a:ext cx="23386" cy="2324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0" name="Oval 55">
              <a:extLst>
                <a:ext uri="{FF2B5EF4-FFF2-40B4-BE49-F238E27FC236}">
                  <a16:creationId xmlns:a16="http://schemas.microsoft.com/office/drawing/2014/main" id="{AB744D5C-25B1-4775-B378-F34A7A5C341D}"/>
                </a:ext>
              </a:extLst>
            </p:cNvPr>
            <p:cNvSpPr>
              <a:spLocks noChangeArrowheads="1"/>
            </p:cNvSpPr>
            <p:nvPr/>
          </p:nvSpPr>
          <p:spPr bwMode="auto">
            <a:xfrm>
              <a:off x="6415400" y="6076499"/>
              <a:ext cx="23386" cy="2324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8" name="Freeform 53">
              <a:extLst>
                <a:ext uri="{FF2B5EF4-FFF2-40B4-BE49-F238E27FC236}">
                  <a16:creationId xmlns:a16="http://schemas.microsoft.com/office/drawing/2014/main" id="{79FABA2B-1FA6-4DF6-9BEE-AE0E56D4CE79}"/>
                </a:ext>
              </a:extLst>
            </p:cNvPr>
            <p:cNvSpPr>
              <a:spLocks noEditPoints="1"/>
            </p:cNvSpPr>
            <p:nvPr/>
          </p:nvSpPr>
          <p:spPr bwMode="auto">
            <a:xfrm>
              <a:off x="5702178" y="6030002"/>
              <a:ext cx="759989" cy="249915"/>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222" name="Straight Connector 221">
            <a:extLst>
              <a:ext uri="{FF2B5EF4-FFF2-40B4-BE49-F238E27FC236}">
                <a16:creationId xmlns:a16="http://schemas.microsoft.com/office/drawing/2014/main" id="{46E20854-180B-4A9B-B8E6-176098D5CA93}"/>
              </a:ext>
            </a:extLst>
          </p:cNvPr>
          <p:cNvCxnSpPr>
            <a:cxnSpLocks/>
          </p:cNvCxnSpPr>
          <p:nvPr/>
        </p:nvCxnSpPr>
        <p:spPr>
          <a:xfrm flipH="1">
            <a:off x="6116738" y="6564323"/>
            <a:ext cx="2498976" cy="307247"/>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E4983595-5AF0-4AB0-97B8-EE45FA53F058}"/>
              </a:ext>
            </a:extLst>
          </p:cNvPr>
          <p:cNvGrpSpPr/>
          <p:nvPr/>
        </p:nvGrpSpPr>
        <p:grpSpPr>
          <a:xfrm>
            <a:off x="4530037" y="4378078"/>
            <a:ext cx="311682" cy="204414"/>
            <a:chOff x="-2947988" y="774700"/>
            <a:chExt cx="2936875" cy="3105151"/>
          </a:xfrm>
          <a:solidFill>
            <a:schemeClr val="bg1"/>
          </a:solidFill>
        </p:grpSpPr>
        <p:sp>
          <p:nvSpPr>
            <p:cNvPr id="228" name="Freeform 125">
              <a:extLst>
                <a:ext uri="{FF2B5EF4-FFF2-40B4-BE49-F238E27FC236}">
                  <a16:creationId xmlns:a16="http://schemas.microsoft.com/office/drawing/2014/main" id="{C574594D-3FBF-4307-9032-C1275D299506}"/>
                </a:ext>
              </a:extLst>
            </p:cNvPr>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100000"/>
                </a:lnSpc>
                <a:spcBef>
                  <a:spcPct val="0"/>
                </a:spcBef>
                <a:spcAft>
                  <a:spcPct val="0"/>
                </a:spcAft>
                <a:buClrTx/>
                <a:buSzTx/>
                <a:buFontTx/>
                <a:buNone/>
                <a:tabLst/>
                <a:defRPr/>
              </a:pPr>
              <a:endParaRPr kumimoji="0" lang="en-US" sz="122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Freeform 126">
              <a:extLst>
                <a:ext uri="{FF2B5EF4-FFF2-40B4-BE49-F238E27FC236}">
                  <a16:creationId xmlns:a16="http://schemas.microsoft.com/office/drawing/2014/main" id="{800D5990-D799-4502-86B3-6045B5789F65}"/>
                </a:ext>
              </a:extLst>
            </p:cNvPr>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100000"/>
                </a:lnSpc>
                <a:spcBef>
                  <a:spcPct val="0"/>
                </a:spcBef>
                <a:spcAft>
                  <a:spcPct val="0"/>
                </a:spcAft>
                <a:buClrTx/>
                <a:buSzTx/>
                <a:buFontTx/>
                <a:buNone/>
                <a:tabLst/>
                <a:defRPr/>
              </a:pPr>
              <a:endParaRPr kumimoji="0" lang="en-US" sz="122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Freeform 127">
              <a:extLst>
                <a:ext uri="{FF2B5EF4-FFF2-40B4-BE49-F238E27FC236}">
                  <a16:creationId xmlns:a16="http://schemas.microsoft.com/office/drawing/2014/main" id="{8F4C348F-4ADB-45A5-A2F7-AE1A56958F87}"/>
                </a:ext>
              </a:extLst>
            </p:cNvPr>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100000"/>
                </a:lnSpc>
                <a:spcBef>
                  <a:spcPct val="0"/>
                </a:spcBef>
                <a:spcAft>
                  <a:spcPct val="0"/>
                </a:spcAft>
                <a:buClrTx/>
                <a:buSzTx/>
                <a:buFontTx/>
                <a:buNone/>
                <a:tabLst/>
                <a:defRPr/>
              </a:pPr>
              <a:endParaRPr kumimoji="0" lang="en-US" sz="122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1" name="Group 230">
            <a:extLst>
              <a:ext uri="{FF2B5EF4-FFF2-40B4-BE49-F238E27FC236}">
                <a16:creationId xmlns:a16="http://schemas.microsoft.com/office/drawing/2014/main" id="{3BD3197F-A7C3-4D22-9CF6-4E69A4C338A4}"/>
              </a:ext>
            </a:extLst>
          </p:cNvPr>
          <p:cNvGrpSpPr>
            <a:grpSpLocks noChangeAspect="1"/>
          </p:cNvGrpSpPr>
          <p:nvPr/>
        </p:nvGrpSpPr>
        <p:grpSpPr bwMode="auto">
          <a:xfrm>
            <a:off x="3827607" y="4948365"/>
            <a:ext cx="265074" cy="266658"/>
            <a:chOff x="-2731" y="2631"/>
            <a:chExt cx="2342" cy="2356"/>
          </a:xfrm>
          <a:solidFill>
            <a:schemeClr val="accent1"/>
          </a:solidFill>
        </p:grpSpPr>
        <p:sp>
          <p:nvSpPr>
            <p:cNvPr id="232" name="Freeform 5">
              <a:extLst>
                <a:ext uri="{FF2B5EF4-FFF2-40B4-BE49-F238E27FC236}">
                  <a16:creationId xmlns:a16="http://schemas.microsoft.com/office/drawing/2014/main" id="{A151B47B-9AEB-438D-A1CB-07CDCF7354BF}"/>
                </a:ext>
              </a:extLst>
            </p:cNvPr>
            <p:cNvSpPr>
              <a:spLocks/>
            </p:cNvSpPr>
            <p:nvPr/>
          </p:nvSpPr>
          <p:spPr bwMode="auto">
            <a:xfrm>
              <a:off x="-2731" y="3810"/>
              <a:ext cx="1147" cy="1177"/>
            </a:xfrm>
            <a:custGeom>
              <a:avLst/>
              <a:gdLst>
                <a:gd name="T0" fmla="*/ 468 w 486"/>
                <a:gd name="T1" fmla="*/ 155 h 499"/>
                <a:gd name="T2" fmla="*/ 365 w 486"/>
                <a:gd name="T3" fmla="*/ 155 h 499"/>
                <a:gd name="T4" fmla="*/ 335 w 486"/>
                <a:gd name="T5" fmla="*/ 125 h 499"/>
                <a:gd name="T6" fmla="*/ 335 w 486"/>
                <a:gd name="T7" fmla="*/ 18 h 499"/>
                <a:gd name="T8" fmla="*/ 317 w 486"/>
                <a:gd name="T9" fmla="*/ 0 h 499"/>
                <a:gd name="T10" fmla="*/ 299 w 486"/>
                <a:gd name="T11" fmla="*/ 18 h 499"/>
                <a:gd name="T12" fmla="*/ 299 w 486"/>
                <a:gd name="T13" fmla="*/ 125 h 499"/>
                <a:gd name="T14" fmla="*/ 309 w 486"/>
                <a:gd name="T15" fmla="*/ 159 h 499"/>
                <a:gd name="T16" fmla="*/ 36 w 486"/>
                <a:gd name="T17" fmla="*/ 437 h 499"/>
                <a:gd name="T18" fmla="*/ 36 w 486"/>
                <a:gd name="T19" fmla="*/ 243 h 499"/>
                <a:gd name="T20" fmla="*/ 18 w 486"/>
                <a:gd name="T21" fmla="*/ 225 h 499"/>
                <a:gd name="T22" fmla="*/ 0 w 486"/>
                <a:gd name="T23" fmla="*/ 243 h 499"/>
                <a:gd name="T24" fmla="*/ 0 w 486"/>
                <a:gd name="T25" fmla="*/ 481 h 499"/>
                <a:gd name="T26" fmla="*/ 0 w 486"/>
                <a:gd name="T27" fmla="*/ 481 h 499"/>
                <a:gd name="T28" fmla="*/ 0 w 486"/>
                <a:gd name="T29" fmla="*/ 484 h 499"/>
                <a:gd name="T30" fmla="*/ 1 w 486"/>
                <a:gd name="T31" fmla="*/ 486 h 499"/>
                <a:gd name="T32" fmla="*/ 1 w 486"/>
                <a:gd name="T33" fmla="*/ 488 h 499"/>
                <a:gd name="T34" fmla="*/ 2 w 486"/>
                <a:gd name="T35" fmla="*/ 490 h 499"/>
                <a:gd name="T36" fmla="*/ 3 w 486"/>
                <a:gd name="T37" fmla="*/ 491 h 499"/>
                <a:gd name="T38" fmla="*/ 5 w 486"/>
                <a:gd name="T39" fmla="*/ 494 h 499"/>
                <a:gd name="T40" fmla="*/ 5 w 486"/>
                <a:gd name="T41" fmla="*/ 494 h 499"/>
                <a:gd name="T42" fmla="*/ 6 w 486"/>
                <a:gd name="T43" fmla="*/ 494 h 499"/>
                <a:gd name="T44" fmla="*/ 8 w 486"/>
                <a:gd name="T45" fmla="*/ 496 h 499"/>
                <a:gd name="T46" fmla="*/ 10 w 486"/>
                <a:gd name="T47" fmla="*/ 497 h 499"/>
                <a:gd name="T48" fmla="*/ 11 w 486"/>
                <a:gd name="T49" fmla="*/ 497 h 499"/>
                <a:gd name="T50" fmla="*/ 13 w 486"/>
                <a:gd name="T51" fmla="*/ 498 h 499"/>
                <a:gd name="T52" fmla="*/ 14 w 486"/>
                <a:gd name="T53" fmla="*/ 498 h 499"/>
                <a:gd name="T54" fmla="*/ 18 w 486"/>
                <a:gd name="T55" fmla="*/ 499 h 499"/>
                <a:gd name="T56" fmla="*/ 255 w 486"/>
                <a:gd name="T57" fmla="*/ 499 h 499"/>
                <a:gd name="T58" fmla="*/ 273 w 486"/>
                <a:gd name="T59" fmla="*/ 481 h 499"/>
                <a:gd name="T60" fmla="*/ 255 w 486"/>
                <a:gd name="T61" fmla="*/ 463 h 499"/>
                <a:gd name="T62" fmla="*/ 61 w 486"/>
                <a:gd name="T63" fmla="*/ 463 h 499"/>
                <a:gd name="T64" fmla="*/ 335 w 486"/>
                <a:gd name="T65" fmla="*/ 184 h 499"/>
                <a:gd name="T66" fmla="*/ 365 w 486"/>
                <a:gd name="T67" fmla="*/ 191 h 499"/>
                <a:gd name="T68" fmla="*/ 468 w 486"/>
                <a:gd name="T69" fmla="*/ 191 h 499"/>
                <a:gd name="T70" fmla="*/ 486 w 486"/>
                <a:gd name="T71" fmla="*/ 173 h 499"/>
                <a:gd name="T72" fmla="*/ 468 w 486"/>
                <a:gd name="T73" fmla="*/ 15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 h="499">
                  <a:moveTo>
                    <a:pt x="468" y="155"/>
                  </a:moveTo>
                  <a:cubicBezTo>
                    <a:pt x="365" y="155"/>
                    <a:pt x="365" y="155"/>
                    <a:pt x="365" y="155"/>
                  </a:cubicBezTo>
                  <a:cubicBezTo>
                    <a:pt x="349" y="155"/>
                    <a:pt x="335" y="142"/>
                    <a:pt x="335" y="125"/>
                  </a:cubicBezTo>
                  <a:cubicBezTo>
                    <a:pt x="335" y="18"/>
                    <a:pt x="335" y="18"/>
                    <a:pt x="335" y="18"/>
                  </a:cubicBezTo>
                  <a:cubicBezTo>
                    <a:pt x="335" y="8"/>
                    <a:pt x="327" y="0"/>
                    <a:pt x="317" y="0"/>
                  </a:cubicBezTo>
                  <a:cubicBezTo>
                    <a:pt x="307" y="0"/>
                    <a:pt x="299" y="8"/>
                    <a:pt x="299" y="18"/>
                  </a:cubicBezTo>
                  <a:cubicBezTo>
                    <a:pt x="299" y="125"/>
                    <a:pt x="299" y="125"/>
                    <a:pt x="299" y="125"/>
                  </a:cubicBezTo>
                  <a:cubicBezTo>
                    <a:pt x="299" y="138"/>
                    <a:pt x="303" y="150"/>
                    <a:pt x="309" y="159"/>
                  </a:cubicBezTo>
                  <a:cubicBezTo>
                    <a:pt x="36" y="437"/>
                    <a:pt x="36" y="437"/>
                    <a:pt x="36" y="437"/>
                  </a:cubicBezTo>
                  <a:cubicBezTo>
                    <a:pt x="36" y="243"/>
                    <a:pt x="36" y="243"/>
                    <a:pt x="36" y="243"/>
                  </a:cubicBezTo>
                  <a:cubicBezTo>
                    <a:pt x="36" y="234"/>
                    <a:pt x="28" y="225"/>
                    <a:pt x="18" y="225"/>
                  </a:cubicBezTo>
                  <a:cubicBezTo>
                    <a:pt x="8" y="225"/>
                    <a:pt x="0" y="234"/>
                    <a:pt x="0" y="243"/>
                  </a:cubicBezTo>
                  <a:cubicBezTo>
                    <a:pt x="0" y="481"/>
                    <a:pt x="0" y="481"/>
                    <a:pt x="0" y="481"/>
                  </a:cubicBezTo>
                  <a:cubicBezTo>
                    <a:pt x="0" y="481"/>
                    <a:pt x="0" y="481"/>
                    <a:pt x="0" y="481"/>
                  </a:cubicBezTo>
                  <a:cubicBezTo>
                    <a:pt x="0" y="482"/>
                    <a:pt x="0" y="483"/>
                    <a:pt x="0" y="484"/>
                  </a:cubicBezTo>
                  <a:cubicBezTo>
                    <a:pt x="0" y="485"/>
                    <a:pt x="1" y="485"/>
                    <a:pt x="1" y="486"/>
                  </a:cubicBezTo>
                  <a:cubicBezTo>
                    <a:pt x="1" y="486"/>
                    <a:pt x="1" y="487"/>
                    <a:pt x="1" y="488"/>
                  </a:cubicBezTo>
                  <a:cubicBezTo>
                    <a:pt x="2" y="488"/>
                    <a:pt x="2" y="489"/>
                    <a:pt x="2" y="490"/>
                  </a:cubicBezTo>
                  <a:cubicBezTo>
                    <a:pt x="3" y="490"/>
                    <a:pt x="3" y="491"/>
                    <a:pt x="3" y="491"/>
                  </a:cubicBezTo>
                  <a:cubicBezTo>
                    <a:pt x="4" y="492"/>
                    <a:pt x="4" y="493"/>
                    <a:pt x="5" y="494"/>
                  </a:cubicBezTo>
                  <a:cubicBezTo>
                    <a:pt x="5" y="494"/>
                    <a:pt x="5" y="494"/>
                    <a:pt x="5" y="494"/>
                  </a:cubicBezTo>
                  <a:cubicBezTo>
                    <a:pt x="6" y="494"/>
                    <a:pt x="6" y="494"/>
                    <a:pt x="6" y="494"/>
                  </a:cubicBezTo>
                  <a:cubicBezTo>
                    <a:pt x="7" y="495"/>
                    <a:pt x="7" y="495"/>
                    <a:pt x="8" y="496"/>
                  </a:cubicBezTo>
                  <a:cubicBezTo>
                    <a:pt x="9" y="496"/>
                    <a:pt x="9" y="496"/>
                    <a:pt x="10" y="497"/>
                  </a:cubicBezTo>
                  <a:cubicBezTo>
                    <a:pt x="10" y="497"/>
                    <a:pt x="11" y="497"/>
                    <a:pt x="11" y="497"/>
                  </a:cubicBezTo>
                  <a:cubicBezTo>
                    <a:pt x="12" y="498"/>
                    <a:pt x="12" y="498"/>
                    <a:pt x="13" y="498"/>
                  </a:cubicBezTo>
                  <a:cubicBezTo>
                    <a:pt x="14" y="498"/>
                    <a:pt x="14" y="498"/>
                    <a:pt x="14" y="498"/>
                  </a:cubicBezTo>
                  <a:cubicBezTo>
                    <a:pt x="16" y="499"/>
                    <a:pt x="17" y="499"/>
                    <a:pt x="18" y="499"/>
                  </a:cubicBezTo>
                  <a:cubicBezTo>
                    <a:pt x="255" y="499"/>
                    <a:pt x="255" y="499"/>
                    <a:pt x="255" y="499"/>
                  </a:cubicBezTo>
                  <a:cubicBezTo>
                    <a:pt x="265" y="499"/>
                    <a:pt x="273" y="491"/>
                    <a:pt x="273" y="481"/>
                  </a:cubicBezTo>
                  <a:cubicBezTo>
                    <a:pt x="273" y="471"/>
                    <a:pt x="265" y="463"/>
                    <a:pt x="255" y="463"/>
                  </a:cubicBezTo>
                  <a:cubicBezTo>
                    <a:pt x="61" y="463"/>
                    <a:pt x="61" y="463"/>
                    <a:pt x="61" y="463"/>
                  </a:cubicBezTo>
                  <a:cubicBezTo>
                    <a:pt x="335" y="184"/>
                    <a:pt x="335" y="184"/>
                    <a:pt x="335" y="184"/>
                  </a:cubicBezTo>
                  <a:cubicBezTo>
                    <a:pt x="344" y="189"/>
                    <a:pt x="354" y="191"/>
                    <a:pt x="365" y="191"/>
                  </a:cubicBezTo>
                  <a:cubicBezTo>
                    <a:pt x="468" y="191"/>
                    <a:pt x="468" y="191"/>
                    <a:pt x="468" y="191"/>
                  </a:cubicBezTo>
                  <a:cubicBezTo>
                    <a:pt x="478" y="191"/>
                    <a:pt x="486" y="183"/>
                    <a:pt x="486" y="173"/>
                  </a:cubicBezTo>
                  <a:cubicBezTo>
                    <a:pt x="486" y="164"/>
                    <a:pt x="478" y="155"/>
                    <a:pt x="468"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33" name="Freeform 6">
              <a:extLst>
                <a:ext uri="{FF2B5EF4-FFF2-40B4-BE49-F238E27FC236}">
                  <a16:creationId xmlns:a16="http://schemas.microsoft.com/office/drawing/2014/main" id="{8CFB41F5-E5BD-47DF-9C09-EBA23BBF758D}"/>
                </a:ext>
              </a:extLst>
            </p:cNvPr>
            <p:cNvSpPr>
              <a:spLocks/>
            </p:cNvSpPr>
            <p:nvPr/>
          </p:nvSpPr>
          <p:spPr bwMode="auto">
            <a:xfrm>
              <a:off x="-2731" y="2631"/>
              <a:ext cx="1147" cy="1151"/>
            </a:xfrm>
            <a:custGeom>
              <a:avLst/>
              <a:gdLst>
                <a:gd name="T0" fmla="*/ 18 w 486"/>
                <a:gd name="T1" fmla="*/ 274 h 488"/>
                <a:gd name="T2" fmla="*/ 36 w 486"/>
                <a:gd name="T3" fmla="*/ 256 h 488"/>
                <a:gd name="T4" fmla="*/ 36 w 486"/>
                <a:gd name="T5" fmla="*/ 62 h 488"/>
                <a:gd name="T6" fmla="*/ 306 w 486"/>
                <a:gd name="T7" fmla="*/ 337 h 488"/>
                <a:gd name="T8" fmla="*/ 299 w 486"/>
                <a:gd name="T9" fmla="*/ 365 h 488"/>
                <a:gd name="T10" fmla="*/ 299 w 486"/>
                <a:gd name="T11" fmla="*/ 470 h 488"/>
                <a:gd name="T12" fmla="*/ 317 w 486"/>
                <a:gd name="T13" fmla="*/ 488 h 488"/>
                <a:gd name="T14" fmla="*/ 335 w 486"/>
                <a:gd name="T15" fmla="*/ 470 h 488"/>
                <a:gd name="T16" fmla="*/ 335 w 486"/>
                <a:gd name="T17" fmla="*/ 365 h 488"/>
                <a:gd name="T18" fmla="*/ 365 w 486"/>
                <a:gd name="T19" fmla="*/ 335 h 488"/>
                <a:gd name="T20" fmla="*/ 468 w 486"/>
                <a:gd name="T21" fmla="*/ 335 h 488"/>
                <a:gd name="T22" fmla="*/ 486 w 486"/>
                <a:gd name="T23" fmla="*/ 317 h 488"/>
                <a:gd name="T24" fmla="*/ 468 w 486"/>
                <a:gd name="T25" fmla="*/ 299 h 488"/>
                <a:gd name="T26" fmla="*/ 365 w 486"/>
                <a:gd name="T27" fmla="*/ 299 h 488"/>
                <a:gd name="T28" fmla="*/ 330 w 486"/>
                <a:gd name="T29" fmla="*/ 310 h 488"/>
                <a:gd name="T30" fmla="*/ 61 w 486"/>
                <a:gd name="T31" fmla="*/ 36 h 488"/>
                <a:gd name="T32" fmla="*/ 255 w 486"/>
                <a:gd name="T33" fmla="*/ 36 h 488"/>
                <a:gd name="T34" fmla="*/ 273 w 486"/>
                <a:gd name="T35" fmla="*/ 18 h 488"/>
                <a:gd name="T36" fmla="*/ 255 w 486"/>
                <a:gd name="T37" fmla="*/ 0 h 488"/>
                <a:gd name="T38" fmla="*/ 18 w 486"/>
                <a:gd name="T39" fmla="*/ 0 h 488"/>
                <a:gd name="T40" fmla="*/ 17 w 486"/>
                <a:gd name="T41" fmla="*/ 0 h 488"/>
                <a:gd name="T42" fmla="*/ 15 w 486"/>
                <a:gd name="T43" fmla="*/ 1 h 488"/>
                <a:gd name="T44" fmla="*/ 13 w 486"/>
                <a:gd name="T45" fmla="*/ 1 h 488"/>
                <a:gd name="T46" fmla="*/ 11 w 486"/>
                <a:gd name="T47" fmla="*/ 2 h 488"/>
                <a:gd name="T48" fmla="*/ 9 w 486"/>
                <a:gd name="T49" fmla="*/ 3 h 488"/>
                <a:gd name="T50" fmla="*/ 8 w 486"/>
                <a:gd name="T51" fmla="*/ 3 h 488"/>
                <a:gd name="T52" fmla="*/ 6 w 486"/>
                <a:gd name="T53" fmla="*/ 5 h 488"/>
                <a:gd name="T54" fmla="*/ 5 w 486"/>
                <a:gd name="T55" fmla="*/ 6 h 488"/>
                <a:gd name="T56" fmla="*/ 5 w 486"/>
                <a:gd name="T57" fmla="*/ 6 h 488"/>
                <a:gd name="T58" fmla="*/ 3 w 486"/>
                <a:gd name="T59" fmla="*/ 8 h 488"/>
                <a:gd name="T60" fmla="*/ 2 w 486"/>
                <a:gd name="T61" fmla="*/ 9 h 488"/>
                <a:gd name="T62" fmla="*/ 1 w 486"/>
                <a:gd name="T63" fmla="*/ 11 h 488"/>
                <a:gd name="T64" fmla="*/ 1 w 486"/>
                <a:gd name="T65" fmla="*/ 13 h 488"/>
                <a:gd name="T66" fmla="*/ 0 w 486"/>
                <a:gd name="T67" fmla="*/ 15 h 488"/>
                <a:gd name="T68" fmla="*/ 0 w 486"/>
                <a:gd name="T69" fmla="*/ 18 h 488"/>
                <a:gd name="T70" fmla="*/ 0 w 486"/>
                <a:gd name="T71" fmla="*/ 18 h 488"/>
                <a:gd name="T72" fmla="*/ 0 w 486"/>
                <a:gd name="T73" fmla="*/ 256 h 488"/>
                <a:gd name="T74" fmla="*/ 18 w 486"/>
                <a:gd name="T75" fmla="*/ 27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6" h="488">
                  <a:moveTo>
                    <a:pt x="18" y="274"/>
                  </a:moveTo>
                  <a:cubicBezTo>
                    <a:pt x="28" y="274"/>
                    <a:pt x="36" y="266"/>
                    <a:pt x="36" y="256"/>
                  </a:cubicBezTo>
                  <a:cubicBezTo>
                    <a:pt x="36" y="62"/>
                    <a:pt x="36" y="62"/>
                    <a:pt x="36" y="62"/>
                  </a:cubicBezTo>
                  <a:cubicBezTo>
                    <a:pt x="306" y="337"/>
                    <a:pt x="306" y="337"/>
                    <a:pt x="306" y="337"/>
                  </a:cubicBezTo>
                  <a:cubicBezTo>
                    <a:pt x="302" y="345"/>
                    <a:pt x="299" y="355"/>
                    <a:pt x="299" y="365"/>
                  </a:cubicBezTo>
                  <a:cubicBezTo>
                    <a:pt x="299" y="470"/>
                    <a:pt x="299" y="470"/>
                    <a:pt x="299" y="470"/>
                  </a:cubicBezTo>
                  <a:cubicBezTo>
                    <a:pt x="299" y="480"/>
                    <a:pt x="307" y="488"/>
                    <a:pt x="317" y="488"/>
                  </a:cubicBezTo>
                  <a:cubicBezTo>
                    <a:pt x="327" y="488"/>
                    <a:pt x="335" y="480"/>
                    <a:pt x="335" y="470"/>
                  </a:cubicBezTo>
                  <a:cubicBezTo>
                    <a:pt x="335" y="365"/>
                    <a:pt x="335" y="365"/>
                    <a:pt x="335" y="365"/>
                  </a:cubicBezTo>
                  <a:cubicBezTo>
                    <a:pt x="335" y="348"/>
                    <a:pt x="349" y="335"/>
                    <a:pt x="365" y="335"/>
                  </a:cubicBezTo>
                  <a:cubicBezTo>
                    <a:pt x="468" y="335"/>
                    <a:pt x="468" y="335"/>
                    <a:pt x="468" y="335"/>
                  </a:cubicBezTo>
                  <a:cubicBezTo>
                    <a:pt x="478" y="335"/>
                    <a:pt x="486" y="327"/>
                    <a:pt x="486" y="317"/>
                  </a:cubicBezTo>
                  <a:cubicBezTo>
                    <a:pt x="486" y="307"/>
                    <a:pt x="478" y="299"/>
                    <a:pt x="468" y="299"/>
                  </a:cubicBezTo>
                  <a:cubicBezTo>
                    <a:pt x="365" y="299"/>
                    <a:pt x="365" y="299"/>
                    <a:pt x="365" y="299"/>
                  </a:cubicBezTo>
                  <a:cubicBezTo>
                    <a:pt x="352" y="299"/>
                    <a:pt x="340" y="303"/>
                    <a:pt x="330" y="310"/>
                  </a:cubicBezTo>
                  <a:cubicBezTo>
                    <a:pt x="61" y="36"/>
                    <a:pt x="61" y="36"/>
                    <a:pt x="61" y="36"/>
                  </a:cubicBezTo>
                  <a:cubicBezTo>
                    <a:pt x="255" y="36"/>
                    <a:pt x="255" y="36"/>
                    <a:pt x="255" y="36"/>
                  </a:cubicBezTo>
                  <a:cubicBezTo>
                    <a:pt x="265" y="36"/>
                    <a:pt x="273" y="28"/>
                    <a:pt x="273" y="18"/>
                  </a:cubicBezTo>
                  <a:cubicBezTo>
                    <a:pt x="273" y="8"/>
                    <a:pt x="265" y="0"/>
                    <a:pt x="255" y="0"/>
                  </a:cubicBezTo>
                  <a:cubicBezTo>
                    <a:pt x="18" y="0"/>
                    <a:pt x="18" y="0"/>
                    <a:pt x="18" y="0"/>
                  </a:cubicBezTo>
                  <a:cubicBezTo>
                    <a:pt x="18" y="0"/>
                    <a:pt x="17" y="0"/>
                    <a:pt x="17" y="0"/>
                  </a:cubicBezTo>
                  <a:cubicBezTo>
                    <a:pt x="16" y="0"/>
                    <a:pt x="15" y="1"/>
                    <a:pt x="15" y="1"/>
                  </a:cubicBezTo>
                  <a:cubicBezTo>
                    <a:pt x="14" y="1"/>
                    <a:pt x="13" y="1"/>
                    <a:pt x="13" y="1"/>
                  </a:cubicBezTo>
                  <a:cubicBezTo>
                    <a:pt x="12" y="1"/>
                    <a:pt x="12" y="1"/>
                    <a:pt x="11" y="2"/>
                  </a:cubicBezTo>
                  <a:cubicBezTo>
                    <a:pt x="11" y="2"/>
                    <a:pt x="10" y="2"/>
                    <a:pt x="9" y="3"/>
                  </a:cubicBezTo>
                  <a:cubicBezTo>
                    <a:pt x="9" y="3"/>
                    <a:pt x="9" y="3"/>
                    <a:pt x="8" y="3"/>
                  </a:cubicBezTo>
                  <a:cubicBezTo>
                    <a:pt x="7" y="4"/>
                    <a:pt x="7" y="4"/>
                    <a:pt x="6" y="5"/>
                  </a:cubicBezTo>
                  <a:cubicBezTo>
                    <a:pt x="6" y="5"/>
                    <a:pt x="6" y="5"/>
                    <a:pt x="5" y="6"/>
                  </a:cubicBezTo>
                  <a:cubicBezTo>
                    <a:pt x="5" y="6"/>
                    <a:pt x="5" y="6"/>
                    <a:pt x="5" y="6"/>
                  </a:cubicBezTo>
                  <a:cubicBezTo>
                    <a:pt x="4" y="6"/>
                    <a:pt x="4" y="7"/>
                    <a:pt x="3" y="8"/>
                  </a:cubicBezTo>
                  <a:cubicBezTo>
                    <a:pt x="3" y="9"/>
                    <a:pt x="3" y="9"/>
                    <a:pt x="2" y="9"/>
                  </a:cubicBezTo>
                  <a:cubicBezTo>
                    <a:pt x="2" y="10"/>
                    <a:pt x="2" y="11"/>
                    <a:pt x="1" y="11"/>
                  </a:cubicBezTo>
                  <a:cubicBezTo>
                    <a:pt x="1" y="12"/>
                    <a:pt x="1" y="13"/>
                    <a:pt x="1" y="13"/>
                  </a:cubicBezTo>
                  <a:cubicBezTo>
                    <a:pt x="1" y="14"/>
                    <a:pt x="0" y="14"/>
                    <a:pt x="0" y="15"/>
                  </a:cubicBezTo>
                  <a:cubicBezTo>
                    <a:pt x="0" y="16"/>
                    <a:pt x="0" y="17"/>
                    <a:pt x="0" y="18"/>
                  </a:cubicBezTo>
                  <a:cubicBezTo>
                    <a:pt x="0" y="18"/>
                    <a:pt x="0" y="18"/>
                    <a:pt x="0" y="18"/>
                  </a:cubicBezTo>
                  <a:cubicBezTo>
                    <a:pt x="0" y="256"/>
                    <a:pt x="0" y="256"/>
                    <a:pt x="0" y="256"/>
                  </a:cubicBezTo>
                  <a:cubicBezTo>
                    <a:pt x="0" y="266"/>
                    <a:pt x="8" y="274"/>
                    <a:pt x="18"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34" name="Freeform 7">
              <a:extLst>
                <a:ext uri="{FF2B5EF4-FFF2-40B4-BE49-F238E27FC236}">
                  <a16:creationId xmlns:a16="http://schemas.microsoft.com/office/drawing/2014/main" id="{FA82D1FE-4F1C-46F9-B3F0-9F1729141F15}"/>
                </a:ext>
              </a:extLst>
            </p:cNvPr>
            <p:cNvSpPr>
              <a:spLocks/>
            </p:cNvSpPr>
            <p:nvPr/>
          </p:nvSpPr>
          <p:spPr bwMode="auto">
            <a:xfrm>
              <a:off x="-1543" y="2631"/>
              <a:ext cx="1154" cy="1151"/>
            </a:xfrm>
            <a:custGeom>
              <a:avLst/>
              <a:gdLst>
                <a:gd name="T0" fmla="*/ 488 w 489"/>
                <a:gd name="T1" fmla="*/ 15 h 488"/>
                <a:gd name="T2" fmla="*/ 488 w 489"/>
                <a:gd name="T3" fmla="*/ 14 h 488"/>
                <a:gd name="T4" fmla="*/ 487 w 489"/>
                <a:gd name="T5" fmla="*/ 11 h 488"/>
                <a:gd name="T6" fmla="*/ 486 w 489"/>
                <a:gd name="T7" fmla="*/ 9 h 488"/>
                <a:gd name="T8" fmla="*/ 486 w 489"/>
                <a:gd name="T9" fmla="*/ 8 h 488"/>
                <a:gd name="T10" fmla="*/ 483 w 489"/>
                <a:gd name="T11" fmla="*/ 6 h 488"/>
                <a:gd name="T12" fmla="*/ 483 w 489"/>
                <a:gd name="T13" fmla="*/ 6 h 488"/>
                <a:gd name="T14" fmla="*/ 483 w 489"/>
                <a:gd name="T15" fmla="*/ 5 h 488"/>
                <a:gd name="T16" fmla="*/ 481 w 489"/>
                <a:gd name="T17" fmla="*/ 3 h 488"/>
                <a:gd name="T18" fmla="*/ 479 w 489"/>
                <a:gd name="T19" fmla="*/ 3 h 488"/>
                <a:gd name="T20" fmla="*/ 478 w 489"/>
                <a:gd name="T21" fmla="*/ 2 h 488"/>
                <a:gd name="T22" fmla="*/ 476 w 489"/>
                <a:gd name="T23" fmla="*/ 1 h 488"/>
                <a:gd name="T24" fmla="*/ 474 w 489"/>
                <a:gd name="T25" fmla="*/ 1 h 488"/>
                <a:gd name="T26" fmla="*/ 472 w 489"/>
                <a:gd name="T27" fmla="*/ 0 h 488"/>
                <a:gd name="T28" fmla="*/ 471 w 489"/>
                <a:gd name="T29" fmla="*/ 0 h 488"/>
                <a:gd name="T30" fmla="*/ 471 w 489"/>
                <a:gd name="T31" fmla="*/ 0 h 488"/>
                <a:gd name="T32" fmla="*/ 471 w 489"/>
                <a:gd name="T33" fmla="*/ 0 h 488"/>
                <a:gd name="T34" fmla="*/ 233 w 489"/>
                <a:gd name="T35" fmla="*/ 0 h 488"/>
                <a:gd name="T36" fmla="*/ 215 w 489"/>
                <a:gd name="T37" fmla="*/ 18 h 488"/>
                <a:gd name="T38" fmla="*/ 233 w 489"/>
                <a:gd name="T39" fmla="*/ 36 h 488"/>
                <a:gd name="T40" fmla="*/ 428 w 489"/>
                <a:gd name="T41" fmla="*/ 36 h 488"/>
                <a:gd name="T42" fmla="*/ 159 w 489"/>
                <a:gd name="T43" fmla="*/ 310 h 488"/>
                <a:gd name="T44" fmla="*/ 123 w 489"/>
                <a:gd name="T45" fmla="*/ 299 h 488"/>
                <a:gd name="T46" fmla="*/ 18 w 489"/>
                <a:gd name="T47" fmla="*/ 299 h 488"/>
                <a:gd name="T48" fmla="*/ 0 w 489"/>
                <a:gd name="T49" fmla="*/ 317 h 488"/>
                <a:gd name="T50" fmla="*/ 18 w 489"/>
                <a:gd name="T51" fmla="*/ 335 h 488"/>
                <a:gd name="T52" fmla="*/ 123 w 489"/>
                <a:gd name="T53" fmla="*/ 335 h 488"/>
                <a:gd name="T54" fmla="*/ 153 w 489"/>
                <a:gd name="T55" fmla="*/ 365 h 488"/>
                <a:gd name="T56" fmla="*/ 153 w 489"/>
                <a:gd name="T57" fmla="*/ 470 h 488"/>
                <a:gd name="T58" fmla="*/ 171 w 489"/>
                <a:gd name="T59" fmla="*/ 488 h 488"/>
                <a:gd name="T60" fmla="*/ 189 w 489"/>
                <a:gd name="T61" fmla="*/ 470 h 488"/>
                <a:gd name="T62" fmla="*/ 189 w 489"/>
                <a:gd name="T63" fmla="*/ 365 h 488"/>
                <a:gd name="T64" fmla="*/ 183 w 489"/>
                <a:gd name="T65" fmla="*/ 337 h 488"/>
                <a:gd name="T66" fmla="*/ 453 w 489"/>
                <a:gd name="T67" fmla="*/ 62 h 488"/>
                <a:gd name="T68" fmla="*/ 453 w 489"/>
                <a:gd name="T69" fmla="*/ 256 h 488"/>
                <a:gd name="T70" fmla="*/ 471 w 489"/>
                <a:gd name="T71" fmla="*/ 274 h 488"/>
                <a:gd name="T72" fmla="*/ 489 w 489"/>
                <a:gd name="T73" fmla="*/ 256 h 488"/>
                <a:gd name="T74" fmla="*/ 489 w 489"/>
                <a:gd name="T75" fmla="*/ 18 h 488"/>
                <a:gd name="T76" fmla="*/ 489 w 489"/>
                <a:gd name="T77" fmla="*/ 18 h 488"/>
                <a:gd name="T78" fmla="*/ 488 w 489"/>
                <a:gd name="T79" fmla="*/ 15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9" h="488">
                  <a:moveTo>
                    <a:pt x="488" y="15"/>
                  </a:moveTo>
                  <a:cubicBezTo>
                    <a:pt x="488" y="14"/>
                    <a:pt x="488" y="14"/>
                    <a:pt x="488" y="14"/>
                  </a:cubicBezTo>
                  <a:cubicBezTo>
                    <a:pt x="488" y="13"/>
                    <a:pt x="488" y="12"/>
                    <a:pt x="487" y="11"/>
                  </a:cubicBezTo>
                  <a:cubicBezTo>
                    <a:pt x="487" y="11"/>
                    <a:pt x="487" y="10"/>
                    <a:pt x="486" y="9"/>
                  </a:cubicBezTo>
                  <a:cubicBezTo>
                    <a:pt x="486" y="9"/>
                    <a:pt x="486" y="9"/>
                    <a:pt x="486" y="8"/>
                  </a:cubicBezTo>
                  <a:cubicBezTo>
                    <a:pt x="485" y="7"/>
                    <a:pt x="484" y="6"/>
                    <a:pt x="483" y="6"/>
                  </a:cubicBezTo>
                  <a:cubicBezTo>
                    <a:pt x="483" y="6"/>
                    <a:pt x="483" y="6"/>
                    <a:pt x="483" y="6"/>
                  </a:cubicBezTo>
                  <a:cubicBezTo>
                    <a:pt x="483" y="5"/>
                    <a:pt x="483" y="5"/>
                    <a:pt x="483" y="5"/>
                  </a:cubicBezTo>
                  <a:cubicBezTo>
                    <a:pt x="482" y="4"/>
                    <a:pt x="481" y="4"/>
                    <a:pt x="481" y="3"/>
                  </a:cubicBezTo>
                  <a:cubicBezTo>
                    <a:pt x="480" y="3"/>
                    <a:pt x="480" y="3"/>
                    <a:pt x="479" y="3"/>
                  </a:cubicBezTo>
                  <a:cubicBezTo>
                    <a:pt x="479" y="2"/>
                    <a:pt x="478" y="2"/>
                    <a:pt x="478" y="2"/>
                  </a:cubicBezTo>
                  <a:cubicBezTo>
                    <a:pt x="477" y="1"/>
                    <a:pt x="476" y="1"/>
                    <a:pt x="476" y="1"/>
                  </a:cubicBezTo>
                  <a:cubicBezTo>
                    <a:pt x="475" y="1"/>
                    <a:pt x="475" y="1"/>
                    <a:pt x="474" y="1"/>
                  </a:cubicBezTo>
                  <a:cubicBezTo>
                    <a:pt x="473" y="1"/>
                    <a:pt x="473" y="0"/>
                    <a:pt x="472" y="0"/>
                  </a:cubicBezTo>
                  <a:cubicBezTo>
                    <a:pt x="471" y="0"/>
                    <a:pt x="471" y="0"/>
                    <a:pt x="471" y="0"/>
                  </a:cubicBezTo>
                  <a:cubicBezTo>
                    <a:pt x="471" y="0"/>
                    <a:pt x="471" y="0"/>
                    <a:pt x="471" y="0"/>
                  </a:cubicBezTo>
                  <a:cubicBezTo>
                    <a:pt x="471" y="0"/>
                    <a:pt x="471" y="0"/>
                    <a:pt x="471" y="0"/>
                  </a:cubicBezTo>
                  <a:cubicBezTo>
                    <a:pt x="233" y="0"/>
                    <a:pt x="233" y="0"/>
                    <a:pt x="233" y="0"/>
                  </a:cubicBezTo>
                  <a:cubicBezTo>
                    <a:pt x="224" y="0"/>
                    <a:pt x="215" y="8"/>
                    <a:pt x="215" y="18"/>
                  </a:cubicBezTo>
                  <a:cubicBezTo>
                    <a:pt x="215" y="28"/>
                    <a:pt x="224" y="36"/>
                    <a:pt x="233" y="36"/>
                  </a:cubicBezTo>
                  <a:cubicBezTo>
                    <a:pt x="428" y="36"/>
                    <a:pt x="428" y="36"/>
                    <a:pt x="428" y="36"/>
                  </a:cubicBezTo>
                  <a:cubicBezTo>
                    <a:pt x="159" y="310"/>
                    <a:pt x="159" y="310"/>
                    <a:pt x="159" y="310"/>
                  </a:cubicBezTo>
                  <a:cubicBezTo>
                    <a:pt x="149" y="303"/>
                    <a:pt x="136" y="299"/>
                    <a:pt x="123" y="299"/>
                  </a:cubicBezTo>
                  <a:cubicBezTo>
                    <a:pt x="18" y="299"/>
                    <a:pt x="18" y="299"/>
                    <a:pt x="18" y="299"/>
                  </a:cubicBezTo>
                  <a:cubicBezTo>
                    <a:pt x="8" y="299"/>
                    <a:pt x="0" y="307"/>
                    <a:pt x="0" y="317"/>
                  </a:cubicBezTo>
                  <a:cubicBezTo>
                    <a:pt x="0" y="327"/>
                    <a:pt x="8" y="335"/>
                    <a:pt x="18" y="335"/>
                  </a:cubicBezTo>
                  <a:cubicBezTo>
                    <a:pt x="123" y="335"/>
                    <a:pt x="123" y="335"/>
                    <a:pt x="123" y="335"/>
                  </a:cubicBezTo>
                  <a:cubicBezTo>
                    <a:pt x="139" y="335"/>
                    <a:pt x="153" y="348"/>
                    <a:pt x="153" y="365"/>
                  </a:cubicBezTo>
                  <a:cubicBezTo>
                    <a:pt x="153" y="470"/>
                    <a:pt x="153" y="470"/>
                    <a:pt x="153" y="470"/>
                  </a:cubicBezTo>
                  <a:cubicBezTo>
                    <a:pt x="153" y="480"/>
                    <a:pt x="161" y="488"/>
                    <a:pt x="171" y="488"/>
                  </a:cubicBezTo>
                  <a:cubicBezTo>
                    <a:pt x="181" y="488"/>
                    <a:pt x="189" y="480"/>
                    <a:pt x="189" y="470"/>
                  </a:cubicBezTo>
                  <a:cubicBezTo>
                    <a:pt x="189" y="365"/>
                    <a:pt x="189" y="365"/>
                    <a:pt x="189" y="365"/>
                  </a:cubicBezTo>
                  <a:cubicBezTo>
                    <a:pt x="189" y="355"/>
                    <a:pt x="187" y="346"/>
                    <a:pt x="183" y="337"/>
                  </a:cubicBezTo>
                  <a:cubicBezTo>
                    <a:pt x="453" y="62"/>
                    <a:pt x="453" y="62"/>
                    <a:pt x="453" y="62"/>
                  </a:cubicBezTo>
                  <a:cubicBezTo>
                    <a:pt x="453" y="256"/>
                    <a:pt x="453" y="256"/>
                    <a:pt x="453" y="256"/>
                  </a:cubicBezTo>
                  <a:cubicBezTo>
                    <a:pt x="453" y="266"/>
                    <a:pt x="461" y="274"/>
                    <a:pt x="471" y="274"/>
                  </a:cubicBezTo>
                  <a:cubicBezTo>
                    <a:pt x="481" y="274"/>
                    <a:pt x="489" y="266"/>
                    <a:pt x="489" y="256"/>
                  </a:cubicBezTo>
                  <a:cubicBezTo>
                    <a:pt x="489" y="18"/>
                    <a:pt x="489" y="18"/>
                    <a:pt x="489" y="18"/>
                  </a:cubicBezTo>
                  <a:cubicBezTo>
                    <a:pt x="489" y="18"/>
                    <a:pt x="489" y="18"/>
                    <a:pt x="489" y="18"/>
                  </a:cubicBezTo>
                  <a:cubicBezTo>
                    <a:pt x="489" y="17"/>
                    <a:pt x="489" y="16"/>
                    <a:pt x="48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35" name="Freeform 8">
              <a:extLst>
                <a:ext uri="{FF2B5EF4-FFF2-40B4-BE49-F238E27FC236}">
                  <a16:creationId xmlns:a16="http://schemas.microsoft.com/office/drawing/2014/main" id="{36CE8966-5CFB-47A5-914E-B20B1E414E05}"/>
                </a:ext>
              </a:extLst>
            </p:cNvPr>
            <p:cNvSpPr>
              <a:spLocks/>
            </p:cNvSpPr>
            <p:nvPr/>
          </p:nvSpPr>
          <p:spPr bwMode="auto">
            <a:xfrm>
              <a:off x="-1543" y="3810"/>
              <a:ext cx="1154" cy="1177"/>
            </a:xfrm>
            <a:custGeom>
              <a:avLst/>
              <a:gdLst>
                <a:gd name="T0" fmla="*/ 471 w 489"/>
                <a:gd name="T1" fmla="*/ 225 h 499"/>
                <a:gd name="T2" fmla="*/ 453 w 489"/>
                <a:gd name="T3" fmla="*/ 243 h 499"/>
                <a:gd name="T4" fmla="*/ 453 w 489"/>
                <a:gd name="T5" fmla="*/ 437 h 499"/>
                <a:gd name="T6" fmla="*/ 180 w 489"/>
                <a:gd name="T7" fmla="*/ 159 h 499"/>
                <a:gd name="T8" fmla="*/ 189 w 489"/>
                <a:gd name="T9" fmla="*/ 125 h 499"/>
                <a:gd name="T10" fmla="*/ 189 w 489"/>
                <a:gd name="T11" fmla="*/ 18 h 499"/>
                <a:gd name="T12" fmla="*/ 171 w 489"/>
                <a:gd name="T13" fmla="*/ 0 h 499"/>
                <a:gd name="T14" fmla="*/ 153 w 489"/>
                <a:gd name="T15" fmla="*/ 18 h 499"/>
                <a:gd name="T16" fmla="*/ 153 w 489"/>
                <a:gd name="T17" fmla="*/ 125 h 499"/>
                <a:gd name="T18" fmla="*/ 123 w 489"/>
                <a:gd name="T19" fmla="*/ 155 h 499"/>
                <a:gd name="T20" fmla="*/ 18 w 489"/>
                <a:gd name="T21" fmla="*/ 155 h 499"/>
                <a:gd name="T22" fmla="*/ 0 w 489"/>
                <a:gd name="T23" fmla="*/ 173 h 499"/>
                <a:gd name="T24" fmla="*/ 18 w 489"/>
                <a:gd name="T25" fmla="*/ 191 h 499"/>
                <a:gd name="T26" fmla="*/ 123 w 489"/>
                <a:gd name="T27" fmla="*/ 191 h 499"/>
                <a:gd name="T28" fmla="*/ 153 w 489"/>
                <a:gd name="T29" fmla="*/ 184 h 499"/>
                <a:gd name="T30" fmla="*/ 428 w 489"/>
                <a:gd name="T31" fmla="*/ 463 h 499"/>
                <a:gd name="T32" fmla="*/ 233 w 489"/>
                <a:gd name="T33" fmla="*/ 463 h 499"/>
                <a:gd name="T34" fmla="*/ 215 w 489"/>
                <a:gd name="T35" fmla="*/ 481 h 499"/>
                <a:gd name="T36" fmla="*/ 233 w 489"/>
                <a:gd name="T37" fmla="*/ 499 h 499"/>
                <a:gd name="T38" fmla="*/ 471 w 489"/>
                <a:gd name="T39" fmla="*/ 499 h 499"/>
                <a:gd name="T40" fmla="*/ 474 w 489"/>
                <a:gd name="T41" fmla="*/ 498 h 499"/>
                <a:gd name="T42" fmla="*/ 476 w 489"/>
                <a:gd name="T43" fmla="*/ 498 h 499"/>
                <a:gd name="T44" fmla="*/ 478 w 489"/>
                <a:gd name="T45" fmla="*/ 497 h 499"/>
                <a:gd name="T46" fmla="*/ 479 w 489"/>
                <a:gd name="T47" fmla="*/ 497 h 499"/>
                <a:gd name="T48" fmla="*/ 481 w 489"/>
                <a:gd name="T49" fmla="*/ 496 h 499"/>
                <a:gd name="T50" fmla="*/ 483 w 489"/>
                <a:gd name="T51" fmla="*/ 494 h 499"/>
                <a:gd name="T52" fmla="*/ 483 w 489"/>
                <a:gd name="T53" fmla="*/ 494 h 499"/>
                <a:gd name="T54" fmla="*/ 483 w 489"/>
                <a:gd name="T55" fmla="*/ 494 h 499"/>
                <a:gd name="T56" fmla="*/ 486 w 489"/>
                <a:gd name="T57" fmla="*/ 491 h 499"/>
                <a:gd name="T58" fmla="*/ 486 w 489"/>
                <a:gd name="T59" fmla="*/ 490 h 499"/>
                <a:gd name="T60" fmla="*/ 487 w 489"/>
                <a:gd name="T61" fmla="*/ 488 h 499"/>
                <a:gd name="T62" fmla="*/ 488 w 489"/>
                <a:gd name="T63" fmla="*/ 486 h 499"/>
                <a:gd name="T64" fmla="*/ 488 w 489"/>
                <a:gd name="T65" fmla="*/ 484 h 499"/>
                <a:gd name="T66" fmla="*/ 489 w 489"/>
                <a:gd name="T67" fmla="*/ 481 h 499"/>
                <a:gd name="T68" fmla="*/ 489 w 489"/>
                <a:gd name="T69" fmla="*/ 481 h 499"/>
                <a:gd name="T70" fmla="*/ 489 w 489"/>
                <a:gd name="T71" fmla="*/ 243 h 499"/>
                <a:gd name="T72" fmla="*/ 471 w 489"/>
                <a:gd name="T73" fmla="*/ 22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9" h="499">
                  <a:moveTo>
                    <a:pt x="471" y="225"/>
                  </a:moveTo>
                  <a:cubicBezTo>
                    <a:pt x="461" y="225"/>
                    <a:pt x="453" y="234"/>
                    <a:pt x="453" y="243"/>
                  </a:cubicBezTo>
                  <a:cubicBezTo>
                    <a:pt x="453" y="437"/>
                    <a:pt x="453" y="437"/>
                    <a:pt x="453" y="437"/>
                  </a:cubicBezTo>
                  <a:cubicBezTo>
                    <a:pt x="180" y="159"/>
                    <a:pt x="180" y="159"/>
                    <a:pt x="180" y="159"/>
                  </a:cubicBezTo>
                  <a:cubicBezTo>
                    <a:pt x="185" y="149"/>
                    <a:pt x="189" y="138"/>
                    <a:pt x="189" y="125"/>
                  </a:cubicBezTo>
                  <a:cubicBezTo>
                    <a:pt x="189" y="18"/>
                    <a:pt x="189" y="18"/>
                    <a:pt x="189" y="18"/>
                  </a:cubicBezTo>
                  <a:cubicBezTo>
                    <a:pt x="189" y="8"/>
                    <a:pt x="181" y="0"/>
                    <a:pt x="171" y="0"/>
                  </a:cubicBezTo>
                  <a:cubicBezTo>
                    <a:pt x="161" y="0"/>
                    <a:pt x="153" y="8"/>
                    <a:pt x="153" y="18"/>
                  </a:cubicBezTo>
                  <a:cubicBezTo>
                    <a:pt x="153" y="125"/>
                    <a:pt x="153" y="125"/>
                    <a:pt x="153" y="125"/>
                  </a:cubicBezTo>
                  <a:cubicBezTo>
                    <a:pt x="153" y="142"/>
                    <a:pt x="139" y="155"/>
                    <a:pt x="123" y="155"/>
                  </a:cubicBezTo>
                  <a:cubicBezTo>
                    <a:pt x="18" y="155"/>
                    <a:pt x="18" y="155"/>
                    <a:pt x="18" y="155"/>
                  </a:cubicBezTo>
                  <a:cubicBezTo>
                    <a:pt x="8" y="155"/>
                    <a:pt x="0" y="164"/>
                    <a:pt x="0" y="173"/>
                  </a:cubicBezTo>
                  <a:cubicBezTo>
                    <a:pt x="0" y="183"/>
                    <a:pt x="8" y="191"/>
                    <a:pt x="18" y="191"/>
                  </a:cubicBezTo>
                  <a:cubicBezTo>
                    <a:pt x="123" y="191"/>
                    <a:pt x="123" y="191"/>
                    <a:pt x="123" y="191"/>
                  </a:cubicBezTo>
                  <a:cubicBezTo>
                    <a:pt x="134" y="191"/>
                    <a:pt x="144" y="189"/>
                    <a:pt x="153" y="184"/>
                  </a:cubicBezTo>
                  <a:cubicBezTo>
                    <a:pt x="428" y="463"/>
                    <a:pt x="428" y="463"/>
                    <a:pt x="428" y="463"/>
                  </a:cubicBezTo>
                  <a:cubicBezTo>
                    <a:pt x="233" y="463"/>
                    <a:pt x="233" y="463"/>
                    <a:pt x="233" y="463"/>
                  </a:cubicBezTo>
                  <a:cubicBezTo>
                    <a:pt x="224" y="463"/>
                    <a:pt x="215" y="471"/>
                    <a:pt x="215" y="481"/>
                  </a:cubicBezTo>
                  <a:cubicBezTo>
                    <a:pt x="215" y="491"/>
                    <a:pt x="224" y="499"/>
                    <a:pt x="233" y="499"/>
                  </a:cubicBezTo>
                  <a:cubicBezTo>
                    <a:pt x="471" y="499"/>
                    <a:pt x="471" y="499"/>
                    <a:pt x="471" y="499"/>
                  </a:cubicBezTo>
                  <a:cubicBezTo>
                    <a:pt x="472" y="499"/>
                    <a:pt x="473" y="499"/>
                    <a:pt x="474" y="498"/>
                  </a:cubicBezTo>
                  <a:cubicBezTo>
                    <a:pt x="475" y="498"/>
                    <a:pt x="475" y="498"/>
                    <a:pt x="476" y="498"/>
                  </a:cubicBezTo>
                  <a:cubicBezTo>
                    <a:pt x="476" y="498"/>
                    <a:pt x="477" y="498"/>
                    <a:pt x="478" y="497"/>
                  </a:cubicBezTo>
                  <a:cubicBezTo>
                    <a:pt x="478" y="497"/>
                    <a:pt x="479" y="497"/>
                    <a:pt x="479" y="497"/>
                  </a:cubicBezTo>
                  <a:cubicBezTo>
                    <a:pt x="480" y="496"/>
                    <a:pt x="480" y="496"/>
                    <a:pt x="481" y="496"/>
                  </a:cubicBezTo>
                  <a:cubicBezTo>
                    <a:pt x="481" y="495"/>
                    <a:pt x="482" y="495"/>
                    <a:pt x="483" y="494"/>
                  </a:cubicBezTo>
                  <a:cubicBezTo>
                    <a:pt x="483" y="494"/>
                    <a:pt x="483" y="494"/>
                    <a:pt x="483" y="494"/>
                  </a:cubicBezTo>
                  <a:cubicBezTo>
                    <a:pt x="483" y="494"/>
                    <a:pt x="483" y="494"/>
                    <a:pt x="483" y="494"/>
                  </a:cubicBezTo>
                  <a:cubicBezTo>
                    <a:pt x="484" y="493"/>
                    <a:pt x="485" y="492"/>
                    <a:pt x="486" y="491"/>
                  </a:cubicBezTo>
                  <a:cubicBezTo>
                    <a:pt x="486" y="491"/>
                    <a:pt x="486" y="490"/>
                    <a:pt x="486" y="490"/>
                  </a:cubicBezTo>
                  <a:cubicBezTo>
                    <a:pt x="487" y="489"/>
                    <a:pt x="487" y="488"/>
                    <a:pt x="487" y="488"/>
                  </a:cubicBezTo>
                  <a:cubicBezTo>
                    <a:pt x="488" y="487"/>
                    <a:pt x="488" y="486"/>
                    <a:pt x="488" y="486"/>
                  </a:cubicBezTo>
                  <a:cubicBezTo>
                    <a:pt x="488" y="485"/>
                    <a:pt x="488" y="485"/>
                    <a:pt x="488" y="484"/>
                  </a:cubicBezTo>
                  <a:cubicBezTo>
                    <a:pt x="489" y="483"/>
                    <a:pt x="489" y="482"/>
                    <a:pt x="489" y="481"/>
                  </a:cubicBezTo>
                  <a:cubicBezTo>
                    <a:pt x="489" y="481"/>
                    <a:pt x="489" y="481"/>
                    <a:pt x="489" y="481"/>
                  </a:cubicBezTo>
                  <a:cubicBezTo>
                    <a:pt x="489" y="243"/>
                    <a:pt x="489" y="243"/>
                    <a:pt x="489" y="243"/>
                  </a:cubicBezTo>
                  <a:cubicBezTo>
                    <a:pt x="489" y="234"/>
                    <a:pt x="481" y="225"/>
                    <a:pt x="47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36" name="Freeform 9">
              <a:extLst>
                <a:ext uri="{FF2B5EF4-FFF2-40B4-BE49-F238E27FC236}">
                  <a16:creationId xmlns:a16="http://schemas.microsoft.com/office/drawing/2014/main" id="{CB94D027-D71E-45FC-8CC1-71BF8486055C}"/>
                </a:ext>
              </a:extLst>
            </p:cNvPr>
            <p:cNvSpPr>
              <a:spLocks noEditPoints="1"/>
            </p:cNvSpPr>
            <p:nvPr/>
          </p:nvSpPr>
          <p:spPr bwMode="auto">
            <a:xfrm>
              <a:off x="-1874" y="3487"/>
              <a:ext cx="626" cy="625"/>
            </a:xfrm>
            <a:custGeom>
              <a:avLst/>
              <a:gdLst>
                <a:gd name="T0" fmla="*/ 265 w 265"/>
                <a:gd name="T1" fmla="*/ 132 h 265"/>
                <a:gd name="T2" fmla="*/ 133 w 265"/>
                <a:gd name="T3" fmla="*/ 0 h 265"/>
                <a:gd name="T4" fmla="*/ 0 w 265"/>
                <a:gd name="T5" fmla="*/ 132 h 265"/>
                <a:gd name="T6" fmla="*/ 133 w 265"/>
                <a:gd name="T7" fmla="*/ 265 h 265"/>
                <a:gd name="T8" fmla="*/ 265 w 265"/>
                <a:gd name="T9" fmla="*/ 132 h 265"/>
                <a:gd name="T10" fmla="*/ 133 w 265"/>
                <a:gd name="T11" fmla="*/ 229 h 265"/>
                <a:gd name="T12" fmla="*/ 36 w 265"/>
                <a:gd name="T13" fmla="*/ 132 h 265"/>
                <a:gd name="T14" fmla="*/ 133 w 265"/>
                <a:gd name="T15" fmla="*/ 36 h 265"/>
                <a:gd name="T16" fmla="*/ 229 w 265"/>
                <a:gd name="T17" fmla="*/ 132 h 265"/>
                <a:gd name="T18" fmla="*/ 133 w 265"/>
                <a:gd name="T19" fmla="*/ 2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65">
                  <a:moveTo>
                    <a:pt x="265" y="132"/>
                  </a:moveTo>
                  <a:cubicBezTo>
                    <a:pt x="265" y="59"/>
                    <a:pt x="206" y="0"/>
                    <a:pt x="133" y="0"/>
                  </a:cubicBezTo>
                  <a:cubicBezTo>
                    <a:pt x="60" y="0"/>
                    <a:pt x="0" y="59"/>
                    <a:pt x="0" y="132"/>
                  </a:cubicBezTo>
                  <a:cubicBezTo>
                    <a:pt x="0" y="205"/>
                    <a:pt x="60" y="265"/>
                    <a:pt x="133" y="265"/>
                  </a:cubicBezTo>
                  <a:cubicBezTo>
                    <a:pt x="206" y="265"/>
                    <a:pt x="265" y="205"/>
                    <a:pt x="265" y="132"/>
                  </a:cubicBezTo>
                  <a:close/>
                  <a:moveTo>
                    <a:pt x="133" y="229"/>
                  </a:moveTo>
                  <a:cubicBezTo>
                    <a:pt x="79" y="229"/>
                    <a:pt x="36" y="185"/>
                    <a:pt x="36" y="132"/>
                  </a:cubicBezTo>
                  <a:cubicBezTo>
                    <a:pt x="36" y="79"/>
                    <a:pt x="79" y="36"/>
                    <a:pt x="133" y="36"/>
                  </a:cubicBezTo>
                  <a:cubicBezTo>
                    <a:pt x="186" y="36"/>
                    <a:pt x="229" y="79"/>
                    <a:pt x="229" y="132"/>
                  </a:cubicBezTo>
                  <a:cubicBezTo>
                    <a:pt x="229" y="185"/>
                    <a:pt x="186" y="229"/>
                    <a:pt x="133"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4E76CF83-BB13-4378-AAF0-79384C3E6B9C}"/>
              </a:ext>
            </a:extLst>
          </p:cNvPr>
          <p:cNvGrpSpPr/>
          <p:nvPr/>
        </p:nvGrpSpPr>
        <p:grpSpPr>
          <a:xfrm>
            <a:off x="3418645" y="5642610"/>
            <a:ext cx="320944" cy="229618"/>
            <a:chOff x="427038" y="3422650"/>
            <a:chExt cx="781050" cy="558800"/>
          </a:xfrm>
          <a:solidFill>
            <a:schemeClr val="accent1"/>
          </a:solidFill>
        </p:grpSpPr>
        <p:sp>
          <p:nvSpPr>
            <p:cNvPr id="238" name="Freeform 192">
              <a:extLst>
                <a:ext uri="{FF2B5EF4-FFF2-40B4-BE49-F238E27FC236}">
                  <a16:creationId xmlns:a16="http://schemas.microsoft.com/office/drawing/2014/main" id="{783F1FFF-0768-4CFF-8AB0-B6CE742FE367}"/>
                </a:ext>
              </a:extLst>
            </p:cNvPr>
            <p:cNvSpPr>
              <a:spLocks/>
            </p:cNvSpPr>
            <p:nvPr/>
          </p:nvSpPr>
          <p:spPr bwMode="auto">
            <a:xfrm>
              <a:off x="712788" y="3422650"/>
              <a:ext cx="228600" cy="231775"/>
            </a:xfrm>
            <a:custGeom>
              <a:avLst/>
              <a:gdLst>
                <a:gd name="connsiteX0" fmla="*/ 25400 w 228600"/>
                <a:gd name="connsiteY0" fmla="*/ 25400 h 231775"/>
                <a:gd name="connsiteX1" fmla="*/ 25400 w 228600"/>
                <a:gd name="connsiteY1" fmla="*/ 204788 h 231775"/>
                <a:gd name="connsiteX2" fmla="*/ 203200 w 228600"/>
                <a:gd name="connsiteY2" fmla="*/ 204788 h 231775"/>
                <a:gd name="connsiteX3" fmla="*/ 203200 w 228600"/>
                <a:gd name="connsiteY3" fmla="*/ 25400 h 231775"/>
                <a:gd name="connsiteX4" fmla="*/ 12665 w 228600"/>
                <a:gd name="connsiteY4" fmla="*/ 0 h 231775"/>
                <a:gd name="connsiteX5" fmla="*/ 215935 w 228600"/>
                <a:gd name="connsiteY5" fmla="*/ 0 h 231775"/>
                <a:gd name="connsiteX6" fmla="*/ 228600 w 228600"/>
                <a:gd name="connsiteY6" fmla="*/ 12805 h 231775"/>
                <a:gd name="connsiteX7" fmla="*/ 228600 w 228600"/>
                <a:gd name="connsiteY7" fmla="*/ 218970 h 231775"/>
                <a:gd name="connsiteX8" fmla="*/ 215935 w 228600"/>
                <a:gd name="connsiteY8" fmla="*/ 231775 h 231775"/>
                <a:gd name="connsiteX9" fmla="*/ 12665 w 228600"/>
                <a:gd name="connsiteY9" fmla="*/ 231775 h 231775"/>
                <a:gd name="connsiteX10" fmla="*/ 0 w 228600"/>
                <a:gd name="connsiteY10" fmla="*/ 218970 h 231775"/>
                <a:gd name="connsiteX11" fmla="*/ 0 w 228600"/>
                <a:gd name="connsiteY11" fmla="*/ 12805 h 231775"/>
                <a:gd name="connsiteX12" fmla="*/ 12665 w 228600"/>
                <a:gd name="connsiteY12" fmla="*/ 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231775">
                  <a:moveTo>
                    <a:pt x="25400" y="25400"/>
                  </a:moveTo>
                  <a:lnTo>
                    <a:pt x="25400" y="204788"/>
                  </a:lnTo>
                  <a:lnTo>
                    <a:pt x="203200" y="204788"/>
                  </a:lnTo>
                  <a:lnTo>
                    <a:pt x="203200" y="25400"/>
                  </a:lnTo>
                  <a:close/>
                  <a:moveTo>
                    <a:pt x="12665" y="0"/>
                  </a:moveTo>
                  <a:cubicBezTo>
                    <a:pt x="215935" y="0"/>
                    <a:pt x="215935" y="0"/>
                    <a:pt x="215935" y="0"/>
                  </a:cubicBezTo>
                  <a:cubicBezTo>
                    <a:pt x="222901" y="0"/>
                    <a:pt x="228600" y="5762"/>
                    <a:pt x="228600" y="12805"/>
                  </a:cubicBezTo>
                  <a:cubicBezTo>
                    <a:pt x="228600" y="218970"/>
                    <a:pt x="228600" y="218970"/>
                    <a:pt x="228600" y="218970"/>
                  </a:cubicBezTo>
                  <a:cubicBezTo>
                    <a:pt x="228600" y="226013"/>
                    <a:pt x="222901" y="231775"/>
                    <a:pt x="215935" y="231775"/>
                  </a:cubicBezTo>
                  <a:cubicBezTo>
                    <a:pt x="12665" y="231775"/>
                    <a:pt x="12665" y="231775"/>
                    <a:pt x="12665" y="231775"/>
                  </a:cubicBezTo>
                  <a:cubicBezTo>
                    <a:pt x="5699" y="231775"/>
                    <a:pt x="0" y="226013"/>
                    <a:pt x="0" y="218970"/>
                  </a:cubicBezTo>
                  <a:cubicBezTo>
                    <a:pt x="0" y="12805"/>
                    <a:pt x="0" y="12805"/>
                    <a:pt x="0" y="12805"/>
                  </a:cubicBezTo>
                  <a:cubicBezTo>
                    <a:pt x="0" y="5762"/>
                    <a:pt x="5699" y="0"/>
                    <a:pt x="126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39" name="Freeform 196">
              <a:extLst>
                <a:ext uri="{FF2B5EF4-FFF2-40B4-BE49-F238E27FC236}">
                  <a16:creationId xmlns:a16="http://schemas.microsoft.com/office/drawing/2014/main" id="{36FA3695-876A-4D64-9F60-0AC0279B5C93}"/>
                </a:ext>
              </a:extLst>
            </p:cNvPr>
            <p:cNvSpPr>
              <a:spLocks/>
            </p:cNvSpPr>
            <p:nvPr/>
          </p:nvSpPr>
          <p:spPr bwMode="auto">
            <a:xfrm>
              <a:off x="506413" y="3630612"/>
              <a:ext cx="620713" cy="182562"/>
            </a:xfrm>
            <a:custGeom>
              <a:avLst/>
              <a:gdLst>
                <a:gd name="connsiteX0" fmla="*/ 320675 w 620713"/>
                <a:gd name="connsiteY0" fmla="*/ 0 h 182562"/>
                <a:gd name="connsiteX1" fmla="*/ 333375 w 620713"/>
                <a:gd name="connsiteY1" fmla="*/ 12790 h 182562"/>
                <a:gd name="connsiteX2" fmla="*/ 333375 w 620713"/>
                <a:gd name="connsiteY2" fmla="*/ 49212 h 182562"/>
                <a:gd name="connsiteX3" fmla="*/ 415523 w 620713"/>
                <a:gd name="connsiteY3" fmla="*/ 49212 h 182562"/>
                <a:gd name="connsiteX4" fmla="*/ 608000 w 620713"/>
                <a:gd name="connsiteY4" fmla="*/ 49212 h 182562"/>
                <a:gd name="connsiteX5" fmla="*/ 620713 w 620713"/>
                <a:gd name="connsiteY5" fmla="*/ 61912 h 182562"/>
                <a:gd name="connsiteX6" fmla="*/ 620713 w 620713"/>
                <a:gd name="connsiteY6" fmla="*/ 169862 h 182562"/>
                <a:gd name="connsiteX7" fmla="*/ 608000 w 620713"/>
                <a:gd name="connsiteY7" fmla="*/ 182562 h 182562"/>
                <a:gd name="connsiteX8" fmla="*/ 595287 w 620713"/>
                <a:gd name="connsiteY8" fmla="*/ 169862 h 182562"/>
                <a:gd name="connsiteX9" fmla="*/ 595287 w 620713"/>
                <a:gd name="connsiteY9" fmla="*/ 74612 h 182562"/>
                <a:gd name="connsiteX10" fmla="*/ 335169 w 620713"/>
                <a:gd name="connsiteY10" fmla="*/ 74612 h 182562"/>
                <a:gd name="connsiteX11" fmla="*/ 333375 w 620713"/>
                <a:gd name="connsiteY11" fmla="*/ 74612 h 182562"/>
                <a:gd name="connsiteX12" fmla="*/ 333375 w 620713"/>
                <a:gd name="connsiteY12" fmla="*/ 102628 h 182562"/>
                <a:gd name="connsiteX13" fmla="*/ 333375 w 620713"/>
                <a:gd name="connsiteY13" fmla="*/ 168185 h 182562"/>
                <a:gd name="connsiteX14" fmla="*/ 320675 w 620713"/>
                <a:gd name="connsiteY14" fmla="*/ 180975 h 182562"/>
                <a:gd name="connsiteX15" fmla="*/ 307975 w 620713"/>
                <a:gd name="connsiteY15" fmla="*/ 168185 h 182562"/>
                <a:gd name="connsiteX16" fmla="*/ 307975 w 620713"/>
                <a:gd name="connsiteY16" fmla="*/ 78347 h 182562"/>
                <a:gd name="connsiteX17" fmla="*/ 307975 w 620713"/>
                <a:gd name="connsiteY17" fmla="*/ 74612 h 182562"/>
                <a:gd name="connsiteX18" fmla="*/ 223211 w 620713"/>
                <a:gd name="connsiteY18" fmla="*/ 74612 h 182562"/>
                <a:gd name="connsiteX19" fmla="*/ 25448 w 620713"/>
                <a:gd name="connsiteY19" fmla="*/ 74612 h 182562"/>
                <a:gd name="connsiteX20" fmla="*/ 25448 w 620713"/>
                <a:gd name="connsiteY20" fmla="*/ 169862 h 182562"/>
                <a:gd name="connsiteX21" fmla="*/ 12724 w 620713"/>
                <a:gd name="connsiteY21" fmla="*/ 182562 h 182562"/>
                <a:gd name="connsiteX22" fmla="*/ 0 w 620713"/>
                <a:gd name="connsiteY22" fmla="*/ 169862 h 182562"/>
                <a:gd name="connsiteX23" fmla="*/ 0 w 620713"/>
                <a:gd name="connsiteY23" fmla="*/ 61912 h 182562"/>
                <a:gd name="connsiteX24" fmla="*/ 12724 w 620713"/>
                <a:gd name="connsiteY24" fmla="*/ 49212 h 182562"/>
                <a:gd name="connsiteX25" fmla="*/ 282160 w 620713"/>
                <a:gd name="connsiteY25" fmla="*/ 49212 h 182562"/>
                <a:gd name="connsiteX26" fmla="*/ 307975 w 620713"/>
                <a:gd name="connsiteY26" fmla="*/ 49212 h 182562"/>
                <a:gd name="connsiteX27" fmla="*/ 307975 w 620713"/>
                <a:gd name="connsiteY27" fmla="*/ 28795 h 182562"/>
                <a:gd name="connsiteX28" fmla="*/ 307975 w 620713"/>
                <a:gd name="connsiteY28" fmla="*/ 12790 h 182562"/>
                <a:gd name="connsiteX29" fmla="*/ 320675 w 620713"/>
                <a:gd name="connsiteY29" fmla="*/ 0 h 1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0713" h="182562">
                  <a:moveTo>
                    <a:pt x="320675" y="0"/>
                  </a:moveTo>
                  <a:cubicBezTo>
                    <a:pt x="327660" y="0"/>
                    <a:pt x="333375" y="5756"/>
                    <a:pt x="333375" y="12790"/>
                  </a:cubicBezTo>
                  <a:lnTo>
                    <a:pt x="333375" y="49212"/>
                  </a:lnTo>
                  <a:lnTo>
                    <a:pt x="415523" y="49212"/>
                  </a:lnTo>
                  <a:cubicBezTo>
                    <a:pt x="608000" y="49212"/>
                    <a:pt x="608000" y="49212"/>
                    <a:pt x="608000" y="49212"/>
                  </a:cubicBezTo>
                  <a:cubicBezTo>
                    <a:pt x="614992" y="49212"/>
                    <a:pt x="620713" y="54927"/>
                    <a:pt x="620713" y="61912"/>
                  </a:cubicBezTo>
                  <a:cubicBezTo>
                    <a:pt x="620713" y="169862"/>
                    <a:pt x="620713" y="169862"/>
                    <a:pt x="620713" y="169862"/>
                  </a:cubicBezTo>
                  <a:cubicBezTo>
                    <a:pt x="620713" y="176847"/>
                    <a:pt x="614992" y="182562"/>
                    <a:pt x="608000" y="182562"/>
                  </a:cubicBezTo>
                  <a:cubicBezTo>
                    <a:pt x="601008" y="182562"/>
                    <a:pt x="595287" y="176847"/>
                    <a:pt x="595287" y="169862"/>
                  </a:cubicBezTo>
                  <a:cubicBezTo>
                    <a:pt x="595287" y="74612"/>
                    <a:pt x="595287" y="74612"/>
                    <a:pt x="595287" y="74612"/>
                  </a:cubicBezTo>
                  <a:cubicBezTo>
                    <a:pt x="423663" y="74612"/>
                    <a:pt x="359303" y="74612"/>
                    <a:pt x="335169" y="74612"/>
                  </a:cubicBezTo>
                  <a:lnTo>
                    <a:pt x="333375" y="74612"/>
                  </a:lnTo>
                  <a:lnTo>
                    <a:pt x="333375" y="102628"/>
                  </a:lnTo>
                  <a:cubicBezTo>
                    <a:pt x="333375" y="168185"/>
                    <a:pt x="333375" y="168185"/>
                    <a:pt x="333375" y="168185"/>
                  </a:cubicBezTo>
                  <a:cubicBezTo>
                    <a:pt x="333375" y="175220"/>
                    <a:pt x="327660" y="180975"/>
                    <a:pt x="320675" y="180975"/>
                  </a:cubicBezTo>
                  <a:cubicBezTo>
                    <a:pt x="313055" y="180975"/>
                    <a:pt x="307975" y="175220"/>
                    <a:pt x="307975" y="168185"/>
                  </a:cubicBezTo>
                  <a:cubicBezTo>
                    <a:pt x="307975" y="129337"/>
                    <a:pt x="307975" y="100200"/>
                    <a:pt x="307975" y="78347"/>
                  </a:cubicBezTo>
                  <a:lnTo>
                    <a:pt x="307975" y="74612"/>
                  </a:lnTo>
                  <a:lnTo>
                    <a:pt x="223211" y="74612"/>
                  </a:lnTo>
                  <a:cubicBezTo>
                    <a:pt x="25448" y="74612"/>
                    <a:pt x="25448" y="74612"/>
                    <a:pt x="25448" y="74612"/>
                  </a:cubicBezTo>
                  <a:cubicBezTo>
                    <a:pt x="25448" y="169862"/>
                    <a:pt x="25448" y="169862"/>
                    <a:pt x="25448" y="169862"/>
                  </a:cubicBezTo>
                  <a:cubicBezTo>
                    <a:pt x="25448" y="176847"/>
                    <a:pt x="19723" y="182562"/>
                    <a:pt x="12724" y="182562"/>
                  </a:cubicBezTo>
                  <a:cubicBezTo>
                    <a:pt x="5726" y="182562"/>
                    <a:pt x="0" y="176847"/>
                    <a:pt x="0" y="169862"/>
                  </a:cubicBezTo>
                  <a:cubicBezTo>
                    <a:pt x="0" y="61912"/>
                    <a:pt x="0" y="61912"/>
                    <a:pt x="0" y="61912"/>
                  </a:cubicBezTo>
                  <a:cubicBezTo>
                    <a:pt x="0" y="54927"/>
                    <a:pt x="5726" y="49212"/>
                    <a:pt x="12724" y="49212"/>
                  </a:cubicBezTo>
                  <a:cubicBezTo>
                    <a:pt x="166687" y="49212"/>
                    <a:pt x="243669" y="49212"/>
                    <a:pt x="282160" y="49212"/>
                  </a:cubicBezTo>
                  <a:lnTo>
                    <a:pt x="307975" y="49212"/>
                  </a:lnTo>
                  <a:lnTo>
                    <a:pt x="307975" y="28795"/>
                  </a:lnTo>
                  <a:cubicBezTo>
                    <a:pt x="307975" y="12790"/>
                    <a:pt x="307975" y="12790"/>
                    <a:pt x="307975" y="12790"/>
                  </a:cubicBezTo>
                  <a:cubicBezTo>
                    <a:pt x="307975" y="5756"/>
                    <a:pt x="313055" y="0"/>
                    <a:pt x="3206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0" name="Freeform 194">
              <a:extLst>
                <a:ext uri="{FF2B5EF4-FFF2-40B4-BE49-F238E27FC236}">
                  <a16:creationId xmlns:a16="http://schemas.microsoft.com/office/drawing/2014/main" id="{C8FE86AD-388B-4D66-9373-D908A54B716C}"/>
                </a:ext>
              </a:extLst>
            </p:cNvPr>
            <p:cNvSpPr>
              <a:spLocks noChangeArrowheads="1"/>
            </p:cNvSpPr>
            <p:nvPr/>
          </p:nvSpPr>
          <p:spPr bwMode="auto">
            <a:xfrm>
              <a:off x="733426" y="3794124"/>
              <a:ext cx="185738" cy="187326"/>
            </a:xfrm>
            <a:custGeom>
              <a:avLst/>
              <a:gdLst>
                <a:gd name="connsiteX0" fmla="*/ 92869 w 185738"/>
                <a:gd name="connsiteY0" fmla="*/ 25400 h 187326"/>
                <a:gd name="connsiteX1" fmla="*/ 25400 w 185738"/>
                <a:gd name="connsiteY1" fmla="*/ 93663 h 187326"/>
                <a:gd name="connsiteX2" fmla="*/ 92869 w 185738"/>
                <a:gd name="connsiteY2" fmla="*/ 161926 h 187326"/>
                <a:gd name="connsiteX3" fmla="*/ 160338 w 185738"/>
                <a:gd name="connsiteY3" fmla="*/ 93663 h 187326"/>
                <a:gd name="connsiteX4" fmla="*/ 92869 w 185738"/>
                <a:gd name="connsiteY4" fmla="*/ 25400 h 187326"/>
                <a:gd name="connsiteX5" fmla="*/ 92869 w 185738"/>
                <a:gd name="connsiteY5" fmla="*/ 0 h 187326"/>
                <a:gd name="connsiteX6" fmla="*/ 185738 w 185738"/>
                <a:gd name="connsiteY6" fmla="*/ 93663 h 187326"/>
                <a:gd name="connsiteX7" fmla="*/ 92869 w 185738"/>
                <a:gd name="connsiteY7" fmla="*/ 187326 h 187326"/>
                <a:gd name="connsiteX8" fmla="*/ 0 w 185738"/>
                <a:gd name="connsiteY8" fmla="*/ 93663 h 187326"/>
                <a:gd name="connsiteX9" fmla="*/ 92869 w 185738"/>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8" h="187326">
                  <a:moveTo>
                    <a:pt x="92869" y="25400"/>
                  </a:moveTo>
                  <a:cubicBezTo>
                    <a:pt x="55607" y="25400"/>
                    <a:pt x="25400" y="55962"/>
                    <a:pt x="25400" y="93663"/>
                  </a:cubicBezTo>
                  <a:cubicBezTo>
                    <a:pt x="25400" y="131364"/>
                    <a:pt x="55607" y="161926"/>
                    <a:pt x="92869" y="161926"/>
                  </a:cubicBezTo>
                  <a:cubicBezTo>
                    <a:pt x="130131" y="161926"/>
                    <a:pt x="160338" y="131364"/>
                    <a:pt x="160338" y="93663"/>
                  </a:cubicBezTo>
                  <a:cubicBezTo>
                    <a:pt x="160338" y="55962"/>
                    <a:pt x="130131" y="25400"/>
                    <a:pt x="92869" y="25400"/>
                  </a:cubicBezTo>
                  <a:close/>
                  <a:moveTo>
                    <a:pt x="92869" y="0"/>
                  </a:moveTo>
                  <a:cubicBezTo>
                    <a:pt x="144159" y="0"/>
                    <a:pt x="185738" y="41934"/>
                    <a:pt x="185738" y="93663"/>
                  </a:cubicBezTo>
                  <a:cubicBezTo>
                    <a:pt x="185738" y="145392"/>
                    <a:pt x="144159" y="187326"/>
                    <a:pt x="92869" y="187326"/>
                  </a:cubicBezTo>
                  <a:cubicBezTo>
                    <a:pt x="41579" y="187326"/>
                    <a:pt x="0" y="145392"/>
                    <a:pt x="0" y="93663"/>
                  </a:cubicBezTo>
                  <a:cubicBezTo>
                    <a:pt x="0" y="41934"/>
                    <a:pt x="41579" y="0"/>
                    <a:pt x="928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1" name="Freeform 195">
              <a:extLst>
                <a:ext uri="{FF2B5EF4-FFF2-40B4-BE49-F238E27FC236}">
                  <a16:creationId xmlns:a16="http://schemas.microsoft.com/office/drawing/2014/main" id="{86D97C5E-78F9-43FD-AEAB-8789DE70E4AE}"/>
                </a:ext>
              </a:extLst>
            </p:cNvPr>
            <p:cNvSpPr>
              <a:spLocks noChangeArrowheads="1"/>
            </p:cNvSpPr>
            <p:nvPr/>
          </p:nvSpPr>
          <p:spPr bwMode="auto">
            <a:xfrm>
              <a:off x="1020762" y="3794124"/>
              <a:ext cx="187326" cy="187326"/>
            </a:xfrm>
            <a:custGeom>
              <a:avLst/>
              <a:gdLst>
                <a:gd name="connsiteX0" fmla="*/ 93663 w 187326"/>
                <a:gd name="connsiteY0" fmla="*/ 25400 h 187326"/>
                <a:gd name="connsiteX1" fmla="*/ 25400 w 187326"/>
                <a:gd name="connsiteY1" fmla="*/ 93663 h 187326"/>
                <a:gd name="connsiteX2" fmla="*/ 93663 w 187326"/>
                <a:gd name="connsiteY2" fmla="*/ 161926 h 187326"/>
                <a:gd name="connsiteX3" fmla="*/ 161926 w 187326"/>
                <a:gd name="connsiteY3" fmla="*/ 93663 h 187326"/>
                <a:gd name="connsiteX4" fmla="*/ 93663 w 187326"/>
                <a:gd name="connsiteY4" fmla="*/ 25400 h 187326"/>
                <a:gd name="connsiteX5" fmla="*/ 93663 w 187326"/>
                <a:gd name="connsiteY5" fmla="*/ 0 h 187326"/>
                <a:gd name="connsiteX6" fmla="*/ 187326 w 187326"/>
                <a:gd name="connsiteY6" fmla="*/ 93663 h 187326"/>
                <a:gd name="connsiteX7" fmla="*/ 93663 w 187326"/>
                <a:gd name="connsiteY7" fmla="*/ 187326 h 187326"/>
                <a:gd name="connsiteX8" fmla="*/ 0 w 187326"/>
                <a:gd name="connsiteY8" fmla="*/ 93663 h 187326"/>
                <a:gd name="connsiteX9" fmla="*/ 93663 w 187326"/>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6" h="187326">
                  <a:moveTo>
                    <a:pt x="93663" y="25400"/>
                  </a:moveTo>
                  <a:cubicBezTo>
                    <a:pt x="55962" y="25400"/>
                    <a:pt x="25400" y="55962"/>
                    <a:pt x="25400" y="93663"/>
                  </a:cubicBezTo>
                  <a:cubicBezTo>
                    <a:pt x="25400" y="131364"/>
                    <a:pt x="55962" y="161926"/>
                    <a:pt x="93663" y="161926"/>
                  </a:cubicBezTo>
                  <a:cubicBezTo>
                    <a:pt x="131364" y="161926"/>
                    <a:pt x="161926" y="131364"/>
                    <a:pt x="161926" y="93663"/>
                  </a:cubicBezTo>
                  <a:cubicBezTo>
                    <a:pt x="161926" y="55962"/>
                    <a:pt x="131364" y="25400"/>
                    <a:pt x="93663" y="25400"/>
                  </a:cubicBezTo>
                  <a:close/>
                  <a:moveTo>
                    <a:pt x="93663" y="0"/>
                  </a:moveTo>
                  <a:cubicBezTo>
                    <a:pt x="145392" y="0"/>
                    <a:pt x="187326" y="41934"/>
                    <a:pt x="187326" y="93663"/>
                  </a:cubicBezTo>
                  <a:cubicBezTo>
                    <a:pt x="187326" y="145392"/>
                    <a:pt x="145392" y="187326"/>
                    <a:pt x="93663" y="187326"/>
                  </a:cubicBezTo>
                  <a:cubicBezTo>
                    <a:pt x="41934" y="187326"/>
                    <a:pt x="0" y="145392"/>
                    <a:pt x="0" y="93663"/>
                  </a:cubicBezTo>
                  <a:cubicBezTo>
                    <a:pt x="0" y="41934"/>
                    <a:pt x="41934" y="0"/>
                    <a:pt x="936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2" name="Freeform 193">
              <a:extLst>
                <a:ext uri="{FF2B5EF4-FFF2-40B4-BE49-F238E27FC236}">
                  <a16:creationId xmlns:a16="http://schemas.microsoft.com/office/drawing/2014/main" id="{69F2A5F3-B665-4AF3-AA51-4EC7B0D413EB}"/>
                </a:ext>
              </a:extLst>
            </p:cNvPr>
            <p:cNvSpPr>
              <a:spLocks noChangeArrowheads="1"/>
            </p:cNvSpPr>
            <p:nvPr/>
          </p:nvSpPr>
          <p:spPr bwMode="auto">
            <a:xfrm>
              <a:off x="427038" y="3794124"/>
              <a:ext cx="185738" cy="187326"/>
            </a:xfrm>
            <a:custGeom>
              <a:avLst/>
              <a:gdLst>
                <a:gd name="connsiteX0" fmla="*/ 92869 w 185738"/>
                <a:gd name="connsiteY0" fmla="*/ 25400 h 187326"/>
                <a:gd name="connsiteX1" fmla="*/ 25400 w 185738"/>
                <a:gd name="connsiteY1" fmla="*/ 93663 h 187326"/>
                <a:gd name="connsiteX2" fmla="*/ 92869 w 185738"/>
                <a:gd name="connsiteY2" fmla="*/ 161926 h 187326"/>
                <a:gd name="connsiteX3" fmla="*/ 160338 w 185738"/>
                <a:gd name="connsiteY3" fmla="*/ 93663 h 187326"/>
                <a:gd name="connsiteX4" fmla="*/ 92869 w 185738"/>
                <a:gd name="connsiteY4" fmla="*/ 25400 h 187326"/>
                <a:gd name="connsiteX5" fmla="*/ 92869 w 185738"/>
                <a:gd name="connsiteY5" fmla="*/ 0 h 187326"/>
                <a:gd name="connsiteX6" fmla="*/ 185738 w 185738"/>
                <a:gd name="connsiteY6" fmla="*/ 93663 h 187326"/>
                <a:gd name="connsiteX7" fmla="*/ 92869 w 185738"/>
                <a:gd name="connsiteY7" fmla="*/ 187326 h 187326"/>
                <a:gd name="connsiteX8" fmla="*/ 0 w 185738"/>
                <a:gd name="connsiteY8" fmla="*/ 93663 h 187326"/>
                <a:gd name="connsiteX9" fmla="*/ 92869 w 185738"/>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8" h="187326">
                  <a:moveTo>
                    <a:pt x="92869" y="25400"/>
                  </a:moveTo>
                  <a:cubicBezTo>
                    <a:pt x="55607" y="25400"/>
                    <a:pt x="25400" y="55962"/>
                    <a:pt x="25400" y="93663"/>
                  </a:cubicBezTo>
                  <a:cubicBezTo>
                    <a:pt x="25400" y="131364"/>
                    <a:pt x="55607" y="161926"/>
                    <a:pt x="92869" y="161926"/>
                  </a:cubicBezTo>
                  <a:cubicBezTo>
                    <a:pt x="130131" y="161926"/>
                    <a:pt x="160338" y="131364"/>
                    <a:pt x="160338" y="93663"/>
                  </a:cubicBezTo>
                  <a:cubicBezTo>
                    <a:pt x="160338" y="55962"/>
                    <a:pt x="130131" y="25400"/>
                    <a:pt x="92869" y="25400"/>
                  </a:cubicBezTo>
                  <a:close/>
                  <a:moveTo>
                    <a:pt x="92869" y="0"/>
                  </a:moveTo>
                  <a:cubicBezTo>
                    <a:pt x="144159" y="0"/>
                    <a:pt x="185738" y="41934"/>
                    <a:pt x="185738" y="93663"/>
                  </a:cubicBezTo>
                  <a:cubicBezTo>
                    <a:pt x="185738" y="145392"/>
                    <a:pt x="144159" y="187326"/>
                    <a:pt x="92869" y="187326"/>
                  </a:cubicBezTo>
                  <a:cubicBezTo>
                    <a:pt x="41579" y="187326"/>
                    <a:pt x="0" y="145392"/>
                    <a:pt x="0" y="93663"/>
                  </a:cubicBezTo>
                  <a:cubicBezTo>
                    <a:pt x="0" y="41934"/>
                    <a:pt x="41579" y="0"/>
                    <a:pt x="928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43" name="Group 242">
            <a:extLst>
              <a:ext uri="{FF2B5EF4-FFF2-40B4-BE49-F238E27FC236}">
                <a16:creationId xmlns:a16="http://schemas.microsoft.com/office/drawing/2014/main" id="{674DDBF0-1D45-4978-A22F-1895163549C8}"/>
              </a:ext>
            </a:extLst>
          </p:cNvPr>
          <p:cNvGrpSpPr/>
          <p:nvPr/>
        </p:nvGrpSpPr>
        <p:grpSpPr>
          <a:xfrm>
            <a:off x="3244620" y="6396086"/>
            <a:ext cx="303218" cy="201383"/>
            <a:chOff x="1882775" y="3422650"/>
            <a:chExt cx="841375" cy="558800"/>
          </a:xfrm>
          <a:solidFill>
            <a:schemeClr val="accent1"/>
          </a:solidFill>
        </p:grpSpPr>
        <p:sp>
          <p:nvSpPr>
            <p:cNvPr id="244" name="Freeform 222">
              <a:extLst>
                <a:ext uri="{FF2B5EF4-FFF2-40B4-BE49-F238E27FC236}">
                  <a16:creationId xmlns:a16="http://schemas.microsoft.com/office/drawing/2014/main" id="{76D3BD35-35CC-4D9B-BE3F-F099E5DECA97}"/>
                </a:ext>
              </a:extLst>
            </p:cNvPr>
            <p:cNvSpPr>
              <a:spLocks/>
            </p:cNvSpPr>
            <p:nvPr/>
          </p:nvSpPr>
          <p:spPr bwMode="auto">
            <a:xfrm>
              <a:off x="1882775" y="3422650"/>
              <a:ext cx="841375" cy="558800"/>
            </a:xfrm>
            <a:custGeom>
              <a:avLst/>
              <a:gdLst>
                <a:gd name="connsiteX0" fmla="*/ 421482 w 841375"/>
                <a:gd name="connsiteY0" fmla="*/ 20638 h 558800"/>
                <a:gd name="connsiteX1" fmla="*/ 22225 w 841375"/>
                <a:gd name="connsiteY1" fmla="*/ 418477 h 558800"/>
                <a:gd name="connsiteX2" fmla="*/ 22225 w 841375"/>
                <a:gd name="connsiteY2" fmla="*/ 538163 h 558800"/>
                <a:gd name="connsiteX3" fmla="*/ 354828 w 841375"/>
                <a:gd name="connsiteY3" fmla="*/ 538163 h 558800"/>
                <a:gd name="connsiteX4" fmla="*/ 820738 w 841375"/>
                <a:gd name="connsiteY4" fmla="*/ 538163 h 558800"/>
                <a:gd name="connsiteX5" fmla="*/ 820738 w 841375"/>
                <a:gd name="connsiteY5" fmla="*/ 418477 h 558800"/>
                <a:gd name="connsiteX6" fmla="*/ 421482 w 841375"/>
                <a:gd name="connsiteY6" fmla="*/ 20638 h 558800"/>
                <a:gd name="connsiteX7" fmla="*/ 420688 w 841375"/>
                <a:gd name="connsiteY7" fmla="*/ 0 h 558800"/>
                <a:gd name="connsiteX8" fmla="*/ 718702 w 841375"/>
                <a:gd name="connsiteY8" fmla="*/ 122029 h 558800"/>
                <a:gd name="connsiteX9" fmla="*/ 841375 w 841375"/>
                <a:gd name="connsiteY9" fmla="*/ 418100 h 558800"/>
                <a:gd name="connsiteX10" fmla="*/ 841375 w 841375"/>
                <a:gd name="connsiteY10" fmla="*/ 548131 h 558800"/>
                <a:gd name="connsiteX11" fmla="*/ 830708 w 841375"/>
                <a:gd name="connsiteY11" fmla="*/ 558800 h 558800"/>
                <a:gd name="connsiteX12" fmla="*/ 10667 w 841375"/>
                <a:gd name="connsiteY12" fmla="*/ 558800 h 558800"/>
                <a:gd name="connsiteX13" fmla="*/ 0 w 841375"/>
                <a:gd name="connsiteY13" fmla="*/ 548131 h 558800"/>
                <a:gd name="connsiteX14" fmla="*/ 0 w 841375"/>
                <a:gd name="connsiteY14" fmla="*/ 418100 h 558800"/>
                <a:gd name="connsiteX15" fmla="*/ 122673 w 841375"/>
                <a:gd name="connsiteY15" fmla="*/ 122029 h 558800"/>
                <a:gd name="connsiteX16" fmla="*/ 420688 w 841375"/>
                <a:gd name="connsiteY16" fmla="*/ 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1375" h="558800">
                  <a:moveTo>
                    <a:pt x="421482" y="20638"/>
                  </a:moveTo>
                  <a:cubicBezTo>
                    <a:pt x="201524" y="20638"/>
                    <a:pt x="22225" y="199164"/>
                    <a:pt x="22225" y="418477"/>
                  </a:cubicBezTo>
                  <a:cubicBezTo>
                    <a:pt x="22225" y="538163"/>
                    <a:pt x="22225" y="538163"/>
                    <a:pt x="22225" y="538163"/>
                  </a:cubicBezTo>
                  <a:lnTo>
                    <a:pt x="354828" y="538163"/>
                  </a:lnTo>
                  <a:cubicBezTo>
                    <a:pt x="820738" y="538163"/>
                    <a:pt x="820738" y="538163"/>
                    <a:pt x="820738" y="538163"/>
                  </a:cubicBezTo>
                  <a:cubicBezTo>
                    <a:pt x="820738" y="418477"/>
                    <a:pt x="820738" y="418477"/>
                    <a:pt x="820738" y="418477"/>
                  </a:cubicBezTo>
                  <a:cubicBezTo>
                    <a:pt x="820738" y="199164"/>
                    <a:pt x="641439" y="20638"/>
                    <a:pt x="421482" y="20638"/>
                  </a:cubicBezTo>
                  <a:close/>
                  <a:moveTo>
                    <a:pt x="420688" y="0"/>
                  </a:moveTo>
                  <a:cubicBezTo>
                    <a:pt x="533360" y="0"/>
                    <a:pt x="639365" y="43344"/>
                    <a:pt x="718702" y="122029"/>
                  </a:cubicBezTo>
                  <a:cubicBezTo>
                    <a:pt x="797373" y="200715"/>
                    <a:pt x="841375" y="305406"/>
                    <a:pt x="841375" y="418100"/>
                  </a:cubicBezTo>
                  <a:cubicBezTo>
                    <a:pt x="841375" y="548131"/>
                    <a:pt x="841375" y="548131"/>
                    <a:pt x="841375" y="548131"/>
                  </a:cubicBezTo>
                  <a:cubicBezTo>
                    <a:pt x="841375" y="554132"/>
                    <a:pt x="836708" y="558800"/>
                    <a:pt x="830708" y="558800"/>
                  </a:cubicBezTo>
                  <a:cubicBezTo>
                    <a:pt x="10667" y="558800"/>
                    <a:pt x="10667" y="558800"/>
                    <a:pt x="10667" y="558800"/>
                  </a:cubicBezTo>
                  <a:cubicBezTo>
                    <a:pt x="4667" y="558800"/>
                    <a:pt x="0" y="554132"/>
                    <a:pt x="0" y="548131"/>
                  </a:cubicBezTo>
                  <a:cubicBezTo>
                    <a:pt x="0" y="418100"/>
                    <a:pt x="0" y="418100"/>
                    <a:pt x="0" y="418100"/>
                  </a:cubicBezTo>
                  <a:cubicBezTo>
                    <a:pt x="0" y="305406"/>
                    <a:pt x="43336" y="200715"/>
                    <a:pt x="122673" y="122029"/>
                  </a:cubicBezTo>
                  <a:cubicBezTo>
                    <a:pt x="202010" y="43344"/>
                    <a:pt x="307349" y="0"/>
                    <a:pt x="4206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5" name="Freeform 122">
              <a:extLst>
                <a:ext uri="{FF2B5EF4-FFF2-40B4-BE49-F238E27FC236}">
                  <a16:creationId xmlns:a16="http://schemas.microsoft.com/office/drawing/2014/main" id="{A78E7F3B-209F-4C7E-A8E7-20FEE970E1B9}"/>
                </a:ext>
              </a:extLst>
            </p:cNvPr>
            <p:cNvSpPr>
              <a:spLocks/>
            </p:cNvSpPr>
            <p:nvPr/>
          </p:nvSpPr>
          <p:spPr bwMode="auto">
            <a:xfrm>
              <a:off x="1968500" y="3506788"/>
              <a:ext cx="592138" cy="344488"/>
            </a:xfrm>
            <a:custGeom>
              <a:avLst/>
              <a:gdLst>
                <a:gd name="T0" fmla="*/ 16 w 888"/>
                <a:gd name="T1" fmla="*/ 516 h 516"/>
                <a:gd name="T2" fmla="*/ 0 w 888"/>
                <a:gd name="T3" fmla="*/ 500 h 516"/>
                <a:gd name="T4" fmla="*/ 149 w 888"/>
                <a:gd name="T5" fmla="*/ 148 h 516"/>
                <a:gd name="T6" fmla="*/ 503 w 888"/>
                <a:gd name="T7" fmla="*/ 0 h 516"/>
                <a:gd name="T8" fmla="*/ 882 w 888"/>
                <a:gd name="T9" fmla="*/ 176 h 516"/>
                <a:gd name="T10" fmla="*/ 880 w 888"/>
                <a:gd name="T11" fmla="*/ 198 h 516"/>
                <a:gd name="T12" fmla="*/ 858 w 888"/>
                <a:gd name="T13" fmla="*/ 196 h 516"/>
                <a:gd name="T14" fmla="*/ 503 w 888"/>
                <a:gd name="T15" fmla="*/ 32 h 516"/>
                <a:gd name="T16" fmla="*/ 32 w 888"/>
                <a:gd name="T17" fmla="*/ 500 h 516"/>
                <a:gd name="T18" fmla="*/ 16 w 888"/>
                <a:gd name="T19"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8" h="516">
                  <a:moveTo>
                    <a:pt x="16" y="516"/>
                  </a:moveTo>
                  <a:cubicBezTo>
                    <a:pt x="7" y="516"/>
                    <a:pt x="0" y="509"/>
                    <a:pt x="0" y="500"/>
                  </a:cubicBezTo>
                  <a:cubicBezTo>
                    <a:pt x="0" y="368"/>
                    <a:pt x="53" y="243"/>
                    <a:pt x="149" y="148"/>
                  </a:cubicBezTo>
                  <a:cubicBezTo>
                    <a:pt x="245" y="53"/>
                    <a:pt x="371" y="0"/>
                    <a:pt x="503" y="0"/>
                  </a:cubicBezTo>
                  <a:cubicBezTo>
                    <a:pt x="653" y="0"/>
                    <a:pt x="785" y="61"/>
                    <a:pt x="882" y="176"/>
                  </a:cubicBezTo>
                  <a:cubicBezTo>
                    <a:pt x="888" y="182"/>
                    <a:pt x="887" y="192"/>
                    <a:pt x="880" y="198"/>
                  </a:cubicBezTo>
                  <a:cubicBezTo>
                    <a:pt x="874" y="204"/>
                    <a:pt x="864" y="203"/>
                    <a:pt x="858" y="196"/>
                  </a:cubicBezTo>
                  <a:cubicBezTo>
                    <a:pt x="766" y="89"/>
                    <a:pt x="644" y="32"/>
                    <a:pt x="503" y="32"/>
                  </a:cubicBezTo>
                  <a:cubicBezTo>
                    <a:pt x="248" y="32"/>
                    <a:pt x="32" y="246"/>
                    <a:pt x="32" y="500"/>
                  </a:cubicBezTo>
                  <a:cubicBezTo>
                    <a:pt x="32" y="509"/>
                    <a:pt x="25" y="516"/>
                    <a:pt x="16"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6" name="Freeform 123">
              <a:extLst>
                <a:ext uri="{FF2B5EF4-FFF2-40B4-BE49-F238E27FC236}">
                  <a16:creationId xmlns:a16="http://schemas.microsoft.com/office/drawing/2014/main" id="{09D850A4-1B49-48AD-B74B-7F7E02014A3B}"/>
                </a:ext>
              </a:extLst>
            </p:cNvPr>
            <p:cNvSpPr>
              <a:spLocks/>
            </p:cNvSpPr>
            <p:nvPr/>
          </p:nvSpPr>
          <p:spPr bwMode="auto">
            <a:xfrm>
              <a:off x="2587625" y="3689350"/>
              <a:ext cx="50800" cy="163513"/>
            </a:xfrm>
            <a:custGeom>
              <a:avLst/>
              <a:gdLst>
                <a:gd name="T0" fmla="*/ 61 w 77"/>
                <a:gd name="T1" fmla="*/ 245 h 245"/>
                <a:gd name="T2" fmla="*/ 45 w 77"/>
                <a:gd name="T3" fmla="*/ 229 h 245"/>
                <a:gd name="T4" fmla="*/ 3 w 77"/>
                <a:gd name="T5" fmla="*/ 24 h 245"/>
                <a:gd name="T6" fmla="*/ 13 w 77"/>
                <a:gd name="T7" fmla="*/ 3 h 245"/>
                <a:gd name="T8" fmla="*/ 33 w 77"/>
                <a:gd name="T9" fmla="*/ 12 h 245"/>
                <a:gd name="T10" fmla="*/ 77 w 77"/>
                <a:gd name="T11" fmla="*/ 229 h 245"/>
                <a:gd name="T12" fmla="*/ 61 w 77"/>
                <a:gd name="T13" fmla="*/ 245 h 245"/>
              </a:gdLst>
              <a:ahLst/>
              <a:cxnLst>
                <a:cxn ang="0">
                  <a:pos x="T0" y="T1"/>
                </a:cxn>
                <a:cxn ang="0">
                  <a:pos x="T2" y="T3"/>
                </a:cxn>
                <a:cxn ang="0">
                  <a:pos x="T4" y="T5"/>
                </a:cxn>
                <a:cxn ang="0">
                  <a:pos x="T6" y="T7"/>
                </a:cxn>
                <a:cxn ang="0">
                  <a:pos x="T8" y="T9"/>
                </a:cxn>
                <a:cxn ang="0">
                  <a:pos x="T10" y="T11"/>
                </a:cxn>
                <a:cxn ang="0">
                  <a:pos x="T12" y="T13"/>
                </a:cxn>
              </a:cxnLst>
              <a:rect l="0" t="0" r="r" b="b"/>
              <a:pathLst>
                <a:path w="77" h="245">
                  <a:moveTo>
                    <a:pt x="61" y="245"/>
                  </a:moveTo>
                  <a:cubicBezTo>
                    <a:pt x="53" y="245"/>
                    <a:pt x="45" y="238"/>
                    <a:pt x="45" y="229"/>
                  </a:cubicBezTo>
                  <a:cubicBezTo>
                    <a:pt x="45" y="168"/>
                    <a:pt x="32" y="101"/>
                    <a:pt x="3" y="24"/>
                  </a:cubicBezTo>
                  <a:cubicBezTo>
                    <a:pt x="0" y="15"/>
                    <a:pt x="5" y="6"/>
                    <a:pt x="13" y="3"/>
                  </a:cubicBezTo>
                  <a:cubicBezTo>
                    <a:pt x="21" y="0"/>
                    <a:pt x="30" y="4"/>
                    <a:pt x="33" y="12"/>
                  </a:cubicBezTo>
                  <a:cubicBezTo>
                    <a:pt x="63" y="93"/>
                    <a:pt x="77" y="164"/>
                    <a:pt x="77" y="229"/>
                  </a:cubicBezTo>
                  <a:cubicBezTo>
                    <a:pt x="77" y="238"/>
                    <a:pt x="70" y="245"/>
                    <a:pt x="6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7" name="Freeform 124">
              <a:extLst>
                <a:ext uri="{FF2B5EF4-FFF2-40B4-BE49-F238E27FC236}">
                  <a16:creationId xmlns:a16="http://schemas.microsoft.com/office/drawing/2014/main" id="{2AAF9B9E-6800-454B-8C6F-8FF712883462}"/>
                </a:ext>
              </a:extLst>
            </p:cNvPr>
            <p:cNvSpPr>
              <a:spLocks/>
            </p:cNvSpPr>
            <p:nvPr/>
          </p:nvSpPr>
          <p:spPr bwMode="auto">
            <a:xfrm>
              <a:off x="2344738" y="3784600"/>
              <a:ext cx="198438" cy="79375"/>
            </a:xfrm>
            <a:custGeom>
              <a:avLst/>
              <a:gdLst>
                <a:gd name="T0" fmla="*/ 18 w 298"/>
                <a:gd name="T1" fmla="*/ 121 h 121"/>
                <a:gd name="T2" fmla="*/ 3 w 298"/>
                <a:gd name="T3" fmla="*/ 111 h 121"/>
                <a:gd name="T4" fmla="*/ 13 w 298"/>
                <a:gd name="T5" fmla="*/ 90 h 121"/>
                <a:gd name="T6" fmla="*/ 275 w 298"/>
                <a:gd name="T7" fmla="*/ 3 h 121"/>
                <a:gd name="T8" fmla="*/ 295 w 298"/>
                <a:gd name="T9" fmla="*/ 13 h 121"/>
                <a:gd name="T10" fmla="*/ 285 w 298"/>
                <a:gd name="T11" fmla="*/ 33 h 121"/>
                <a:gd name="T12" fmla="*/ 23 w 298"/>
                <a:gd name="T13" fmla="*/ 121 h 121"/>
                <a:gd name="T14" fmla="*/ 18 w 298"/>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121">
                  <a:moveTo>
                    <a:pt x="18" y="121"/>
                  </a:moveTo>
                  <a:cubicBezTo>
                    <a:pt x="11" y="121"/>
                    <a:pt x="5" y="117"/>
                    <a:pt x="3" y="111"/>
                  </a:cubicBezTo>
                  <a:cubicBezTo>
                    <a:pt x="0" y="102"/>
                    <a:pt x="5" y="93"/>
                    <a:pt x="13" y="90"/>
                  </a:cubicBezTo>
                  <a:cubicBezTo>
                    <a:pt x="275" y="3"/>
                    <a:pt x="275" y="3"/>
                    <a:pt x="275" y="3"/>
                  </a:cubicBezTo>
                  <a:cubicBezTo>
                    <a:pt x="283" y="0"/>
                    <a:pt x="293" y="4"/>
                    <a:pt x="295" y="13"/>
                  </a:cubicBezTo>
                  <a:cubicBezTo>
                    <a:pt x="298" y="21"/>
                    <a:pt x="294" y="30"/>
                    <a:pt x="285" y="33"/>
                  </a:cubicBezTo>
                  <a:cubicBezTo>
                    <a:pt x="23" y="121"/>
                    <a:pt x="23" y="121"/>
                    <a:pt x="23" y="121"/>
                  </a:cubicBezTo>
                  <a:cubicBezTo>
                    <a:pt x="21" y="121"/>
                    <a:pt x="20" y="121"/>
                    <a:pt x="18"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8" name="Freeform 223">
              <a:extLst>
                <a:ext uri="{FF2B5EF4-FFF2-40B4-BE49-F238E27FC236}">
                  <a16:creationId xmlns:a16="http://schemas.microsoft.com/office/drawing/2014/main" id="{D88FE7FF-13C4-427C-A48A-D16ECE813971}"/>
                </a:ext>
              </a:extLst>
            </p:cNvPr>
            <p:cNvSpPr>
              <a:spLocks noChangeArrowheads="1"/>
            </p:cNvSpPr>
            <p:nvPr/>
          </p:nvSpPr>
          <p:spPr bwMode="auto">
            <a:xfrm>
              <a:off x="2241550" y="3806825"/>
              <a:ext cx="128588" cy="128588"/>
            </a:xfrm>
            <a:custGeom>
              <a:avLst/>
              <a:gdLst>
                <a:gd name="connsiteX0" fmla="*/ 63501 w 128588"/>
                <a:gd name="connsiteY0" fmla="*/ 20638 h 128588"/>
                <a:gd name="connsiteX1" fmla="*/ 20638 w 128588"/>
                <a:gd name="connsiteY1" fmla="*/ 64295 h 128588"/>
                <a:gd name="connsiteX2" fmla="*/ 63501 w 128588"/>
                <a:gd name="connsiteY2" fmla="*/ 107952 h 128588"/>
                <a:gd name="connsiteX3" fmla="*/ 106364 w 128588"/>
                <a:gd name="connsiteY3" fmla="*/ 64295 h 128588"/>
                <a:gd name="connsiteX4" fmla="*/ 63501 w 128588"/>
                <a:gd name="connsiteY4" fmla="*/ 20638 h 128588"/>
                <a:gd name="connsiteX5" fmla="*/ 64294 w 128588"/>
                <a:gd name="connsiteY5" fmla="*/ 0 h 128588"/>
                <a:gd name="connsiteX6" fmla="*/ 128588 w 128588"/>
                <a:gd name="connsiteY6" fmla="*/ 64294 h 128588"/>
                <a:gd name="connsiteX7" fmla="*/ 64294 w 128588"/>
                <a:gd name="connsiteY7" fmla="*/ 128588 h 128588"/>
                <a:gd name="connsiteX8" fmla="*/ 0 w 128588"/>
                <a:gd name="connsiteY8" fmla="*/ 64294 h 128588"/>
                <a:gd name="connsiteX9" fmla="*/ 64294 w 128588"/>
                <a:gd name="connsiteY9" fmla="*/ 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8" h="128588">
                  <a:moveTo>
                    <a:pt x="63501" y="20638"/>
                  </a:moveTo>
                  <a:cubicBezTo>
                    <a:pt x="39828" y="20638"/>
                    <a:pt x="20638" y="40184"/>
                    <a:pt x="20638" y="64295"/>
                  </a:cubicBezTo>
                  <a:cubicBezTo>
                    <a:pt x="20638" y="88406"/>
                    <a:pt x="39828" y="107952"/>
                    <a:pt x="63501" y="107952"/>
                  </a:cubicBezTo>
                  <a:cubicBezTo>
                    <a:pt x="87174" y="107952"/>
                    <a:pt x="106364" y="88406"/>
                    <a:pt x="106364" y="64295"/>
                  </a:cubicBezTo>
                  <a:cubicBezTo>
                    <a:pt x="106364" y="40184"/>
                    <a:pt x="87174" y="20638"/>
                    <a:pt x="63501" y="20638"/>
                  </a:cubicBezTo>
                  <a:close/>
                  <a:moveTo>
                    <a:pt x="64294" y="0"/>
                  </a:moveTo>
                  <a:cubicBezTo>
                    <a:pt x="99803" y="0"/>
                    <a:pt x="128588" y="28785"/>
                    <a:pt x="128588" y="64294"/>
                  </a:cubicBezTo>
                  <a:cubicBezTo>
                    <a:pt x="128588" y="99803"/>
                    <a:pt x="99803" y="128588"/>
                    <a:pt x="64294" y="128588"/>
                  </a:cubicBezTo>
                  <a:cubicBezTo>
                    <a:pt x="28785" y="128588"/>
                    <a:pt x="0" y="99803"/>
                    <a:pt x="0" y="64294"/>
                  </a:cubicBezTo>
                  <a:cubicBezTo>
                    <a:pt x="0" y="28785"/>
                    <a:pt x="28785" y="0"/>
                    <a:pt x="642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49" name="Freeform 62">
            <a:extLst>
              <a:ext uri="{FF2B5EF4-FFF2-40B4-BE49-F238E27FC236}">
                <a16:creationId xmlns:a16="http://schemas.microsoft.com/office/drawing/2014/main" id="{6BFBB427-C199-43A7-B023-FD8754FA55C6}"/>
              </a:ext>
            </a:extLst>
          </p:cNvPr>
          <p:cNvSpPr>
            <a:spLocks/>
          </p:cNvSpPr>
          <p:nvPr/>
        </p:nvSpPr>
        <p:spPr bwMode="auto">
          <a:xfrm>
            <a:off x="6454356" y="3998203"/>
            <a:ext cx="217212" cy="269813"/>
          </a:xfrm>
          <a:custGeom>
            <a:avLst/>
            <a:gdLst>
              <a:gd name="connsiteX0" fmla="*/ 1398588 w 2797175"/>
              <a:gd name="connsiteY0" fmla="*/ 2003970 h 3474556"/>
              <a:gd name="connsiteX1" fmla="*/ 1258482 w 2797175"/>
              <a:gd name="connsiteY1" fmla="*/ 2143898 h 3474556"/>
              <a:gd name="connsiteX2" fmla="*/ 1349855 w 2797175"/>
              <a:gd name="connsiteY2" fmla="*/ 2274700 h 3474556"/>
              <a:gd name="connsiteX3" fmla="*/ 1348869 w 2797175"/>
              <a:gd name="connsiteY3" fmla="*/ 2277581 h 3474556"/>
              <a:gd name="connsiteX4" fmla="*/ 1354303 w 2797175"/>
              <a:gd name="connsiteY4" fmla="*/ 2277581 h 3474556"/>
              <a:gd name="connsiteX5" fmla="*/ 1356196 w 2797175"/>
              <a:gd name="connsiteY5" fmla="*/ 2277581 h 3474556"/>
              <a:gd name="connsiteX6" fmla="*/ 1356196 w 2797175"/>
              <a:gd name="connsiteY6" fmla="*/ 2630007 h 3474556"/>
              <a:gd name="connsiteX7" fmla="*/ 1398588 w 2797175"/>
              <a:gd name="connsiteY7" fmla="*/ 2684693 h 3474556"/>
              <a:gd name="connsiteX8" fmla="*/ 1440980 w 2797175"/>
              <a:gd name="connsiteY8" fmla="*/ 2630007 h 3474556"/>
              <a:gd name="connsiteX9" fmla="*/ 1440980 w 2797175"/>
              <a:gd name="connsiteY9" fmla="*/ 2277581 h 3474556"/>
              <a:gd name="connsiteX10" fmla="*/ 1445262 w 2797175"/>
              <a:gd name="connsiteY10" fmla="*/ 2277581 h 3474556"/>
              <a:gd name="connsiteX11" fmla="*/ 1444893 w 2797175"/>
              <a:gd name="connsiteY11" fmla="*/ 2276506 h 3474556"/>
              <a:gd name="connsiteX12" fmla="*/ 1444275 w 2797175"/>
              <a:gd name="connsiteY12" fmla="*/ 2274700 h 3474556"/>
              <a:gd name="connsiteX13" fmla="*/ 1538694 w 2797175"/>
              <a:gd name="connsiteY13" fmla="*/ 2143898 h 3474556"/>
              <a:gd name="connsiteX14" fmla="*/ 1398588 w 2797175"/>
              <a:gd name="connsiteY14" fmla="*/ 2003970 h 3474556"/>
              <a:gd name="connsiteX15" fmla="*/ 1398588 w 2797175"/>
              <a:gd name="connsiteY15" fmla="*/ 1882293 h 3474556"/>
              <a:gd name="connsiteX16" fmla="*/ 1660525 w 2797175"/>
              <a:gd name="connsiteY16" fmla="*/ 2143898 h 3474556"/>
              <a:gd name="connsiteX17" fmla="*/ 1612173 w 2797175"/>
              <a:gd name="connsiteY17" fmla="*/ 2294473 h 3474556"/>
              <a:gd name="connsiteX18" fmla="*/ 1562100 w 2797175"/>
              <a:gd name="connsiteY18" fmla="*/ 2345977 h 3474556"/>
              <a:gd name="connsiteX19" fmla="*/ 1562100 w 2797175"/>
              <a:gd name="connsiteY19" fmla="*/ 2393909 h 3474556"/>
              <a:gd name="connsiteX20" fmla="*/ 1562100 w 2797175"/>
              <a:gd name="connsiteY20" fmla="*/ 2630007 h 3474556"/>
              <a:gd name="connsiteX21" fmla="*/ 1398588 w 2797175"/>
              <a:gd name="connsiteY21" fmla="*/ 2806219 h 3474556"/>
              <a:gd name="connsiteX22" fmla="*/ 1235075 w 2797175"/>
              <a:gd name="connsiteY22" fmla="*/ 2630007 h 3474556"/>
              <a:gd name="connsiteX23" fmla="*/ 1235075 w 2797175"/>
              <a:gd name="connsiteY23" fmla="*/ 2363623 h 3474556"/>
              <a:gd name="connsiteX24" fmla="*/ 1235075 w 2797175"/>
              <a:gd name="connsiteY24" fmla="*/ 2347225 h 3474556"/>
              <a:gd name="connsiteX25" fmla="*/ 1184621 w 2797175"/>
              <a:gd name="connsiteY25" fmla="*/ 2294473 h 3474556"/>
              <a:gd name="connsiteX26" fmla="*/ 1136650 w 2797175"/>
              <a:gd name="connsiteY26" fmla="*/ 2143898 h 3474556"/>
              <a:gd name="connsiteX27" fmla="*/ 1398588 w 2797175"/>
              <a:gd name="connsiteY27" fmla="*/ 1882293 h 3474556"/>
              <a:gd name="connsiteX28" fmla="*/ 262029 w 2797175"/>
              <a:gd name="connsiteY28" fmla="*/ 1334606 h 3474556"/>
              <a:gd name="connsiteX29" fmla="*/ 122238 w 2797175"/>
              <a:gd name="connsiteY29" fmla="*/ 1474387 h 3474556"/>
              <a:gd name="connsiteX30" fmla="*/ 122238 w 2797175"/>
              <a:gd name="connsiteY30" fmla="*/ 3212538 h 3474556"/>
              <a:gd name="connsiteX31" fmla="*/ 262029 w 2797175"/>
              <a:gd name="connsiteY31" fmla="*/ 3352319 h 3474556"/>
              <a:gd name="connsiteX32" fmla="*/ 2535147 w 2797175"/>
              <a:gd name="connsiteY32" fmla="*/ 3352319 h 3474556"/>
              <a:gd name="connsiteX33" fmla="*/ 2674938 w 2797175"/>
              <a:gd name="connsiteY33" fmla="*/ 3212538 h 3474556"/>
              <a:gd name="connsiteX34" fmla="*/ 2674938 w 2797175"/>
              <a:gd name="connsiteY34" fmla="*/ 1474387 h 3474556"/>
              <a:gd name="connsiteX35" fmla="*/ 2535147 w 2797175"/>
              <a:gd name="connsiteY35" fmla="*/ 1334606 h 3474556"/>
              <a:gd name="connsiteX36" fmla="*/ 1305989 w 2797175"/>
              <a:gd name="connsiteY36" fmla="*/ 707 h 3474556"/>
              <a:gd name="connsiteX37" fmla="*/ 1635164 w 2797175"/>
              <a:gd name="connsiteY37" fmla="*/ 80473 h 3474556"/>
              <a:gd name="connsiteX38" fmla="*/ 2082174 w 2797175"/>
              <a:gd name="connsiteY38" fmla="*/ 569707 h 3474556"/>
              <a:gd name="connsiteX39" fmla="*/ 2127788 w 2797175"/>
              <a:gd name="connsiteY39" fmla="*/ 685178 h 3474556"/>
              <a:gd name="connsiteX40" fmla="*/ 2091297 w 2797175"/>
              <a:gd name="connsiteY40" fmla="*/ 764185 h 3474556"/>
              <a:gd name="connsiteX41" fmla="*/ 2012234 w 2797175"/>
              <a:gd name="connsiteY41" fmla="*/ 727720 h 3474556"/>
              <a:gd name="connsiteX42" fmla="*/ 1969662 w 2797175"/>
              <a:gd name="connsiteY42" fmla="*/ 612249 h 3474556"/>
              <a:gd name="connsiteX43" fmla="*/ 1583469 w 2797175"/>
              <a:gd name="connsiteY43" fmla="*/ 189867 h 3474556"/>
              <a:gd name="connsiteX44" fmla="*/ 1014824 w 2797175"/>
              <a:gd name="connsiteY44" fmla="*/ 165557 h 3474556"/>
              <a:gd name="connsiteX45" fmla="*/ 595182 w 2797175"/>
              <a:gd name="connsiteY45" fmla="*/ 551475 h 3474556"/>
              <a:gd name="connsiteX46" fmla="*/ 567814 w 2797175"/>
              <a:gd name="connsiteY46" fmla="*/ 1119715 h 3474556"/>
              <a:gd name="connsiteX47" fmla="*/ 598223 w 2797175"/>
              <a:gd name="connsiteY47" fmla="*/ 1201760 h 3474556"/>
              <a:gd name="connsiteX48" fmla="*/ 600261 w 2797175"/>
              <a:gd name="connsiteY48" fmla="*/ 1213956 h 3474556"/>
              <a:gd name="connsiteX49" fmla="*/ 661797 w 2797175"/>
              <a:gd name="connsiteY49" fmla="*/ 1213956 h 3474556"/>
              <a:gd name="connsiteX50" fmla="*/ 2535700 w 2797175"/>
              <a:gd name="connsiteY50" fmla="*/ 1213956 h 3474556"/>
              <a:gd name="connsiteX51" fmla="*/ 2797175 w 2797175"/>
              <a:gd name="connsiteY51" fmla="*/ 1475262 h 3474556"/>
              <a:gd name="connsiteX52" fmla="*/ 2797175 w 2797175"/>
              <a:gd name="connsiteY52" fmla="*/ 3213250 h 3474556"/>
              <a:gd name="connsiteX53" fmla="*/ 2535700 w 2797175"/>
              <a:gd name="connsiteY53" fmla="*/ 3474556 h 3474556"/>
              <a:gd name="connsiteX54" fmla="*/ 261475 w 2797175"/>
              <a:gd name="connsiteY54" fmla="*/ 3474556 h 3474556"/>
              <a:gd name="connsiteX55" fmla="*/ 0 w 2797175"/>
              <a:gd name="connsiteY55" fmla="*/ 3213250 h 3474556"/>
              <a:gd name="connsiteX56" fmla="*/ 0 w 2797175"/>
              <a:gd name="connsiteY56" fmla="*/ 1475262 h 3474556"/>
              <a:gd name="connsiteX57" fmla="*/ 261475 w 2797175"/>
              <a:gd name="connsiteY57" fmla="*/ 1213956 h 3474556"/>
              <a:gd name="connsiteX58" fmla="*/ 468091 w 2797175"/>
              <a:gd name="connsiteY58" fmla="*/ 1213956 h 3474556"/>
              <a:gd name="connsiteX59" fmla="*/ 474463 w 2797175"/>
              <a:gd name="connsiteY59" fmla="*/ 1213956 h 3474556"/>
              <a:gd name="connsiteX60" fmla="*/ 468130 w 2797175"/>
              <a:gd name="connsiteY60" fmla="*/ 1196870 h 3474556"/>
              <a:gd name="connsiteX61" fmla="*/ 455301 w 2797175"/>
              <a:gd name="connsiteY61" fmla="*/ 1162257 h 3474556"/>
              <a:gd name="connsiteX62" fmla="*/ 482669 w 2797175"/>
              <a:gd name="connsiteY62" fmla="*/ 499816 h 3474556"/>
              <a:gd name="connsiteX63" fmla="*/ 972252 w 2797175"/>
              <a:gd name="connsiteY63" fmla="*/ 53125 h 3474556"/>
              <a:gd name="connsiteX64" fmla="*/ 1305989 w 2797175"/>
              <a:gd name="connsiteY64" fmla="*/ 707 h 347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797175" h="3474556">
                <a:moveTo>
                  <a:pt x="1398588" y="2003970"/>
                </a:moveTo>
                <a:cubicBezTo>
                  <a:pt x="1319397" y="2003970"/>
                  <a:pt x="1258482" y="2067850"/>
                  <a:pt x="1258482" y="2143898"/>
                </a:cubicBezTo>
                <a:cubicBezTo>
                  <a:pt x="1258482" y="2201694"/>
                  <a:pt x="1295031" y="2256449"/>
                  <a:pt x="1349855" y="2274700"/>
                </a:cubicBezTo>
                <a:lnTo>
                  <a:pt x="1348869" y="2277581"/>
                </a:lnTo>
                <a:lnTo>
                  <a:pt x="1354303" y="2277581"/>
                </a:lnTo>
                <a:cubicBezTo>
                  <a:pt x="1356196" y="2277581"/>
                  <a:pt x="1356196" y="2277581"/>
                  <a:pt x="1356196" y="2277581"/>
                </a:cubicBezTo>
                <a:cubicBezTo>
                  <a:pt x="1356196" y="2630007"/>
                  <a:pt x="1356196" y="2630007"/>
                  <a:pt x="1356196" y="2630007"/>
                </a:cubicBezTo>
                <a:cubicBezTo>
                  <a:pt x="1356196" y="2630007"/>
                  <a:pt x="1359224" y="2684693"/>
                  <a:pt x="1398588" y="2684693"/>
                </a:cubicBezTo>
                <a:cubicBezTo>
                  <a:pt x="1413728" y="2684693"/>
                  <a:pt x="1440980" y="2684693"/>
                  <a:pt x="1440980" y="2630007"/>
                </a:cubicBezTo>
                <a:cubicBezTo>
                  <a:pt x="1440980" y="2277581"/>
                  <a:pt x="1440980" y="2277581"/>
                  <a:pt x="1440980" y="2277581"/>
                </a:cubicBezTo>
                <a:lnTo>
                  <a:pt x="1445262" y="2277581"/>
                </a:lnTo>
                <a:lnTo>
                  <a:pt x="1444893" y="2276506"/>
                </a:lnTo>
                <a:cubicBezTo>
                  <a:pt x="1444275" y="2274700"/>
                  <a:pt x="1444275" y="2274700"/>
                  <a:pt x="1444275" y="2274700"/>
                </a:cubicBezTo>
                <a:cubicBezTo>
                  <a:pt x="1499099" y="2256449"/>
                  <a:pt x="1538694" y="2201694"/>
                  <a:pt x="1538694" y="2143898"/>
                </a:cubicBezTo>
                <a:cubicBezTo>
                  <a:pt x="1538694" y="2067850"/>
                  <a:pt x="1474732" y="2003970"/>
                  <a:pt x="1398588" y="2003970"/>
                </a:cubicBezTo>
                <a:close/>
                <a:moveTo>
                  <a:pt x="1398588" y="1882293"/>
                </a:moveTo>
                <a:cubicBezTo>
                  <a:pt x="1541740" y="1882293"/>
                  <a:pt x="1660525" y="2000928"/>
                  <a:pt x="1660525" y="2143898"/>
                </a:cubicBezTo>
                <a:cubicBezTo>
                  <a:pt x="1660525" y="2198652"/>
                  <a:pt x="1643012" y="2251125"/>
                  <a:pt x="1612173" y="2294473"/>
                </a:cubicBezTo>
                <a:lnTo>
                  <a:pt x="1562100" y="2345977"/>
                </a:lnTo>
                <a:lnTo>
                  <a:pt x="1562100" y="2393909"/>
                </a:lnTo>
                <a:cubicBezTo>
                  <a:pt x="1562100" y="2630007"/>
                  <a:pt x="1562100" y="2630007"/>
                  <a:pt x="1562100" y="2630007"/>
                </a:cubicBezTo>
                <a:cubicBezTo>
                  <a:pt x="1562100" y="2736342"/>
                  <a:pt x="1498512" y="2806219"/>
                  <a:pt x="1398588" y="2806219"/>
                </a:cubicBezTo>
                <a:cubicBezTo>
                  <a:pt x="1283523" y="2806219"/>
                  <a:pt x="1235075" y="2702922"/>
                  <a:pt x="1235075" y="2630007"/>
                </a:cubicBezTo>
                <a:cubicBezTo>
                  <a:pt x="1235075" y="2497847"/>
                  <a:pt x="1235075" y="2415247"/>
                  <a:pt x="1235075" y="2363623"/>
                </a:cubicBezTo>
                <a:lnTo>
                  <a:pt x="1235075" y="2347225"/>
                </a:lnTo>
                <a:lnTo>
                  <a:pt x="1184621" y="2294473"/>
                </a:lnTo>
                <a:cubicBezTo>
                  <a:pt x="1154164" y="2251125"/>
                  <a:pt x="1136650" y="2198652"/>
                  <a:pt x="1136650" y="2143898"/>
                </a:cubicBezTo>
                <a:cubicBezTo>
                  <a:pt x="1136650" y="2000928"/>
                  <a:pt x="1252390" y="1882293"/>
                  <a:pt x="1398588" y="1882293"/>
                </a:cubicBezTo>
                <a:close/>
                <a:moveTo>
                  <a:pt x="262029" y="1334606"/>
                </a:moveTo>
                <a:cubicBezTo>
                  <a:pt x="183017" y="1334606"/>
                  <a:pt x="122238" y="1398419"/>
                  <a:pt x="122238" y="1474387"/>
                </a:cubicBezTo>
                <a:cubicBezTo>
                  <a:pt x="122238" y="3212538"/>
                  <a:pt x="122238" y="3212538"/>
                  <a:pt x="122238" y="3212538"/>
                </a:cubicBezTo>
                <a:cubicBezTo>
                  <a:pt x="122238" y="3288506"/>
                  <a:pt x="183017" y="3352319"/>
                  <a:pt x="262029" y="3352319"/>
                </a:cubicBezTo>
                <a:cubicBezTo>
                  <a:pt x="2535147" y="3352319"/>
                  <a:pt x="2535147" y="3352319"/>
                  <a:pt x="2535147" y="3352319"/>
                </a:cubicBezTo>
                <a:cubicBezTo>
                  <a:pt x="2611121" y="3352319"/>
                  <a:pt x="2674938" y="3288506"/>
                  <a:pt x="2674938" y="3212538"/>
                </a:cubicBezTo>
                <a:cubicBezTo>
                  <a:pt x="2674938" y="1474387"/>
                  <a:pt x="2674938" y="1474387"/>
                  <a:pt x="2674938" y="1474387"/>
                </a:cubicBezTo>
                <a:cubicBezTo>
                  <a:pt x="2674938" y="1398419"/>
                  <a:pt x="2611121" y="1334606"/>
                  <a:pt x="2535147" y="1334606"/>
                </a:cubicBezTo>
                <a:close/>
                <a:moveTo>
                  <a:pt x="1305989" y="707"/>
                </a:moveTo>
                <a:cubicBezTo>
                  <a:pt x="1418501" y="5265"/>
                  <a:pt x="1530254" y="31854"/>
                  <a:pt x="1635164" y="80473"/>
                </a:cubicBezTo>
                <a:cubicBezTo>
                  <a:pt x="1844985" y="177712"/>
                  <a:pt x="2003111" y="350919"/>
                  <a:pt x="2082174" y="569707"/>
                </a:cubicBezTo>
                <a:cubicBezTo>
                  <a:pt x="2127788" y="685178"/>
                  <a:pt x="2127788" y="685178"/>
                  <a:pt x="2127788" y="685178"/>
                </a:cubicBezTo>
                <a:cubicBezTo>
                  <a:pt x="2139951" y="718604"/>
                  <a:pt x="2121706" y="752030"/>
                  <a:pt x="2091297" y="764185"/>
                </a:cubicBezTo>
                <a:cubicBezTo>
                  <a:pt x="2060888" y="776340"/>
                  <a:pt x="2024398" y="761146"/>
                  <a:pt x="2012234" y="727720"/>
                </a:cubicBezTo>
                <a:cubicBezTo>
                  <a:pt x="1969662" y="612249"/>
                  <a:pt x="1969662" y="612249"/>
                  <a:pt x="1969662" y="612249"/>
                </a:cubicBezTo>
                <a:cubicBezTo>
                  <a:pt x="1899721" y="423848"/>
                  <a:pt x="1762882" y="274951"/>
                  <a:pt x="1583469" y="189867"/>
                </a:cubicBezTo>
                <a:cubicBezTo>
                  <a:pt x="1404057" y="107822"/>
                  <a:pt x="1200318" y="98706"/>
                  <a:pt x="1014824" y="165557"/>
                </a:cubicBezTo>
                <a:cubicBezTo>
                  <a:pt x="826289" y="235448"/>
                  <a:pt x="677286" y="372190"/>
                  <a:pt x="595182" y="551475"/>
                </a:cubicBezTo>
                <a:cubicBezTo>
                  <a:pt x="510037" y="730759"/>
                  <a:pt x="500915" y="934353"/>
                  <a:pt x="567814" y="1119715"/>
                </a:cubicBezTo>
                <a:cubicBezTo>
                  <a:pt x="598223" y="1201760"/>
                  <a:pt x="598223" y="1201760"/>
                  <a:pt x="598223" y="1201760"/>
                </a:cubicBezTo>
                <a:lnTo>
                  <a:pt x="600261" y="1213956"/>
                </a:lnTo>
                <a:lnTo>
                  <a:pt x="661797" y="1213956"/>
                </a:lnTo>
                <a:cubicBezTo>
                  <a:pt x="2535700" y="1213956"/>
                  <a:pt x="2535700" y="1213956"/>
                  <a:pt x="2535700" y="1213956"/>
                </a:cubicBezTo>
                <a:cubicBezTo>
                  <a:pt x="2678599" y="1213956"/>
                  <a:pt x="2797175" y="1332455"/>
                  <a:pt x="2797175" y="1475262"/>
                </a:cubicBezTo>
                <a:cubicBezTo>
                  <a:pt x="2797175" y="3213250"/>
                  <a:pt x="2797175" y="3213250"/>
                  <a:pt x="2797175" y="3213250"/>
                </a:cubicBezTo>
                <a:cubicBezTo>
                  <a:pt x="2797175" y="3356057"/>
                  <a:pt x="2678599" y="3474556"/>
                  <a:pt x="2535700" y="3474556"/>
                </a:cubicBezTo>
                <a:cubicBezTo>
                  <a:pt x="261475" y="3474556"/>
                  <a:pt x="261475" y="3474556"/>
                  <a:pt x="261475" y="3474556"/>
                </a:cubicBezTo>
                <a:cubicBezTo>
                  <a:pt x="115536" y="3474556"/>
                  <a:pt x="0" y="3356057"/>
                  <a:pt x="0" y="3213250"/>
                </a:cubicBezTo>
                <a:cubicBezTo>
                  <a:pt x="0" y="1475262"/>
                  <a:pt x="0" y="1475262"/>
                  <a:pt x="0" y="1475262"/>
                </a:cubicBezTo>
                <a:cubicBezTo>
                  <a:pt x="0" y="1332455"/>
                  <a:pt x="115536" y="1213956"/>
                  <a:pt x="261475" y="1213956"/>
                </a:cubicBezTo>
                <a:cubicBezTo>
                  <a:pt x="332545" y="1213956"/>
                  <a:pt x="401393" y="1213956"/>
                  <a:pt x="468091" y="1213956"/>
                </a:cubicBezTo>
                <a:lnTo>
                  <a:pt x="474463" y="1213956"/>
                </a:lnTo>
                <a:lnTo>
                  <a:pt x="468130" y="1196870"/>
                </a:lnTo>
                <a:cubicBezTo>
                  <a:pt x="455301" y="1162257"/>
                  <a:pt x="455301" y="1162257"/>
                  <a:pt x="455301" y="1162257"/>
                </a:cubicBezTo>
                <a:cubicBezTo>
                  <a:pt x="376238" y="946508"/>
                  <a:pt x="385361" y="709488"/>
                  <a:pt x="482669" y="499816"/>
                </a:cubicBezTo>
                <a:cubicBezTo>
                  <a:pt x="579978" y="290145"/>
                  <a:pt x="756349" y="132131"/>
                  <a:pt x="972252" y="53125"/>
                </a:cubicBezTo>
                <a:cubicBezTo>
                  <a:pt x="1080203" y="13621"/>
                  <a:pt x="1193476" y="-3851"/>
                  <a:pt x="1305989" y="70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0" name="Freeform 63">
            <a:extLst>
              <a:ext uri="{FF2B5EF4-FFF2-40B4-BE49-F238E27FC236}">
                <a16:creationId xmlns:a16="http://schemas.microsoft.com/office/drawing/2014/main" id="{AF78A5ED-05D0-421E-8510-B8A4C76CCE41}"/>
              </a:ext>
            </a:extLst>
          </p:cNvPr>
          <p:cNvSpPr>
            <a:spLocks/>
          </p:cNvSpPr>
          <p:nvPr/>
        </p:nvSpPr>
        <p:spPr bwMode="auto">
          <a:xfrm>
            <a:off x="7382138" y="4327113"/>
            <a:ext cx="244740" cy="277411"/>
          </a:xfrm>
          <a:custGeom>
            <a:avLst/>
            <a:gdLst>
              <a:gd name="connsiteX0" fmla="*/ 2007131 w 2873905"/>
              <a:gd name="connsiteY0" fmla="*/ 122238 h 3257552"/>
              <a:gd name="connsiteX1" fmla="*/ 1262593 w 2873905"/>
              <a:gd name="connsiteY1" fmla="*/ 866776 h 3257552"/>
              <a:gd name="connsiteX2" fmla="*/ 2007131 w 2873905"/>
              <a:gd name="connsiteY2" fmla="*/ 1611314 h 3257552"/>
              <a:gd name="connsiteX3" fmla="*/ 2751669 w 2873905"/>
              <a:gd name="connsiteY3" fmla="*/ 866776 h 3257552"/>
              <a:gd name="connsiteX4" fmla="*/ 2007131 w 2873905"/>
              <a:gd name="connsiteY4" fmla="*/ 122238 h 3257552"/>
              <a:gd name="connsiteX5" fmla="*/ 2007130 w 2873905"/>
              <a:gd name="connsiteY5" fmla="*/ 0 h 3257552"/>
              <a:gd name="connsiteX6" fmla="*/ 2873905 w 2873905"/>
              <a:gd name="connsiteY6" fmla="*/ 865982 h 3257552"/>
              <a:gd name="connsiteX7" fmla="*/ 2007130 w 2873905"/>
              <a:gd name="connsiteY7" fmla="*/ 1731964 h 3257552"/>
              <a:gd name="connsiteX8" fmla="*/ 1522508 w 2873905"/>
              <a:gd name="connsiteY8" fmla="*/ 1584068 h 3257552"/>
              <a:gd name="connsiteX9" fmla="*/ 1394563 w 2873905"/>
              <a:gd name="connsiteY9" fmla="*/ 1478600 h 3257552"/>
              <a:gd name="connsiteX10" fmla="*/ 1263644 w 2873905"/>
              <a:gd name="connsiteY10" fmla="*/ 1608449 h 3257552"/>
              <a:gd name="connsiteX11" fmla="*/ 539892 w 2873905"/>
              <a:gd name="connsiteY11" fmla="*/ 2326287 h 3257552"/>
              <a:gd name="connsiteX12" fmla="*/ 523848 w 2873905"/>
              <a:gd name="connsiteY12" fmla="*/ 2342200 h 3257552"/>
              <a:gd name="connsiteX13" fmla="*/ 565702 w 2873905"/>
              <a:gd name="connsiteY13" fmla="*/ 2384453 h 3257552"/>
              <a:gd name="connsiteX14" fmla="*/ 916035 w 2873905"/>
              <a:gd name="connsiteY14" fmla="*/ 2738126 h 3257552"/>
              <a:gd name="connsiteX15" fmla="*/ 916035 w 2873905"/>
              <a:gd name="connsiteY15" fmla="*/ 2823362 h 3257552"/>
              <a:gd name="connsiteX16" fmla="*/ 873517 w 2873905"/>
              <a:gd name="connsiteY16" fmla="*/ 2841627 h 3257552"/>
              <a:gd name="connsiteX17" fmla="*/ 831000 w 2873905"/>
              <a:gd name="connsiteY17" fmla="*/ 2823362 h 3257552"/>
              <a:gd name="connsiteX18" fmla="*/ 458973 w 2873905"/>
              <a:gd name="connsiteY18" fmla="*/ 2450452 h 3257552"/>
              <a:gd name="connsiteX19" fmla="*/ 436955 w 2873905"/>
              <a:gd name="connsiteY19" fmla="*/ 2428382 h 3257552"/>
              <a:gd name="connsiteX20" fmla="*/ 435893 w 2873905"/>
              <a:gd name="connsiteY20" fmla="*/ 2429435 h 3257552"/>
              <a:gd name="connsiteX21" fmla="*/ 121697 w 2873905"/>
              <a:gd name="connsiteY21" fmla="*/ 2741064 h 3257552"/>
              <a:gd name="connsiteX22" fmla="*/ 121697 w 2873905"/>
              <a:gd name="connsiteY22" fmla="*/ 2749615 h 3257552"/>
              <a:gd name="connsiteX23" fmla="*/ 122687 w 2873905"/>
              <a:gd name="connsiteY23" fmla="*/ 2750051 h 3257552"/>
              <a:gd name="connsiteX24" fmla="*/ 527069 w 2873905"/>
              <a:gd name="connsiteY24" fmla="*/ 3151190 h 3257552"/>
              <a:gd name="connsiteX25" fmla="*/ 527069 w 2873905"/>
              <a:gd name="connsiteY25" fmla="*/ 3239319 h 3257552"/>
              <a:gd name="connsiteX26" fmla="*/ 484503 w 2873905"/>
              <a:gd name="connsiteY26" fmla="*/ 3257552 h 3257552"/>
              <a:gd name="connsiteX27" fmla="*/ 441936 w 2873905"/>
              <a:gd name="connsiteY27" fmla="*/ 3239319 h 3257552"/>
              <a:gd name="connsiteX28" fmla="*/ 37554 w 2873905"/>
              <a:gd name="connsiteY28" fmla="*/ 2835141 h 3257552"/>
              <a:gd name="connsiteX29" fmla="*/ 37187 w 2873905"/>
              <a:gd name="connsiteY29" fmla="*/ 2834600 h 3257552"/>
              <a:gd name="connsiteX30" fmla="*/ 36509 w 2873905"/>
              <a:gd name="connsiteY30" fmla="*/ 2835277 h 3257552"/>
              <a:gd name="connsiteX31" fmla="*/ 36509 w 2873905"/>
              <a:gd name="connsiteY31" fmla="*/ 2655969 h 3257552"/>
              <a:gd name="connsiteX32" fmla="*/ 1311950 w 2873905"/>
              <a:gd name="connsiteY32" fmla="*/ 1387953 h 3257552"/>
              <a:gd name="connsiteX33" fmla="*/ 1316149 w 2873905"/>
              <a:gd name="connsiteY33" fmla="*/ 1383778 h 3257552"/>
              <a:gd name="connsiteX34" fmla="*/ 1288387 w 2873905"/>
              <a:gd name="connsiteY34" fmla="*/ 1350161 h 3257552"/>
              <a:gd name="connsiteX35" fmla="*/ 1140355 w 2873905"/>
              <a:gd name="connsiteY35" fmla="*/ 865982 h 3257552"/>
              <a:gd name="connsiteX36" fmla="*/ 2007130 w 2873905"/>
              <a:gd name="connsiteY36" fmla="*/ 0 h 325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73905" h="3257552">
                <a:moveTo>
                  <a:pt x="2007131" y="122238"/>
                </a:moveTo>
                <a:cubicBezTo>
                  <a:pt x="1595934" y="122238"/>
                  <a:pt x="1262593" y="455579"/>
                  <a:pt x="1262593" y="866776"/>
                </a:cubicBezTo>
                <a:cubicBezTo>
                  <a:pt x="1262593" y="1277973"/>
                  <a:pt x="1595934" y="1611314"/>
                  <a:pt x="2007131" y="1611314"/>
                </a:cubicBezTo>
                <a:cubicBezTo>
                  <a:pt x="2418328" y="1611314"/>
                  <a:pt x="2751669" y="1277973"/>
                  <a:pt x="2751669" y="866776"/>
                </a:cubicBezTo>
                <a:cubicBezTo>
                  <a:pt x="2751669" y="455579"/>
                  <a:pt x="2418328" y="122238"/>
                  <a:pt x="2007131" y="122238"/>
                </a:cubicBezTo>
                <a:close/>
                <a:moveTo>
                  <a:pt x="2007130" y="0"/>
                </a:moveTo>
                <a:cubicBezTo>
                  <a:pt x="2485837" y="0"/>
                  <a:pt x="2873905" y="387713"/>
                  <a:pt x="2873905" y="865982"/>
                </a:cubicBezTo>
                <a:cubicBezTo>
                  <a:pt x="2873905" y="1344251"/>
                  <a:pt x="2485837" y="1731964"/>
                  <a:pt x="2007130" y="1731964"/>
                </a:cubicBezTo>
                <a:cubicBezTo>
                  <a:pt x="1827615" y="1731964"/>
                  <a:pt x="1660846" y="1677442"/>
                  <a:pt x="1522508" y="1584068"/>
                </a:cubicBezTo>
                <a:lnTo>
                  <a:pt x="1394563" y="1478600"/>
                </a:lnTo>
                <a:lnTo>
                  <a:pt x="1263644" y="1608449"/>
                </a:lnTo>
                <a:cubicBezTo>
                  <a:pt x="938700" y="1930738"/>
                  <a:pt x="706219" y="2161318"/>
                  <a:pt x="539892" y="2326287"/>
                </a:cubicBezTo>
                <a:lnTo>
                  <a:pt x="523848" y="2342200"/>
                </a:lnTo>
                <a:lnTo>
                  <a:pt x="565702" y="2384453"/>
                </a:lnTo>
                <a:cubicBezTo>
                  <a:pt x="916035" y="2738126"/>
                  <a:pt x="916035" y="2738126"/>
                  <a:pt x="916035" y="2738126"/>
                </a:cubicBezTo>
                <a:cubicBezTo>
                  <a:pt x="940330" y="2762479"/>
                  <a:pt x="940330" y="2799009"/>
                  <a:pt x="916035" y="2823362"/>
                </a:cubicBezTo>
                <a:cubicBezTo>
                  <a:pt x="906924" y="2835539"/>
                  <a:pt x="888702" y="2841627"/>
                  <a:pt x="873517" y="2841627"/>
                </a:cubicBezTo>
                <a:cubicBezTo>
                  <a:pt x="858332" y="2841627"/>
                  <a:pt x="843148" y="2835539"/>
                  <a:pt x="831000" y="2823362"/>
                </a:cubicBezTo>
                <a:cubicBezTo>
                  <a:pt x="618413" y="2610270"/>
                  <a:pt x="512119" y="2503724"/>
                  <a:pt x="458973" y="2450452"/>
                </a:cubicBezTo>
                <a:lnTo>
                  <a:pt x="436955" y="2428382"/>
                </a:lnTo>
                <a:lnTo>
                  <a:pt x="435893" y="2429435"/>
                </a:lnTo>
                <a:cubicBezTo>
                  <a:pt x="121697" y="2741064"/>
                  <a:pt x="121697" y="2741064"/>
                  <a:pt x="121697" y="2741064"/>
                </a:cubicBezTo>
                <a:lnTo>
                  <a:pt x="121697" y="2749615"/>
                </a:lnTo>
                <a:lnTo>
                  <a:pt x="122687" y="2750051"/>
                </a:lnTo>
                <a:cubicBezTo>
                  <a:pt x="527069" y="3151190"/>
                  <a:pt x="527069" y="3151190"/>
                  <a:pt x="527069" y="3151190"/>
                </a:cubicBezTo>
                <a:cubicBezTo>
                  <a:pt x="551393" y="3175501"/>
                  <a:pt x="551393" y="3215007"/>
                  <a:pt x="527069" y="3239319"/>
                </a:cubicBezTo>
                <a:cubicBezTo>
                  <a:pt x="514908" y="3251474"/>
                  <a:pt x="499705" y="3257552"/>
                  <a:pt x="484503" y="3257552"/>
                </a:cubicBezTo>
                <a:cubicBezTo>
                  <a:pt x="469301" y="3257552"/>
                  <a:pt x="454098" y="3251474"/>
                  <a:pt x="441936" y="3239319"/>
                </a:cubicBezTo>
                <a:cubicBezTo>
                  <a:pt x="37554" y="2835141"/>
                  <a:pt x="37554" y="2835141"/>
                  <a:pt x="37554" y="2835141"/>
                </a:cubicBezTo>
                <a:lnTo>
                  <a:pt x="37187" y="2834600"/>
                </a:lnTo>
                <a:lnTo>
                  <a:pt x="36509" y="2835277"/>
                </a:lnTo>
                <a:cubicBezTo>
                  <a:pt x="-12170" y="2786651"/>
                  <a:pt x="-12170" y="2704595"/>
                  <a:pt x="36509" y="2655969"/>
                </a:cubicBezTo>
                <a:cubicBezTo>
                  <a:pt x="1079681" y="1618870"/>
                  <a:pt x="1275276" y="1424413"/>
                  <a:pt x="1311950" y="1387953"/>
                </a:cubicBezTo>
                <a:lnTo>
                  <a:pt x="1316149" y="1383778"/>
                </a:lnTo>
                <a:lnTo>
                  <a:pt x="1288387" y="1350161"/>
                </a:lnTo>
                <a:cubicBezTo>
                  <a:pt x="1194927" y="1211949"/>
                  <a:pt x="1140355" y="1045333"/>
                  <a:pt x="1140355" y="865982"/>
                </a:cubicBezTo>
                <a:cubicBezTo>
                  <a:pt x="1140355" y="387713"/>
                  <a:pt x="1528423" y="0"/>
                  <a:pt x="20071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264" name="Group 263">
            <a:extLst>
              <a:ext uri="{FF2B5EF4-FFF2-40B4-BE49-F238E27FC236}">
                <a16:creationId xmlns:a16="http://schemas.microsoft.com/office/drawing/2014/main" id="{6C380642-507D-463D-A23E-631DE1BC4745}"/>
              </a:ext>
            </a:extLst>
          </p:cNvPr>
          <p:cNvGrpSpPr/>
          <p:nvPr/>
        </p:nvGrpSpPr>
        <p:grpSpPr>
          <a:xfrm>
            <a:off x="8783454" y="6348577"/>
            <a:ext cx="149574" cy="300050"/>
            <a:chOff x="-2174875" y="6840538"/>
            <a:chExt cx="1581150" cy="3171825"/>
          </a:xfrm>
        </p:grpSpPr>
        <p:sp>
          <p:nvSpPr>
            <p:cNvPr id="255" name="Freeform 71">
              <a:extLst>
                <a:ext uri="{FF2B5EF4-FFF2-40B4-BE49-F238E27FC236}">
                  <a16:creationId xmlns:a16="http://schemas.microsoft.com/office/drawing/2014/main" id="{7FCA9872-B06F-46D1-9EE0-A998135FE54F}"/>
                </a:ext>
              </a:extLst>
            </p:cNvPr>
            <p:cNvSpPr>
              <a:spLocks/>
            </p:cNvSpPr>
            <p:nvPr/>
          </p:nvSpPr>
          <p:spPr bwMode="auto">
            <a:xfrm>
              <a:off x="-2174875" y="7793038"/>
              <a:ext cx="1581150" cy="1743075"/>
            </a:xfrm>
            <a:custGeom>
              <a:avLst/>
              <a:gdLst>
                <a:gd name="T0" fmla="*/ 0 w 734"/>
                <a:gd name="T1" fmla="*/ 734 h 808"/>
                <a:gd name="T2" fmla="*/ 73 w 734"/>
                <a:gd name="T3" fmla="*/ 808 h 808"/>
                <a:gd name="T4" fmla="*/ 661 w 734"/>
                <a:gd name="T5" fmla="*/ 808 h 808"/>
                <a:gd name="T6" fmla="*/ 734 w 734"/>
                <a:gd name="T7" fmla="*/ 734 h 808"/>
                <a:gd name="T8" fmla="*/ 734 w 734"/>
                <a:gd name="T9" fmla="*/ 73 h 808"/>
                <a:gd name="T10" fmla="*/ 661 w 734"/>
                <a:gd name="T11" fmla="*/ 0 h 808"/>
                <a:gd name="T12" fmla="*/ 73 w 734"/>
                <a:gd name="T13" fmla="*/ 0 h 808"/>
                <a:gd name="T14" fmla="*/ 0 w 734"/>
                <a:gd name="T15" fmla="*/ 73 h 808"/>
                <a:gd name="T16" fmla="*/ 0 w 734"/>
                <a:gd name="T17" fmla="*/ 73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808">
                  <a:moveTo>
                    <a:pt x="0" y="734"/>
                  </a:moveTo>
                  <a:cubicBezTo>
                    <a:pt x="0" y="775"/>
                    <a:pt x="33" y="808"/>
                    <a:pt x="73" y="808"/>
                  </a:cubicBezTo>
                  <a:cubicBezTo>
                    <a:pt x="661" y="808"/>
                    <a:pt x="661" y="808"/>
                    <a:pt x="661" y="808"/>
                  </a:cubicBezTo>
                  <a:cubicBezTo>
                    <a:pt x="701" y="808"/>
                    <a:pt x="734" y="775"/>
                    <a:pt x="734" y="734"/>
                  </a:cubicBezTo>
                  <a:cubicBezTo>
                    <a:pt x="734" y="73"/>
                    <a:pt x="734" y="73"/>
                    <a:pt x="734" y="73"/>
                  </a:cubicBezTo>
                  <a:cubicBezTo>
                    <a:pt x="734" y="33"/>
                    <a:pt x="701" y="0"/>
                    <a:pt x="661" y="0"/>
                  </a:cubicBezTo>
                  <a:cubicBezTo>
                    <a:pt x="73" y="0"/>
                    <a:pt x="73" y="0"/>
                    <a:pt x="73" y="0"/>
                  </a:cubicBezTo>
                  <a:cubicBezTo>
                    <a:pt x="33" y="0"/>
                    <a:pt x="0" y="33"/>
                    <a:pt x="0" y="73"/>
                  </a:cubicBezTo>
                  <a:lnTo>
                    <a:pt x="0" y="734"/>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6" name="Freeform 72">
              <a:extLst>
                <a:ext uri="{FF2B5EF4-FFF2-40B4-BE49-F238E27FC236}">
                  <a16:creationId xmlns:a16="http://schemas.microsoft.com/office/drawing/2014/main" id="{B4AF2552-17D7-4B82-B42D-20E8038B8E0B}"/>
                </a:ext>
              </a:extLst>
            </p:cNvPr>
            <p:cNvSpPr>
              <a:spLocks/>
            </p:cNvSpPr>
            <p:nvPr/>
          </p:nvSpPr>
          <p:spPr bwMode="auto">
            <a:xfrm>
              <a:off x="-1503362" y="9774238"/>
              <a:ext cx="236538" cy="0"/>
            </a:xfrm>
            <a:custGeom>
              <a:avLst/>
              <a:gdLst>
                <a:gd name="T0" fmla="*/ 0 w 149"/>
                <a:gd name="T1" fmla="*/ 149 w 149"/>
                <a:gd name="T2" fmla="*/ 0 w 149"/>
              </a:gdLst>
              <a:ahLst/>
              <a:cxnLst>
                <a:cxn ang="0">
                  <a:pos x="T0" y="0"/>
                </a:cxn>
                <a:cxn ang="0">
                  <a:pos x="T1" y="0"/>
                </a:cxn>
                <a:cxn ang="0">
                  <a:pos x="T2" y="0"/>
                </a:cxn>
              </a:cxnLst>
              <a:rect l="0" t="0" r="r" b="b"/>
              <a:pathLst>
                <a:path w="149">
                  <a:moveTo>
                    <a:pt x="0" y="0"/>
                  </a:moveTo>
                  <a:lnTo>
                    <a:pt x="149" y="0"/>
                  </a:lnTo>
                  <a:lnTo>
                    <a:pt x="0" y="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7" name="Freeform 73">
              <a:extLst>
                <a:ext uri="{FF2B5EF4-FFF2-40B4-BE49-F238E27FC236}">
                  <a16:creationId xmlns:a16="http://schemas.microsoft.com/office/drawing/2014/main" id="{B6F67089-72D0-4A87-9F7C-D0FA716FA5DA}"/>
                </a:ext>
              </a:extLst>
            </p:cNvPr>
            <p:cNvSpPr>
              <a:spLocks/>
            </p:cNvSpPr>
            <p:nvPr/>
          </p:nvSpPr>
          <p:spPr bwMode="auto">
            <a:xfrm>
              <a:off x="-2174875" y="9377363"/>
              <a:ext cx="1581150" cy="635000"/>
            </a:xfrm>
            <a:custGeom>
              <a:avLst/>
              <a:gdLst>
                <a:gd name="T0" fmla="*/ 661 w 734"/>
                <a:gd name="T1" fmla="*/ 74 h 294"/>
                <a:gd name="T2" fmla="*/ 73 w 734"/>
                <a:gd name="T3" fmla="*/ 74 h 294"/>
                <a:gd name="T4" fmla="*/ 0 w 734"/>
                <a:gd name="T5" fmla="*/ 1 h 294"/>
                <a:gd name="T6" fmla="*/ 0 w 734"/>
                <a:gd name="T7" fmla="*/ 147 h 294"/>
                <a:gd name="T8" fmla="*/ 147 w 734"/>
                <a:gd name="T9" fmla="*/ 294 h 294"/>
                <a:gd name="T10" fmla="*/ 587 w 734"/>
                <a:gd name="T11" fmla="*/ 294 h 294"/>
                <a:gd name="T12" fmla="*/ 734 w 734"/>
                <a:gd name="T13" fmla="*/ 147 h 294"/>
                <a:gd name="T14" fmla="*/ 734 w 734"/>
                <a:gd name="T15" fmla="*/ 0 h 294"/>
                <a:gd name="T16" fmla="*/ 661 w 734"/>
                <a:gd name="T17" fmla="*/ 7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294">
                  <a:moveTo>
                    <a:pt x="661" y="74"/>
                  </a:moveTo>
                  <a:cubicBezTo>
                    <a:pt x="73" y="74"/>
                    <a:pt x="73" y="74"/>
                    <a:pt x="73" y="74"/>
                  </a:cubicBezTo>
                  <a:cubicBezTo>
                    <a:pt x="33" y="74"/>
                    <a:pt x="0" y="41"/>
                    <a:pt x="0" y="1"/>
                  </a:cubicBezTo>
                  <a:cubicBezTo>
                    <a:pt x="0" y="147"/>
                    <a:pt x="0" y="147"/>
                    <a:pt x="0" y="147"/>
                  </a:cubicBezTo>
                  <a:cubicBezTo>
                    <a:pt x="0" y="228"/>
                    <a:pt x="66" y="294"/>
                    <a:pt x="147" y="294"/>
                  </a:cubicBezTo>
                  <a:cubicBezTo>
                    <a:pt x="587" y="294"/>
                    <a:pt x="587" y="294"/>
                    <a:pt x="587" y="294"/>
                  </a:cubicBezTo>
                  <a:cubicBezTo>
                    <a:pt x="668" y="294"/>
                    <a:pt x="734" y="228"/>
                    <a:pt x="734" y="147"/>
                  </a:cubicBezTo>
                  <a:cubicBezTo>
                    <a:pt x="734" y="0"/>
                    <a:pt x="734" y="0"/>
                    <a:pt x="734" y="0"/>
                  </a:cubicBezTo>
                  <a:cubicBezTo>
                    <a:pt x="734" y="41"/>
                    <a:pt x="701" y="74"/>
                    <a:pt x="661" y="74"/>
                  </a:cubicBez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9" name="Freeform 75">
              <a:extLst>
                <a:ext uri="{FF2B5EF4-FFF2-40B4-BE49-F238E27FC236}">
                  <a16:creationId xmlns:a16="http://schemas.microsoft.com/office/drawing/2014/main" id="{958970C5-2F86-4F06-B484-F4D059B4806A}"/>
                </a:ext>
              </a:extLst>
            </p:cNvPr>
            <p:cNvSpPr>
              <a:spLocks/>
            </p:cNvSpPr>
            <p:nvPr/>
          </p:nvSpPr>
          <p:spPr bwMode="auto">
            <a:xfrm>
              <a:off x="-2174875" y="7475538"/>
              <a:ext cx="1581150" cy="474663"/>
            </a:xfrm>
            <a:custGeom>
              <a:avLst/>
              <a:gdLst>
                <a:gd name="T0" fmla="*/ 587 w 734"/>
                <a:gd name="T1" fmla="*/ 0 h 220"/>
                <a:gd name="T2" fmla="*/ 147 w 734"/>
                <a:gd name="T3" fmla="*/ 0 h 220"/>
                <a:gd name="T4" fmla="*/ 0 w 734"/>
                <a:gd name="T5" fmla="*/ 147 h 220"/>
                <a:gd name="T6" fmla="*/ 0 w 734"/>
                <a:gd name="T7" fmla="*/ 220 h 220"/>
                <a:gd name="T8" fmla="*/ 73 w 734"/>
                <a:gd name="T9" fmla="*/ 147 h 220"/>
                <a:gd name="T10" fmla="*/ 661 w 734"/>
                <a:gd name="T11" fmla="*/ 147 h 220"/>
                <a:gd name="T12" fmla="*/ 734 w 734"/>
                <a:gd name="T13" fmla="*/ 220 h 220"/>
                <a:gd name="T14" fmla="*/ 734 w 734"/>
                <a:gd name="T15" fmla="*/ 147 h 220"/>
                <a:gd name="T16" fmla="*/ 587 w 734"/>
                <a:gd name="T1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220">
                  <a:moveTo>
                    <a:pt x="587" y="0"/>
                  </a:moveTo>
                  <a:cubicBezTo>
                    <a:pt x="147" y="0"/>
                    <a:pt x="147" y="0"/>
                    <a:pt x="147" y="0"/>
                  </a:cubicBezTo>
                  <a:cubicBezTo>
                    <a:pt x="66" y="0"/>
                    <a:pt x="0" y="66"/>
                    <a:pt x="0" y="147"/>
                  </a:cubicBezTo>
                  <a:cubicBezTo>
                    <a:pt x="0" y="220"/>
                    <a:pt x="0" y="220"/>
                    <a:pt x="0" y="220"/>
                  </a:cubicBezTo>
                  <a:cubicBezTo>
                    <a:pt x="0" y="180"/>
                    <a:pt x="33" y="147"/>
                    <a:pt x="73" y="147"/>
                  </a:cubicBezTo>
                  <a:cubicBezTo>
                    <a:pt x="661" y="147"/>
                    <a:pt x="661" y="147"/>
                    <a:pt x="661" y="147"/>
                  </a:cubicBezTo>
                  <a:cubicBezTo>
                    <a:pt x="701" y="147"/>
                    <a:pt x="734" y="180"/>
                    <a:pt x="734" y="220"/>
                  </a:cubicBezTo>
                  <a:cubicBezTo>
                    <a:pt x="734" y="147"/>
                    <a:pt x="734" y="147"/>
                    <a:pt x="734" y="147"/>
                  </a:cubicBezTo>
                  <a:cubicBezTo>
                    <a:pt x="734" y="66"/>
                    <a:pt x="668" y="0"/>
                    <a:pt x="587" y="0"/>
                  </a:cubicBez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60" name="Freeform 76">
              <a:extLst>
                <a:ext uri="{FF2B5EF4-FFF2-40B4-BE49-F238E27FC236}">
                  <a16:creationId xmlns:a16="http://schemas.microsoft.com/office/drawing/2014/main" id="{5A7D43ED-EBE7-43DF-8EAD-2298DFC75CB0}"/>
                </a:ext>
              </a:extLst>
            </p:cNvPr>
            <p:cNvSpPr>
              <a:spLocks/>
            </p:cNvSpPr>
            <p:nvPr/>
          </p:nvSpPr>
          <p:spPr bwMode="auto">
            <a:xfrm>
              <a:off x="-1714500" y="6840538"/>
              <a:ext cx="0" cy="1587500"/>
            </a:xfrm>
            <a:custGeom>
              <a:avLst/>
              <a:gdLst>
                <a:gd name="T0" fmla="*/ 0 h 1000"/>
                <a:gd name="T1" fmla="*/ 1000 h 1000"/>
                <a:gd name="T2" fmla="*/ 0 h 1000"/>
              </a:gdLst>
              <a:ahLst/>
              <a:cxnLst>
                <a:cxn ang="0">
                  <a:pos x="0" y="T0"/>
                </a:cxn>
                <a:cxn ang="0">
                  <a:pos x="0" y="T1"/>
                </a:cxn>
                <a:cxn ang="0">
                  <a:pos x="0" y="T2"/>
                </a:cxn>
              </a:cxnLst>
              <a:rect l="0" t="0" r="r" b="b"/>
              <a:pathLst>
                <a:path h="1000">
                  <a:moveTo>
                    <a:pt x="0" y="0"/>
                  </a:moveTo>
                  <a:lnTo>
                    <a:pt x="0" y="1000"/>
                  </a:lnTo>
                  <a:lnTo>
                    <a:pt x="0" y="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61" name="Freeform 77">
              <a:extLst>
                <a:ext uri="{FF2B5EF4-FFF2-40B4-BE49-F238E27FC236}">
                  <a16:creationId xmlns:a16="http://schemas.microsoft.com/office/drawing/2014/main" id="{65C26C5F-3E25-4893-8CDD-FBAF5F263FA9}"/>
                </a:ext>
              </a:extLst>
            </p:cNvPr>
            <p:cNvSpPr>
              <a:spLocks/>
            </p:cNvSpPr>
            <p:nvPr/>
          </p:nvSpPr>
          <p:spPr bwMode="auto">
            <a:xfrm>
              <a:off x="-1055687" y="6840538"/>
              <a:ext cx="0" cy="1587500"/>
            </a:xfrm>
            <a:custGeom>
              <a:avLst/>
              <a:gdLst>
                <a:gd name="T0" fmla="*/ 1000 h 1000"/>
                <a:gd name="T1" fmla="*/ 0 h 1000"/>
                <a:gd name="T2" fmla="*/ 1000 h 1000"/>
              </a:gdLst>
              <a:ahLst/>
              <a:cxnLst>
                <a:cxn ang="0">
                  <a:pos x="0" y="T0"/>
                </a:cxn>
                <a:cxn ang="0">
                  <a:pos x="0" y="T1"/>
                </a:cxn>
                <a:cxn ang="0">
                  <a:pos x="0" y="T2"/>
                </a:cxn>
              </a:cxnLst>
              <a:rect l="0" t="0" r="r" b="b"/>
              <a:pathLst>
                <a:path h="1000">
                  <a:moveTo>
                    <a:pt x="0" y="1000"/>
                  </a:moveTo>
                  <a:lnTo>
                    <a:pt x="0" y="0"/>
                  </a:lnTo>
                  <a:lnTo>
                    <a:pt x="0" y="100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62" name="Freeform 78">
              <a:extLst>
                <a:ext uri="{FF2B5EF4-FFF2-40B4-BE49-F238E27FC236}">
                  <a16:creationId xmlns:a16="http://schemas.microsoft.com/office/drawing/2014/main" id="{8C08B2D5-CFD6-4133-973A-98B987369E4C}"/>
                </a:ext>
              </a:extLst>
            </p:cNvPr>
            <p:cNvSpPr>
              <a:spLocks/>
            </p:cNvSpPr>
            <p:nvPr/>
          </p:nvSpPr>
          <p:spPr bwMode="auto">
            <a:xfrm>
              <a:off x="-1944687" y="6840538"/>
              <a:ext cx="460375" cy="231775"/>
            </a:xfrm>
            <a:custGeom>
              <a:avLst/>
              <a:gdLst>
                <a:gd name="T0" fmla="*/ 290 w 290"/>
                <a:gd name="T1" fmla="*/ 146 h 146"/>
                <a:gd name="T2" fmla="*/ 145 w 290"/>
                <a:gd name="T3" fmla="*/ 0 h 146"/>
                <a:gd name="T4" fmla="*/ 0 w 290"/>
                <a:gd name="T5" fmla="*/ 146 h 146"/>
                <a:gd name="T6" fmla="*/ 145 w 290"/>
                <a:gd name="T7" fmla="*/ 0 h 146"/>
                <a:gd name="T8" fmla="*/ 290 w 290"/>
                <a:gd name="T9" fmla="*/ 146 h 146"/>
              </a:gdLst>
              <a:ahLst/>
              <a:cxnLst>
                <a:cxn ang="0">
                  <a:pos x="T0" y="T1"/>
                </a:cxn>
                <a:cxn ang="0">
                  <a:pos x="T2" y="T3"/>
                </a:cxn>
                <a:cxn ang="0">
                  <a:pos x="T4" y="T5"/>
                </a:cxn>
                <a:cxn ang="0">
                  <a:pos x="T6" y="T7"/>
                </a:cxn>
                <a:cxn ang="0">
                  <a:pos x="T8" y="T9"/>
                </a:cxn>
              </a:cxnLst>
              <a:rect l="0" t="0" r="r" b="b"/>
              <a:pathLst>
                <a:path w="290" h="146">
                  <a:moveTo>
                    <a:pt x="290" y="146"/>
                  </a:moveTo>
                  <a:lnTo>
                    <a:pt x="145" y="0"/>
                  </a:lnTo>
                  <a:lnTo>
                    <a:pt x="0" y="146"/>
                  </a:lnTo>
                  <a:lnTo>
                    <a:pt x="145" y="0"/>
                  </a:lnTo>
                  <a:lnTo>
                    <a:pt x="290" y="146"/>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63" name="Freeform 79">
              <a:extLst>
                <a:ext uri="{FF2B5EF4-FFF2-40B4-BE49-F238E27FC236}">
                  <a16:creationId xmlns:a16="http://schemas.microsoft.com/office/drawing/2014/main" id="{DF4BE326-775D-42A6-9BC3-043F21AF8CAC}"/>
                </a:ext>
              </a:extLst>
            </p:cNvPr>
            <p:cNvSpPr>
              <a:spLocks/>
            </p:cNvSpPr>
            <p:nvPr/>
          </p:nvSpPr>
          <p:spPr bwMode="auto">
            <a:xfrm>
              <a:off x="-1285875" y="8196263"/>
              <a:ext cx="460375" cy="231775"/>
            </a:xfrm>
            <a:custGeom>
              <a:avLst/>
              <a:gdLst>
                <a:gd name="T0" fmla="*/ 0 w 290"/>
                <a:gd name="T1" fmla="*/ 0 h 146"/>
                <a:gd name="T2" fmla="*/ 145 w 290"/>
                <a:gd name="T3" fmla="*/ 146 h 146"/>
                <a:gd name="T4" fmla="*/ 290 w 290"/>
                <a:gd name="T5" fmla="*/ 0 h 146"/>
                <a:gd name="T6" fmla="*/ 145 w 290"/>
                <a:gd name="T7" fmla="*/ 146 h 146"/>
                <a:gd name="T8" fmla="*/ 0 w 290"/>
                <a:gd name="T9" fmla="*/ 0 h 146"/>
              </a:gdLst>
              <a:ahLst/>
              <a:cxnLst>
                <a:cxn ang="0">
                  <a:pos x="T0" y="T1"/>
                </a:cxn>
                <a:cxn ang="0">
                  <a:pos x="T2" y="T3"/>
                </a:cxn>
                <a:cxn ang="0">
                  <a:pos x="T4" y="T5"/>
                </a:cxn>
                <a:cxn ang="0">
                  <a:pos x="T6" y="T7"/>
                </a:cxn>
                <a:cxn ang="0">
                  <a:pos x="T8" y="T9"/>
                </a:cxn>
              </a:cxnLst>
              <a:rect l="0" t="0" r="r" b="b"/>
              <a:pathLst>
                <a:path w="290" h="146">
                  <a:moveTo>
                    <a:pt x="0" y="0"/>
                  </a:moveTo>
                  <a:lnTo>
                    <a:pt x="145" y="146"/>
                  </a:lnTo>
                  <a:lnTo>
                    <a:pt x="290" y="0"/>
                  </a:lnTo>
                  <a:lnTo>
                    <a:pt x="145" y="146"/>
                  </a:lnTo>
                  <a:lnTo>
                    <a:pt x="0" y="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71" name="Group 270">
            <a:extLst>
              <a:ext uri="{FF2B5EF4-FFF2-40B4-BE49-F238E27FC236}">
                <a16:creationId xmlns:a16="http://schemas.microsoft.com/office/drawing/2014/main" id="{184ED4C5-E39C-4131-BA16-24FA1547D1CF}"/>
              </a:ext>
            </a:extLst>
          </p:cNvPr>
          <p:cNvGrpSpPr/>
          <p:nvPr/>
        </p:nvGrpSpPr>
        <p:grpSpPr>
          <a:xfrm>
            <a:off x="8535336" y="5635848"/>
            <a:ext cx="268570" cy="268794"/>
            <a:chOff x="8535336" y="5635848"/>
            <a:chExt cx="268570" cy="268794"/>
          </a:xfrm>
        </p:grpSpPr>
        <p:sp>
          <p:nvSpPr>
            <p:cNvPr id="267" name="Freeform 128">
              <a:extLst>
                <a:ext uri="{FF2B5EF4-FFF2-40B4-BE49-F238E27FC236}">
                  <a16:creationId xmlns:a16="http://schemas.microsoft.com/office/drawing/2014/main" id="{8F2C6802-72A6-4D6B-945C-C4FD6917E475}"/>
                </a:ext>
              </a:extLst>
            </p:cNvPr>
            <p:cNvSpPr>
              <a:spLocks/>
            </p:cNvSpPr>
            <p:nvPr/>
          </p:nvSpPr>
          <p:spPr bwMode="auto">
            <a:xfrm flipV="1">
              <a:off x="8535336" y="5750264"/>
              <a:ext cx="223878" cy="154378"/>
            </a:xfrm>
            <a:custGeom>
              <a:avLst/>
              <a:gdLst>
                <a:gd name="connsiteX0" fmla="*/ 2554288 w 3605213"/>
                <a:gd name="connsiteY0" fmla="*/ 127000 h 2486025"/>
                <a:gd name="connsiteX1" fmla="*/ 2871788 w 3605213"/>
                <a:gd name="connsiteY1" fmla="*/ 446088 h 2486025"/>
                <a:gd name="connsiteX2" fmla="*/ 1811338 w 3605213"/>
                <a:gd name="connsiteY2" fmla="*/ 1355725 h 2486025"/>
                <a:gd name="connsiteX3" fmla="*/ 1233488 w 3605213"/>
                <a:gd name="connsiteY3" fmla="*/ 808038 h 2486025"/>
                <a:gd name="connsiteX4" fmla="*/ 173038 w 3605213"/>
                <a:gd name="connsiteY4" fmla="*/ 1881188 h 2486025"/>
                <a:gd name="connsiteX5" fmla="*/ 630238 w 3605213"/>
                <a:gd name="connsiteY5" fmla="*/ 2309813 h 2486025"/>
                <a:gd name="connsiteX6" fmla="*/ 1250950 w 3605213"/>
                <a:gd name="connsiteY6" fmla="*/ 1695451 h 2486025"/>
                <a:gd name="connsiteX7" fmla="*/ 1863726 w 3605213"/>
                <a:gd name="connsiteY7" fmla="*/ 2312988 h 2486025"/>
                <a:gd name="connsiteX8" fmla="*/ 3284538 w 3605213"/>
                <a:gd name="connsiteY8" fmla="*/ 881063 h 2486025"/>
                <a:gd name="connsiteX9" fmla="*/ 3481388 w 3605213"/>
                <a:gd name="connsiteY9" fmla="*/ 1076325 h 2486025"/>
                <a:gd name="connsiteX10" fmla="*/ 3484563 w 3605213"/>
                <a:gd name="connsiteY10" fmla="*/ 136525 h 2486025"/>
                <a:gd name="connsiteX11" fmla="*/ 2227263 w 3605213"/>
                <a:gd name="connsiteY11" fmla="*/ 0 h 2486025"/>
                <a:gd name="connsiteX12" fmla="*/ 3605213 w 3605213"/>
                <a:gd name="connsiteY12" fmla="*/ 15875 h 2486025"/>
                <a:gd name="connsiteX13" fmla="*/ 3598863 w 3605213"/>
                <a:gd name="connsiteY13" fmla="*/ 1370013 h 2486025"/>
                <a:gd name="connsiteX14" fmla="*/ 3284538 w 3605213"/>
                <a:gd name="connsiteY14" fmla="*/ 1050925 h 2486025"/>
                <a:gd name="connsiteX15" fmla="*/ 1863725 w 3605213"/>
                <a:gd name="connsiteY15" fmla="*/ 2486025 h 2486025"/>
                <a:gd name="connsiteX16" fmla="*/ 1247775 w 3605213"/>
                <a:gd name="connsiteY16" fmla="*/ 1865313 h 2486025"/>
                <a:gd name="connsiteX17" fmla="*/ 630238 w 3605213"/>
                <a:gd name="connsiteY17" fmla="*/ 2476500 h 2486025"/>
                <a:gd name="connsiteX18" fmla="*/ 0 w 3605213"/>
                <a:gd name="connsiteY18" fmla="*/ 1884363 h 2486025"/>
                <a:gd name="connsiteX19" fmla="*/ 1230313 w 3605213"/>
                <a:gd name="connsiteY19" fmla="*/ 638175 h 2486025"/>
                <a:gd name="connsiteX20" fmla="*/ 1814513 w 3605213"/>
                <a:gd name="connsiteY20" fmla="*/ 1190625 h 2486025"/>
                <a:gd name="connsiteX21" fmla="*/ 2693988 w 3605213"/>
                <a:gd name="connsiteY21" fmla="*/ 441325 h 2486025"/>
                <a:gd name="connsiteX22" fmla="*/ 2435225 w 3605213"/>
                <a:gd name="connsiteY22" fmla="*/ 182563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05213" h="2486025">
                  <a:moveTo>
                    <a:pt x="2554288" y="127000"/>
                  </a:moveTo>
                  <a:lnTo>
                    <a:pt x="2871788" y="446088"/>
                  </a:lnTo>
                  <a:lnTo>
                    <a:pt x="1811338" y="1355725"/>
                  </a:lnTo>
                  <a:lnTo>
                    <a:pt x="1233488" y="808038"/>
                  </a:lnTo>
                  <a:lnTo>
                    <a:pt x="173038" y="1881188"/>
                  </a:lnTo>
                  <a:lnTo>
                    <a:pt x="630238" y="2309813"/>
                  </a:lnTo>
                  <a:lnTo>
                    <a:pt x="1250950" y="1695451"/>
                  </a:lnTo>
                  <a:lnTo>
                    <a:pt x="1863726" y="2312988"/>
                  </a:lnTo>
                  <a:lnTo>
                    <a:pt x="3284538" y="881063"/>
                  </a:lnTo>
                  <a:lnTo>
                    <a:pt x="3481388" y="1076325"/>
                  </a:lnTo>
                  <a:lnTo>
                    <a:pt x="3484563" y="136525"/>
                  </a:lnTo>
                  <a:close/>
                  <a:moveTo>
                    <a:pt x="2227263" y="0"/>
                  </a:moveTo>
                  <a:lnTo>
                    <a:pt x="3605213" y="15875"/>
                  </a:lnTo>
                  <a:lnTo>
                    <a:pt x="3598863" y="1370013"/>
                  </a:lnTo>
                  <a:lnTo>
                    <a:pt x="3284538" y="1050925"/>
                  </a:lnTo>
                  <a:lnTo>
                    <a:pt x="1863725" y="2486025"/>
                  </a:lnTo>
                  <a:lnTo>
                    <a:pt x="1247775" y="1865313"/>
                  </a:lnTo>
                  <a:lnTo>
                    <a:pt x="630238" y="2476500"/>
                  </a:lnTo>
                  <a:lnTo>
                    <a:pt x="0" y="1884363"/>
                  </a:lnTo>
                  <a:lnTo>
                    <a:pt x="1230313" y="638175"/>
                  </a:lnTo>
                  <a:lnTo>
                    <a:pt x="1814513" y="1190625"/>
                  </a:lnTo>
                  <a:lnTo>
                    <a:pt x="2693988" y="441325"/>
                  </a:lnTo>
                  <a:lnTo>
                    <a:pt x="2435225" y="18256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68" name="Freeform 56">
              <a:extLst>
                <a:ext uri="{FF2B5EF4-FFF2-40B4-BE49-F238E27FC236}">
                  <a16:creationId xmlns:a16="http://schemas.microsoft.com/office/drawing/2014/main" id="{7A408011-B5AC-4AA3-BDA5-17E5E2B9385B}"/>
                </a:ext>
              </a:extLst>
            </p:cNvPr>
            <p:cNvSpPr>
              <a:spLocks/>
            </p:cNvSpPr>
            <p:nvPr/>
          </p:nvSpPr>
          <p:spPr bwMode="auto">
            <a:xfrm>
              <a:off x="8562820" y="5635848"/>
              <a:ext cx="112744" cy="101106"/>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w="3175">
              <a:solidFill>
                <a:schemeClr val="tx2"/>
              </a:solid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69" name="Freeform 56">
              <a:extLst>
                <a:ext uri="{FF2B5EF4-FFF2-40B4-BE49-F238E27FC236}">
                  <a16:creationId xmlns:a16="http://schemas.microsoft.com/office/drawing/2014/main" id="{97AD9BA8-60DC-4201-BA4D-0CAA95E68325}"/>
                </a:ext>
              </a:extLst>
            </p:cNvPr>
            <p:cNvSpPr>
              <a:spLocks/>
            </p:cNvSpPr>
            <p:nvPr/>
          </p:nvSpPr>
          <p:spPr bwMode="auto">
            <a:xfrm>
              <a:off x="8691162" y="5676290"/>
              <a:ext cx="112744" cy="101106"/>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w="3175">
              <a:solidFill>
                <a:schemeClr val="tx2"/>
              </a:solid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79" name="Group 278">
            <a:extLst>
              <a:ext uri="{FF2B5EF4-FFF2-40B4-BE49-F238E27FC236}">
                <a16:creationId xmlns:a16="http://schemas.microsoft.com/office/drawing/2014/main" id="{FAB8EA21-68BE-461F-9855-C85BE40B9A8A}"/>
              </a:ext>
            </a:extLst>
          </p:cNvPr>
          <p:cNvGrpSpPr/>
          <p:nvPr/>
        </p:nvGrpSpPr>
        <p:grpSpPr>
          <a:xfrm>
            <a:off x="5526893" y="3998202"/>
            <a:ext cx="225270" cy="269814"/>
            <a:chOff x="2472998" y="1732667"/>
            <a:chExt cx="458263" cy="548877"/>
          </a:xfrm>
          <a:solidFill>
            <a:schemeClr val="accent1"/>
          </a:solidFill>
        </p:grpSpPr>
        <p:sp>
          <p:nvSpPr>
            <p:cNvPr id="273" name="Freeform 68">
              <a:extLst>
                <a:ext uri="{FF2B5EF4-FFF2-40B4-BE49-F238E27FC236}">
                  <a16:creationId xmlns:a16="http://schemas.microsoft.com/office/drawing/2014/main" id="{A7E39D49-681C-4576-A5C9-C4F1CE14608A}"/>
                </a:ext>
              </a:extLst>
            </p:cNvPr>
            <p:cNvSpPr>
              <a:spLocks/>
            </p:cNvSpPr>
            <p:nvPr/>
          </p:nvSpPr>
          <p:spPr bwMode="auto">
            <a:xfrm>
              <a:off x="2472998" y="1732667"/>
              <a:ext cx="458263" cy="548877"/>
            </a:xfrm>
            <a:custGeom>
              <a:avLst/>
              <a:gdLst>
                <a:gd name="connsiteX0" fmla="*/ 1400249 w 2801938"/>
                <a:gd name="connsiteY0" fmla="*/ 128588 h 3355975"/>
                <a:gd name="connsiteX1" fmla="*/ 122238 w 2801938"/>
                <a:gd name="connsiteY1" fmla="*/ 517588 h 3355975"/>
                <a:gd name="connsiteX2" fmla="*/ 122238 w 2801938"/>
                <a:gd name="connsiteY2" fmla="*/ 1487049 h 3355975"/>
                <a:gd name="connsiteX3" fmla="*/ 1400249 w 2801938"/>
                <a:gd name="connsiteY3" fmla="*/ 3216276 h 3355975"/>
                <a:gd name="connsiteX4" fmla="*/ 2681288 w 2801938"/>
                <a:gd name="connsiteY4" fmla="*/ 1487049 h 3355975"/>
                <a:gd name="connsiteX5" fmla="*/ 2681288 w 2801938"/>
                <a:gd name="connsiteY5" fmla="*/ 517588 h 3355975"/>
                <a:gd name="connsiteX6" fmla="*/ 1400249 w 2801938"/>
                <a:gd name="connsiteY6" fmla="*/ 128588 h 3355975"/>
                <a:gd name="connsiteX7" fmla="*/ 1399455 w 2801938"/>
                <a:gd name="connsiteY7" fmla="*/ 0 h 3355975"/>
                <a:gd name="connsiteX8" fmla="*/ 2801938 w 2801938"/>
                <a:gd name="connsiteY8" fmla="*/ 425577 h 3355975"/>
                <a:gd name="connsiteX9" fmla="*/ 2801938 w 2801938"/>
                <a:gd name="connsiteY9" fmla="*/ 1486478 h 3355975"/>
                <a:gd name="connsiteX10" fmla="*/ 2417240 w 2801938"/>
                <a:gd name="connsiteY10" fmla="*/ 2510902 h 3355975"/>
                <a:gd name="connsiteX11" fmla="*/ 1429746 w 2801938"/>
                <a:gd name="connsiteY11" fmla="*/ 3340776 h 3355975"/>
                <a:gd name="connsiteX12" fmla="*/ 1399455 w 2801938"/>
                <a:gd name="connsiteY12" fmla="*/ 3355975 h 3355975"/>
                <a:gd name="connsiteX13" fmla="*/ 1372193 w 2801938"/>
                <a:gd name="connsiteY13" fmla="*/ 3340776 h 3355975"/>
                <a:gd name="connsiteX14" fmla="*/ 384699 w 2801938"/>
                <a:gd name="connsiteY14" fmla="*/ 2510902 h 3355975"/>
                <a:gd name="connsiteX15" fmla="*/ 0 w 2801938"/>
                <a:gd name="connsiteY15" fmla="*/ 1486478 h 3355975"/>
                <a:gd name="connsiteX16" fmla="*/ 0 w 2801938"/>
                <a:gd name="connsiteY16" fmla="*/ 425577 h 3355975"/>
                <a:gd name="connsiteX17" fmla="*/ 1399455 w 2801938"/>
                <a:gd name="connsiteY17" fmla="*/ 0 h 335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1938" h="3355975">
                  <a:moveTo>
                    <a:pt x="1400249" y="128588"/>
                  </a:moveTo>
                  <a:lnTo>
                    <a:pt x="122238" y="517588"/>
                  </a:lnTo>
                  <a:cubicBezTo>
                    <a:pt x="122238" y="1487049"/>
                    <a:pt x="122238" y="1487049"/>
                    <a:pt x="122238" y="1487049"/>
                  </a:cubicBezTo>
                  <a:cubicBezTo>
                    <a:pt x="122238" y="2107018"/>
                    <a:pt x="634048" y="2799924"/>
                    <a:pt x="1400249" y="3216276"/>
                  </a:cubicBezTo>
                  <a:cubicBezTo>
                    <a:pt x="2166450" y="2799924"/>
                    <a:pt x="2681288" y="2107018"/>
                    <a:pt x="2681288" y="1487049"/>
                  </a:cubicBezTo>
                  <a:cubicBezTo>
                    <a:pt x="2681288" y="517588"/>
                    <a:pt x="2681288" y="517588"/>
                    <a:pt x="2681288" y="517588"/>
                  </a:cubicBezTo>
                  <a:cubicBezTo>
                    <a:pt x="1400249" y="128588"/>
                    <a:pt x="1400249" y="128588"/>
                    <a:pt x="1400249" y="128588"/>
                  </a:cubicBezTo>
                  <a:close/>
                  <a:moveTo>
                    <a:pt x="1399455" y="0"/>
                  </a:moveTo>
                  <a:cubicBezTo>
                    <a:pt x="2801938" y="425577"/>
                    <a:pt x="2801938" y="425577"/>
                    <a:pt x="2801938" y="425577"/>
                  </a:cubicBezTo>
                  <a:cubicBezTo>
                    <a:pt x="2801938" y="1486478"/>
                    <a:pt x="2801938" y="1486478"/>
                    <a:pt x="2801938" y="1486478"/>
                  </a:cubicBezTo>
                  <a:cubicBezTo>
                    <a:pt x="2801938" y="1820860"/>
                    <a:pt x="2668657" y="2176520"/>
                    <a:pt x="2417240" y="2510902"/>
                  </a:cubicBezTo>
                  <a:cubicBezTo>
                    <a:pt x="2171881" y="2839204"/>
                    <a:pt x="1829590" y="3127988"/>
                    <a:pt x="1429746" y="3340776"/>
                  </a:cubicBezTo>
                  <a:lnTo>
                    <a:pt x="1399455" y="3355975"/>
                  </a:lnTo>
                  <a:cubicBezTo>
                    <a:pt x="1372193" y="3340776"/>
                    <a:pt x="1372193" y="3340776"/>
                    <a:pt x="1372193" y="3340776"/>
                  </a:cubicBezTo>
                  <a:cubicBezTo>
                    <a:pt x="972348" y="3127988"/>
                    <a:pt x="630058" y="2839204"/>
                    <a:pt x="384699" y="2510902"/>
                  </a:cubicBezTo>
                  <a:cubicBezTo>
                    <a:pt x="133282" y="2176520"/>
                    <a:pt x="0" y="1820860"/>
                    <a:pt x="0" y="1486478"/>
                  </a:cubicBezTo>
                  <a:cubicBezTo>
                    <a:pt x="0" y="425577"/>
                    <a:pt x="0" y="425577"/>
                    <a:pt x="0" y="425577"/>
                  </a:cubicBezTo>
                  <a:cubicBezTo>
                    <a:pt x="1399455" y="0"/>
                    <a:pt x="1399455" y="0"/>
                    <a:pt x="13994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76" name="Freeform 34">
              <a:extLst>
                <a:ext uri="{FF2B5EF4-FFF2-40B4-BE49-F238E27FC236}">
                  <a16:creationId xmlns:a16="http://schemas.microsoft.com/office/drawing/2014/main" id="{2AAA4607-D8CA-4E5F-8301-2D855E10FA28}"/>
                </a:ext>
              </a:extLst>
            </p:cNvPr>
            <p:cNvSpPr>
              <a:spLocks/>
            </p:cNvSpPr>
            <p:nvPr/>
          </p:nvSpPr>
          <p:spPr bwMode="auto">
            <a:xfrm>
              <a:off x="2573035" y="1905611"/>
              <a:ext cx="258188" cy="202988"/>
            </a:xfrm>
            <a:custGeom>
              <a:avLst/>
              <a:gdLst>
                <a:gd name="T0" fmla="*/ 353 w 810"/>
                <a:gd name="T1" fmla="*/ 637 h 637"/>
                <a:gd name="T2" fmla="*/ 341 w 810"/>
                <a:gd name="T3" fmla="*/ 632 h 637"/>
                <a:gd name="T4" fmla="*/ 8 w 810"/>
                <a:gd name="T5" fmla="*/ 322 h 637"/>
                <a:gd name="T6" fmla="*/ 7 w 810"/>
                <a:gd name="T7" fmla="*/ 297 h 637"/>
                <a:gd name="T8" fmla="*/ 33 w 810"/>
                <a:gd name="T9" fmla="*/ 296 h 637"/>
                <a:gd name="T10" fmla="*/ 350 w 810"/>
                <a:gd name="T11" fmla="*/ 592 h 637"/>
                <a:gd name="T12" fmla="*/ 775 w 810"/>
                <a:gd name="T13" fmla="*/ 9 h 637"/>
                <a:gd name="T14" fmla="*/ 800 w 810"/>
                <a:gd name="T15" fmla="*/ 5 h 637"/>
                <a:gd name="T16" fmla="*/ 804 w 810"/>
                <a:gd name="T17" fmla="*/ 31 h 637"/>
                <a:gd name="T18" fmla="*/ 368 w 810"/>
                <a:gd name="T19" fmla="*/ 630 h 637"/>
                <a:gd name="T20" fmla="*/ 355 w 810"/>
                <a:gd name="T21" fmla="*/ 637 h 637"/>
                <a:gd name="T22" fmla="*/ 353 w 810"/>
                <a:gd name="T23"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637">
                  <a:moveTo>
                    <a:pt x="353" y="637"/>
                  </a:moveTo>
                  <a:cubicBezTo>
                    <a:pt x="349" y="637"/>
                    <a:pt x="344" y="635"/>
                    <a:pt x="341" y="632"/>
                  </a:cubicBezTo>
                  <a:cubicBezTo>
                    <a:pt x="8" y="322"/>
                    <a:pt x="8" y="322"/>
                    <a:pt x="8" y="322"/>
                  </a:cubicBezTo>
                  <a:cubicBezTo>
                    <a:pt x="1" y="315"/>
                    <a:pt x="0" y="304"/>
                    <a:pt x="7" y="297"/>
                  </a:cubicBezTo>
                  <a:cubicBezTo>
                    <a:pt x="14" y="290"/>
                    <a:pt x="25" y="289"/>
                    <a:pt x="33" y="296"/>
                  </a:cubicBezTo>
                  <a:cubicBezTo>
                    <a:pt x="350" y="592"/>
                    <a:pt x="350" y="592"/>
                    <a:pt x="350" y="592"/>
                  </a:cubicBezTo>
                  <a:cubicBezTo>
                    <a:pt x="775" y="9"/>
                    <a:pt x="775" y="9"/>
                    <a:pt x="775" y="9"/>
                  </a:cubicBezTo>
                  <a:cubicBezTo>
                    <a:pt x="781" y="1"/>
                    <a:pt x="792" y="0"/>
                    <a:pt x="800" y="5"/>
                  </a:cubicBezTo>
                  <a:cubicBezTo>
                    <a:pt x="808" y="11"/>
                    <a:pt x="810" y="22"/>
                    <a:pt x="804" y="31"/>
                  </a:cubicBezTo>
                  <a:cubicBezTo>
                    <a:pt x="368" y="630"/>
                    <a:pt x="368" y="630"/>
                    <a:pt x="368" y="630"/>
                  </a:cubicBezTo>
                  <a:cubicBezTo>
                    <a:pt x="365" y="634"/>
                    <a:pt x="360" y="636"/>
                    <a:pt x="355" y="637"/>
                  </a:cubicBezTo>
                  <a:cubicBezTo>
                    <a:pt x="354" y="637"/>
                    <a:pt x="354" y="637"/>
                    <a:pt x="353" y="637"/>
                  </a:cubicBezTo>
                  <a:close/>
                </a:path>
              </a:pathLst>
            </a:custGeom>
            <a:grpFill/>
            <a:ln w="3175">
              <a:solidFill>
                <a:schemeClr val="tx2"/>
              </a:solidFill>
              <a:round/>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87" name="Freeform: Shape 286">
            <a:extLst>
              <a:ext uri="{FF2B5EF4-FFF2-40B4-BE49-F238E27FC236}">
                <a16:creationId xmlns:a16="http://schemas.microsoft.com/office/drawing/2014/main" id="{99277B9B-9B9C-4A69-8C14-7D1191BB3C2B}"/>
              </a:ext>
            </a:extLst>
          </p:cNvPr>
          <p:cNvSpPr>
            <a:spLocks/>
          </p:cNvSpPr>
          <p:nvPr/>
        </p:nvSpPr>
        <p:spPr bwMode="auto">
          <a:xfrm>
            <a:off x="8117912" y="4926979"/>
            <a:ext cx="206866" cy="326232"/>
          </a:xfrm>
          <a:custGeom>
            <a:avLst/>
            <a:gdLst>
              <a:gd name="connsiteX0" fmla="*/ 1116376 w 2951163"/>
              <a:gd name="connsiteY0" fmla="*/ 563563 h 4654049"/>
              <a:gd name="connsiteX1" fmla="*/ 489568 w 2951163"/>
              <a:gd name="connsiteY1" fmla="*/ 844222 h 4654049"/>
              <a:gd name="connsiteX2" fmla="*/ 209550 w 2951163"/>
              <a:gd name="connsiteY2" fmla="*/ 1373154 h 4654049"/>
              <a:gd name="connsiteX3" fmla="*/ 526185 w 2951163"/>
              <a:gd name="connsiteY3" fmla="*/ 1869704 h 4654049"/>
              <a:gd name="connsiteX4" fmla="*/ 1217613 w 2951163"/>
              <a:gd name="connsiteY4" fmla="*/ 2105025 h 4654049"/>
              <a:gd name="connsiteX5" fmla="*/ 1120684 w 2951163"/>
              <a:gd name="connsiteY5" fmla="*/ 563563 h 4654049"/>
              <a:gd name="connsiteX6" fmla="*/ 1116376 w 2951163"/>
              <a:gd name="connsiteY6" fmla="*/ 563563 h 4654049"/>
              <a:gd name="connsiteX7" fmla="*/ 1475361 w 2951163"/>
              <a:gd name="connsiteY7" fmla="*/ 212725 h 4654049"/>
              <a:gd name="connsiteX8" fmla="*/ 1317625 w 2951163"/>
              <a:gd name="connsiteY8" fmla="*/ 359442 h 4654049"/>
              <a:gd name="connsiteX9" fmla="*/ 1317625 w 2951163"/>
              <a:gd name="connsiteY9" fmla="*/ 361600 h 4654049"/>
              <a:gd name="connsiteX10" fmla="*/ 1475361 w 2951163"/>
              <a:gd name="connsiteY10" fmla="*/ 2862262 h 4654049"/>
              <a:gd name="connsiteX11" fmla="*/ 1622293 w 2951163"/>
              <a:gd name="connsiteY11" fmla="*/ 536366 h 4654049"/>
              <a:gd name="connsiteX12" fmla="*/ 1525058 w 2951163"/>
              <a:gd name="connsiteY12" fmla="*/ 529893 h 4654049"/>
              <a:gd name="connsiteX13" fmla="*/ 1417020 w 2951163"/>
              <a:gd name="connsiteY13" fmla="*/ 424170 h 4654049"/>
              <a:gd name="connsiteX14" fmla="*/ 1520737 w 2951163"/>
              <a:gd name="connsiteY14" fmla="*/ 318448 h 4654049"/>
              <a:gd name="connsiteX15" fmla="*/ 1531541 w 2951163"/>
              <a:gd name="connsiteY15" fmla="*/ 318448 h 4654049"/>
              <a:gd name="connsiteX16" fmla="*/ 1628775 w 2951163"/>
              <a:gd name="connsiteY16" fmla="*/ 324920 h 4654049"/>
              <a:gd name="connsiteX17" fmla="*/ 1475361 w 2951163"/>
              <a:gd name="connsiteY17" fmla="*/ 212725 h 4654049"/>
              <a:gd name="connsiteX18" fmla="*/ 1475582 w 2951163"/>
              <a:gd name="connsiteY18" fmla="*/ 0 h 4654049"/>
              <a:gd name="connsiteX19" fmla="*/ 1843938 w 2951163"/>
              <a:gd name="connsiteY19" fmla="*/ 356172 h 4654049"/>
              <a:gd name="connsiteX20" fmla="*/ 2259686 w 2951163"/>
              <a:gd name="connsiteY20" fmla="*/ 531020 h 4654049"/>
              <a:gd name="connsiteX21" fmla="*/ 2582806 w 2951163"/>
              <a:gd name="connsiteY21" fmla="*/ 1055564 h 4654049"/>
              <a:gd name="connsiteX22" fmla="*/ 2214449 w 2951163"/>
              <a:gd name="connsiteY22" fmla="*/ 1623280 h 4654049"/>
              <a:gd name="connsiteX23" fmla="*/ 2195062 w 2951163"/>
              <a:gd name="connsiteY23" fmla="*/ 1634073 h 4654049"/>
              <a:gd name="connsiteX24" fmla="*/ 2055043 w 2951163"/>
              <a:gd name="connsiteY24" fmla="*/ 1580108 h 4654049"/>
              <a:gd name="connsiteX25" fmla="*/ 2108897 w 2951163"/>
              <a:gd name="connsiteY25" fmla="*/ 1441956 h 4654049"/>
              <a:gd name="connsiteX26" fmla="*/ 2371701 w 2951163"/>
              <a:gd name="connsiteY26" fmla="*/ 1055564 h 4654049"/>
              <a:gd name="connsiteX27" fmla="*/ 2143363 w 2951163"/>
              <a:gd name="connsiteY27" fmla="*/ 705868 h 4654049"/>
              <a:gd name="connsiteX28" fmla="*/ 1831014 w 2951163"/>
              <a:gd name="connsiteY28" fmla="*/ 572034 h 4654049"/>
              <a:gd name="connsiteX29" fmla="*/ 1727615 w 2951163"/>
              <a:gd name="connsiteY29" fmla="*/ 2210424 h 4654049"/>
              <a:gd name="connsiteX30" fmla="*/ 2524645 w 2951163"/>
              <a:gd name="connsiteY30" fmla="*/ 2452189 h 4654049"/>
              <a:gd name="connsiteX31" fmla="*/ 2951163 w 2951163"/>
              <a:gd name="connsiteY31" fmla="*/ 3065236 h 4654049"/>
              <a:gd name="connsiteX32" fmla="*/ 2744366 w 2951163"/>
              <a:gd name="connsiteY32" fmla="*/ 3520705 h 4654049"/>
              <a:gd name="connsiteX33" fmla="*/ 2242453 w 2951163"/>
              <a:gd name="connsiteY33" fmla="*/ 3799166 h 4654049"/>
              <a:gd name="connsiteX34" fmla="*/ 2220912 w 2951163"/>
              <a:gd name="connsiteY34" fmla="*/ 3805642 h 4654049"/>
              <a:gd name="connsiteX35" fmla="*/ 2098126 w 2951163"/>
              <a:gd name="connsiteY35" fmla="*/ 3721456 h 4654049"/>
              <a:gd name="connsiteX36" fmla="*/ 2184292 w 2951163"/>
              <a:gd name="connsiteY36" fmla="*/ 3598415 h 4654049"/>
              <a:gd name="connsiteX37" fmla="*/ 2595731 w 2951163"/>
              <a:gd name="connsiteY37" fmla="*/ 3367443 h 4654049"/>
              <a:gd name="connsiteX38" fmla="*/ 2742212 w 2951163"/>
              <a:gd name="connsiteY38" fmla="*/ 3065236 h 4654049"/>
              <a:gd name="connsiteX39" fmla="*/ 2427709 w 2951163"/>
              <a:gd name="connsiteY39" fmla="*/ 2639989 h 4654049"/>
              <a:gd name="connsiteX40" fmla="*/ 1714690 w 2951163"/>
              <a:gd name="connsiteY40" fmla="*/ 2426286 h 4654049"/>
              <a:gd name="connsiteX41" fmla="*/ 1581134 w 2951163"/>
              <a:gd name="connsiteY41" fmla="*/ 4537413 h 4654049"/>
              <a:gd name="connsiteX42" fmla="*/ 1581134 w 2951163"/>
              <a:gd name="connsiteY42" fmla="*/ 4550365 h 4654049"/>
              <a:gd name="connsiteX43" fmla="*/ 1477736 w 2951163"/>
              <a:gd name="connsiteY43" fmla="*/ 4653979 h 4654049"/>
              <a:gd name="connsiteX44" fmla="*/ 1370029 w 2951163"/>
              <a:gd name="connsiteY44" fmla="*/ 4550365 h 4654049"/>
              <a:gd name="connsiteX45" fmla="*/ 1370029 w 2951163"/>
              <a:gd name="connsiteY45" fmla="*/ 4537413 h 4654049"/>
              <a:gd name="connsiteX46" fmla="*/ 1230010 w 2951163"/>
              <a:gd name="connsiteY46" fmla="*/ 2324831 h 4654049"/>
              <a:gd name="connsiteX47" fmla="*/ 420056 w 2951163"/>
              <a:gd name="connsiteY47" fmla="*/ 2052845 h 4654049"/>
              <a:gd name="connsiteX48" fmla="*/ 0 w 2951163"/>
              <a:gd name="connsiteY48" fmla="*/ 1372881 h 4654049"/>
              <a:gd name="connsiteX49" fmla="*/ 355432 w 2951163"/>
              <a:gd name="connsiteY49" fmla="*/ 679964 h 4654049"/>
              <a:gd name="connsiteX50" fmla="*/ 1107225 w 2951163"/>
              <a:gd name="connsiteY50" fmla="*/ 354013 h 4654049"/>
              <a:gd name="connsiteX51" fmla="*/ 1475582 w 2951163"/>
              <a:gd name="connsiteY51" fmla="*/ 0 h 465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51163" h="4654049">
                <a:moveTo>
                  <a:pt x="1116376" y="563563"/>
                </a:moveTo>
                <a:cubicBezTo>
                  <a:pt x="864360" y="613218"/>
                  <a:pt x="646808" y="714687"/>
                  <a:pt x="489568" y="844222"/>
                </a:cubicBezTo>
                <a:cubicBezTo>
                  <a:pt x="308633" y="991027"/>
                  <a:pt x="209550" y="1172376"/>
                  <a:pt x="209550" y="1373154"/>
                </a:cubicBezTo>
                <a:cubicBezTo>
                  <a:pt x="209550" y="1612794"/>
                  <a:pt x="323711" y="1750964"/>
                  <a:pt x="526185" y="1869704"/>
                </a:cubicBezTo>
                <a:cubicBezTo>
                  <a:pt x="704966" y="1973332"/>
                  <a:pt x="950519" y="2044576"/>
                  <a:pt x="1217613" y="2105025"/>
                </a:cubicBezTo>
                <a:cubicBezTo>
                  <a:pt x="1217613" y="2105025"/>
                  <a:pt x="1217613" y="2105025"/>
                  <a:pt x="1120684" y="563563"/>
                </a:cubicBezTo>
                <a:cubicBezTo>
                  <a:pt x="1118530" y="563563"/>
                  <a:pt x="1118530" y="563563"/>
                  <a:pt x="1116376" y="563563"/>
                </a:cubicBezTo>
                <a:close/>
                <a:moveTo>
                  <a:pt x="1475361" y="212725"/>
                </a:moveTo>
                <a:cubicBezTo>
                  <a:pt x="1384609" y="212725"/>
                  <a:pt x="1317625" y="279611"/>
                  <a:pt x="1317625" y="359442"/>
                </a:cubicBezTo>
                <a:cubicBezTo>
                  <a:pt x="1317625" y="359442"/>
                  <a:pt x="1317625" y="359442"/>
                  <a:pt x="1317625" y="361600"/>
                </a:cubicBezTo>
                <a:cubicBezTo>
                  <a:pt x="1317625" y="361600"/>
                  <a:pt x="1317625" y="361600"/>
                  <a:pt x="1475361" y="2862262"/>
                </a:cubicBezTo>
                <a:cubicBezTo>
                  <a:pt x="1475361" y="2862262"/>
                  <a:pt x="1475361" y="2862262"/>
                  <a:pt x="1622293" y="536366"/>
                </a:cubicBezTo>
                <a:cubicBezTo>
                  <a:pt x="1589881" y="532050"/>
                  <a:pt x="1557470" y="529893"/>
                  <a:pt x="1525058" y="529893"/>
                </a:cubicBezTo>
                <a:cubicBezTo>
                  <a:pt x="1466718" y="529893"/>
                  <a:pt x="1419181" y="484583"/>
                  <a:pt x="1417020" y="424170"/>
                </a:cubicBezTo>
                <a:cubicBezTo>
                  <a:pt x="1417020" y="365915"/>
                  <a:pt x="1462396" y="318448"/>
                  <a:pt x="1520737" y="318448"/>
                </a:cubicBezTo>
                <a:cubicBezTo>
                  <a:pt x="1525058" y="318448"/>
                  <a:pt x="1527219" y="318448"/>
                  <a:pt x="1531541" y="318448"/>
                </a:cubicBezTo>
                <a:cubicBezTo>
                  <a:pt x="1563952" y="318448"/>
                  <a:pt x="1596364" y="320605"/>
                  <a:pt x="1628775" y="324920"/>
                </a:cubicBezTo>
                <a:cubicBezTo>
                  <a:pt x="1611489" y="260192"/>
                  <a:pt x="1553148" y="212725"/>
                  <a:pt x="1475361" y="212725"/>
                </a:cubicBezTo>
                <a:close/>
                <a:moveTo>
                  <a:pt x="1475582" y="0"/>
                </a:moveTo>
                <a:cubicBezTo>
                  <a:pt x="1673762" y="0"/>
                  <a:pt x="1841784" y="157579"/>
                  <a:pt x="1843938" y="356172"/>
                </a:cubicBezTo>
                <a:cubicBezTo>
                  <a:pt x="2001190" y="392868"/>
                  <a:pt x="2143363" y="453310"/>
                  <a:pt x="2259686" y="531020"/>
                </a:cubicBezTo>
                <a:cubicBezTo>
                  <a:pt x="2451404" y="658378"/>
                  <a:pt x="2582806" y="844019"/>
                  <a:pt x="2582806" y="1055564"/>
                </a:cubicBezTo>
                <a:cubicBezTo>
                  <a:pt x="2582806" y="1286536"/>
                  <a:pt x="2438479" y="1493763"/>
                  <a:pt x="2214449" y="1623280"/>
                </a:cubicBezTo>
                <a:cubicBezTo>
                  <a:pt x="2207987" y="1627597"/>
                  <a:pt x="2201525" y="1631915"/>
                  <a:pt x="2195062" y="1634073"/>
                </a:cubicBezTo>
                <a:cubicBezTo>
                  <a:pt x="2141209" y="1657818"/>
                  <a:pt x="2078739" y="1634073"/>
                  <a:pt x="2055043" y="1580108"/>
                </a:cubicBezTo>
                <a:cubicBezTo>
                  <a:pt x="2031348" y="1528301"/>
                  <a:pt x="2055043" y="1465701"/>
                  <a:pt x="2108897" y="1441956"/>
                </a:cubicBezTo>
                <a:cubicBezTo>
                  <a:pt x="2283382" y="1340501"/>
                  <a:pt x="2371701" y="1198033"/>
                  <a:pt x="2371701" y="1055564"/>
                </a:cubicBezTo>
                <a:cubicBezTo>
                  <a:pt x="2371701" y="930364"/>
                  <a:pt x="2294152" y="807323"/>
                  <a:pt x="2143363" y="705868"/>
                </a:cubicBezTo>
                <a:cubicBezTo>
                  <a:pt x="2059352" y="649744"/>
                  <a:pt x="1951645" y="604413"/>
                  <a:pt x="1831014" y="572034"/>
                </a:cubicBezTo>
                <a:cubicBezTo>
                  <a:pt x="1831014" y="572034"/>
                  <a:pt x="1831014" y="572034"/>
                  <a:pt x="1727615" y="2210424"/>
                </a:cubicBezTo>
                <a:cubicBezTo>
                  <a:pt x="2018423" y="2270865"/>
                  <a:pt x="2298461" y="2337782"/>
                  <a:pt x="2524645" y="2452189"/>
                </a:cubicBezTo>
                <a:cubicBezTo>
                  <a:pt x="2768062" y="2575230"/>
                  <a:pt x="2951163" y="2775982"/>
                  <a:pt x="2951163" y="3065236"/>
                </a:cubicBezTo>
                <a:cubicBezTo>
                  <a:pt x="2951163" y="3237926"/>
                  <a:pt x="2871460" y="3395505"/>
                  <a:pt x="2744366" y="3520705"/>
                </a:cubicBezTo>
                <a:cubicBezTo>
                  <a:pt x="2617272" y="3645904"/>
                  <a:pt x="2444942" y="3738725"/>
                  <a:pt x="2242453" y="3799166"/>
                </a:cubicBezTo>
                <a:cubicBezTo>
                  <a:pt x="2235991" y="3803483"/>
                  <a:pt x="2229528" y="3805642"/>
                  <a:pt x="2220912" y="3805642"/>
                </a:cubicBezTo>
                <a:cubicBezTo>
                  <a:pt x="2162750" y="3816435"/>
                  <a:pt x="2108897" y="3777580"/>
                  <a:pt x="2098126" y="3721456"/>
                </a:cubicBezTo>
                <a:cubicBezTo>
                  <a:pt x="2089510" y="3663173"/>
                  <a:pt x="2126130" y="3609208"/>
                  <a:pt x="2184292" y="3598415"/>
                </a:cubicBezTo>
                <a:cubicBezTo>
                  <a:pt x="2358776" y="3546608"/>
                  <a:pt x="2500949" y="3462422"/>
                  <a:pt x="2595731" y="3367443"/>
                </a:cubicBezTo>
                <a:cubicBezTo>
                  <a:pt x="2692667" y="3274622"/>
                  <a:pt x="2742212" y="3171009"/>
                  <a:pt x="2742212" y="3065236"/>
                </a:cubicBezTo>
                <a:cubicBezTo>
                  <a:pt x="2742212" y="2860168"/>
                  <a:pt x="2634505" y="2743602"/>
                  <a:pt x="2427709" y="2639989"/>
                </a:cubicBezTo>
                <a:cubicBezTo>
                  <a:pt x="2244607" y="2547168"/>
                  <a:pt x="1988265" y="2484568"/>
                  <a:pt x="1714690" y="2426286"/>
                </a:cubicBezTo>
                <a:cubicBezTo>
                  <a:pt x="1714690" y="2426286"/>
                  <a:pt x="1714690" y="2426286"/>
                  <a:pt x="1581134" y="4537413"/>
                </a:cubicBezTo>
                <a:cubicBezTo>
                  <a:pt x="1581134" y="4537413"/>
                  <a:pt x="1581134" y="4537413"/>
                  <a:pt x="1581134" y="4550365"/>
                </a:cubicBezTo>
                <a:cubicBezTo>
                  <a:pt x="1581134" y="4608648"/>
                  <a:pt x="1533743" y="4653979"/>
                  <a:pt x="1477736" y="4653979"/>
                </a:cubicBezTo>
                <a:cubicBezTo>
                  <a:pt x="1419574" y="4656137"/>
                  <a:pt x="1370029" y="4608648"/>
                  <a:pt x="1370029" y="4550365"/>
                </a:cubicBezTo>
                <a:cubicBezTo>
                  <a:pt x="1370029" y="4550365"/>
                  <a:pt x="1370029" y="4550365"/>
                  <a:pt x="1370029" y="4537413"/>
                </a:cubicBezTo>
                <a:cubicBezTo>
                  <a:pt x="1370029" y="4537413"/>
                  <a:pt x="1370029" y="4537413"/>
                  <a:pt x="1230010" y="2324831"/>
                </a:cubicBezTo>
                <a:cubicBezTo>
                  <a:pt x="934894" y="2260072"/>
                  <a:pt x="648394" y="2184521"/>
                  <a:pt x="420056" y="2052845"/>
                </a:cubicBezTo>
                <a:cubicBezTo>
                  <a:pt x="176639" y="1910376"/>
                  <a:pt x="0" y="1685880"/>
                  <a:pt x="0" y="1372881"/>
                </a:cubicBezTo>
                <a:cubicBezTo>
                  <a:pt x="0" y="1100895"/>
                  <a:pt x="137865" y="859130"/>
                  <a:pt x="355432" y="679964"/>
                </a:cubicBezTo>
                <a:cubicBezTo>
                  <a:pt x="551458" y="518068"/>
                  <a:pt x="812108" y="407979"/>
                  <a:pt x="1107225" y="354013"/>
                </a:cubicBezTo>
                <a:cubicBezTo>
                  <a:pt x="1109379" y="157579"/>
                  <a:pt x="1277401" y="0"/>
                  <a:pt x="1475582" y="0"/>
                </a:cubicBezTo>
                <a:close/>
              </a:path>
            </a:pathLst>
          </a:custGeom>
          <a:solidFill>
            <a:schemeClr val="accent1"/>
          </a:solidFill>
          <a:ln w="3175">
            <a:solidFill>
              <a:schemeClr val="bg1"/>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8165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62B01CE-332A-4B86-A106-0D4C40A2C2CC}"/>
              </a:ext>
            </a:extLst>
          </p:cNvPr>
          <p:cNvSpPr/>
          <p:nvPr/>
        </p:nvSpPr>
        <p:spPr bwMode="auto">
          <a:xfrm>
            <a:off x="413897" y="2332588"/>
            <a:ext cx="2864878" cy="26561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ED8BFAA-360A-40B2-B7F6-7D99E2808573}"/>
              </a:ext>
            </a:extLst>
          </p:cNvPr>
          <p:cNvSpPr/>
          <p:nvPr/>
        </p:nvSpPr>
        <p:spPr bwMode="auto">
          <a:xfrm>
            <a:off x="9859045" y="2320987"/>
            <a:ext cx="1861107" cy="26561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BC5322A-99A7-43ED-8D09-12A80C22C47D}"/>
              </a:ext>
            </a:extLst>
          </p:cNvPr>
          <p:cNvSpPr/>
          <p:nvPr/>
        </p:nvSpPr>
        <p:spPr bwMode="auto">
          <a:xfrm>
            <a:off x="3469764" y="2335425"/>
            <a:ext cx="6191342" cy="26561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413897" y="537464"/>
            <a:ext cx="11655840" cy="899665"/>
          </a:xfrm>
        </p:spPr>
        <p:txBody>
          <a:bodyPr/>
          <a:lstStyle/>
          <a:p>
            <a:r>
              <a:rPr lang="en-US"/>
              <a:t>The Journey to the Cloud</a:t>
            </a:r>
          </a:p>
        </p:txBody>
      </p:sp>
      <p:sp>
        <p:nvSpPr>
          <p:cNvPr id="16" name="TextBox 15"/>
          <p:cNvSpPr txBox="1"/>
          <p:nvPr/>
        </p:nvSpPr>
        <p:spPr>
          <a:xfrm>
            <a:off x="1194648" y="3318380"/>
            <a:ext cx="1072553"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rPr>
              <a:t>Rehost</a:t>
            </a:r>
            <a:endPar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17" name="TextBox 16"/>
          <p:cNvSpPr txBox="1"/>
          <p:nvPr/>
        </p:nvSpPr>
        <p:spPr>
          <a:xfrm>
            <a:off x="4163956" y="3277370"/>
            <a:ext cx="1232913"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Refactor</a:t>
            </a:r>
          </a:p>
        </p:txBody>
      </p:sp>
      <p:sp>
        <p:nvSpPr>
          <p:cNvPr id="19" name="TextBox 18"/>
          <p:cNvSpPr txBox="1"/>
          <p:nvPr/>
        </p:nvSpPr>
        <p:spPr>
          <a:xfrm>
            <a:off x="6036353" y="3275710"/>
            <a:ext cx="1383037"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Rearchitect</a:t>
            </a:r>
          </a:p>
        </p:txBody>
      </p:sp>
      <p:sp>
        <p:nvSpPr>
          <p:cNvPr id="20" name="TextBox 19"/>
          <p:cNvSpPr txBox="1"/>
          <p:nvPr/>
        </p:nvSpPr>
        <p:spPr>
          <a:xfrm>
            <a:off x="7859089" y="3275710"/>
            <a:ext cx="1155127"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Rebuild</a:t>
            </a:r>
          </a:p>
        </p:txBody>
      </p:sp>
      <p:sp>
        <p:nvSpPr>
          <p:cNvPr id="21" name="TextBox 20"/>
          <p:cNvSpPr txBox="1"/>
          <p:nvPr/>
        </p:nvSpPr>
        <p:spPr>
          <a:xfrm>
            <a:off x="9945004" y="3275710"/>
            <a:ext cx="1708358"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Replace</a:t>
            </a:r>
          </a:p>
        </p:txBody>
      </p:sp>
      <p:sp>
        <p:nvSpPr>
          <p:cNvPr id="22" name="Hexagon 21"/>
          <p:cNvSpPr>
            <a:spLocks noChangeAspect="1"/>
          </p:cNvSpPr>
          <p:nvPr/>
        </p:nvSpPr>
        <p:spPr bwMode="auto">
          <a:xfrm>
            <a:off x="8116664" y="3989553"/>
            <a:ext cx="639976" cy="553580"/>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a:spLocks noChangeAspect="1"/>
          </p:cNvSpPr>
          <p:nvPr/>
        </p:nvSpPr>
        <p:spPr bwMode="auto">
          <a:xfrm>
            <a:off x="10565494" y="3928725"/>
            <a:ext cx="647640" cy="553580"/>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a:spLocks noChangeAspect="1"/>
          </p:cNvSpPr>
          <p:nvPr/>
        </p:nvSpPr>
        <p:spPr bwMode="auto">
          <a:xfrm>
            <a:off x="1427997" y="3953572"/>
            <a:ext cx="639976" cy="553580"/>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a:spLocks noChangeAspect="1"/>
          </p:cNvSpPr>
          <p:nvPr/>
        </p:nvSpPr>
        <p:spPr bwMode="auto">
          <a:xfrm>
            <a:off x="6387100" y="3966605"/>
            <a:ext cx="639976" cy="553580"/>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a:spLocks noChangeAspect="1"/>
          </p:cNvSpPr>
          <p:nvPr/>
        </p:nvSpPr>
        <p:spPr bwMode="auto">
          <a:xfrm>
            <a:off x="4448446" y="3976616"/>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p:cNvSpPr txBox="1"/>
          <p:nvPr/>
        </p:nvSpPr>
        <p:spPr>
          <a:xfrm>
            <a:off x="676718" y="2641702"/>
            <a:ext cx="2294039" cy="61551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a:ln>
                  <a:noFill/>
                </a:ln>
                <a:gradFill>
                  <a:gsLst>
                    <a:gs pos="0">
                      <a:srgbClr val="00B294"/>
                    </a:gs>
                    <a:gs pos="100000">
                      <a:srgbClr val="00B294"/>
                    </a:gs>
                  </a:gsLst>
                  <a:lin ang="5400000" scaled="0"/>
                </a:gradFill>
                <a:effectLst/>
                <a:uLnTx/>
                <a:uFillTx/>
                <a:latin typeface="Segoe UI"/>
                <a:ea typeface="Segoe UI" pitchFamily="34" charset="0"/>
                <a:cs typeface="Segoe UI" pitchFamily="34" charset="0"/>
              </a:rPr>
              <a:t>Migrate</a:t>
            </a:r>
          </a:p>
        </p:txBody>
      </p:sp>
      <p:sp>
        <p:nvSpPr>
          <p:cNvPr id="52" name="TextBox 51"/>
          <p:cNvSpPr txBox="1"/>
          <p:nvPr/>
        </p:nvSpPr>
        <p:spPr>
          <a:xfrm>
            <a:off x="10079579" y="2635276"/>
            <a:ext cx="1448349" cy="61551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a:ln>
                  <a:noFill/>
                </a:ln>
                <a:gradFill>
                  <a:gsLst>
                    <a:gs pos="0">
                      <a:srgbClr val="00B294"/>
                    </a:gs>
                    <a:gs pos="100000">
                      <a:srgbClr val="00B294"/>
                    </a:gs>
                  </a:gsLst>
                  <a:lin ang="5400000" scaled="0"/>
                </a:gradFill>
                <a:effectLst/>
                <a:uLnTx/>
                <a:uFillTx/>
                <a:latin typeface="Segoe UI"/>
                <a:ea typeface="Segoe UI" pitchFamily="34" charset="0"/>
                <a:cs typeface="Segoe UI" pitchFamily="34" charset="0"/>
              </a:rPr>
              <a:t>SaaS</a:t>
            </a:r>
          </a:p>
        </p:txBody>
      </p:sp>
      <p:sp>
        <p:nvSpPr>
          <p:cNvPr id="28" name="TextBox 27">
            <a:extLst>
              <a:ext uri="{FF2B5EF4-FFF2-40B4-BE49-F238E27FC236}">
                <a16:creationId xmlns:a16="http://schemas.microsoft.com/office/drawing/2014/main" id="{AB4CB17C-04E3-4ABA-9F24-BC83C01188A5}"/>
              </a:ext>
            </a:extLst>
          </p:cNvPr>
          <p:cNvSpPr txBox="1"/>
          <p:nvPr/>
        </p:nvSpPr>
        <p:spPr>
          <a:xfrm>
            <a:off x="4024449" y="2637683"/>
            <a:ext cx="4678872" cy="61551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a:ln>
                  <a:noFill/>
                </a:ln>
                <a:gradFill>
                  <a:gsLst>
                    <a:gs pos="0">
                      <a:srgbClr val="00B294"/>
                    </a:gs>
                    <a:gs pos="100000">
                      <a:srgbClr val="00B294"/>
                    </a:gs>
                  </a:gsLst>
                  <a:lin ang="5400000" scaled="0"/>
                </a:gradFill>
                <a:effectLst/>
                <a:uLnTx/>
                <a:uFillTx/>
                <a:latin typeface="Segoe UI"/>
                <a:ea typeface="Segoe UI" pitchFamily="34" charset="0"/>
                <a:cs typeface="Segoe UI" pitchFamily="34" charset="0"/>
              </a:rPr>
              <a:t>Application Modernization</a:t>
            </a:r>
          </a:p>
        </p:txBody>
      </p:sp>
      <p:sp>
        <p:nvSpPr>
          <p:cNvPr id="5" name="Rectangle 4">
            <a:extLst>
              <a:ext uri="{FF2B5EF4-FFF2-40B4-BE49-F238E27FC236}">
                <a16:creationId xmlns:a16="http://schemas.microsoft.com/office/drawing/2014/main" id="{5C02C532-757D-4584-93CF-531E56CF6DB4}"/>
              </a:ext>
            </a:extLst>
          </p:cNvPr>
          <p:cNvSpPr/>
          <p:nvPr/>
        </p:nvSpPr>
        <p:spPr>
          <a:xfrm>
            <a:off x="142451" y="6447133"/>
            <a:ext cx="1138547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505050"/>
                </a:solidFill>
                <a:effectLst/>
                <a:uLnTx/>
                <a:uFillTx/>
                <a:latin typeface="Calibri" panose="020F0502020204030204" pitchFamily="34" charset="0"/>
                <a:ea typeface="DengXian" panose="02010600030101010101" pitchFamily="2" charset="-122"/>
                <a:cs typeface="+mn-cs"/>
              </a:rPr>
              <a:t>Source: Gartner:  “Developing a Public Cloud IaaS Adoption and Migration Framework</a:t>
            </a:r>
            <a:r>
              <a:rPr kumimoji="0" lang="en-US" sz="1200" b="0" i="0" u="none" strike="noStrike" kern="1200" cap="none" spc="0" normalizeH="0" baseline="0" noProof="0">
                <a:ln>
                  <a:noFill/>
                </a:ln>
                <a:solidFill>
                  <a:srgbClr val="505050"/>
                </a:solidFill>
                <a:effectLst/>
                <a:uLnTx/>
                <a:uFillTx/>
                <a:latin typeface="Calibri" panose="020F0502020204030204" pitchFamily="34" charset="0"/>
                <a:ea typeface="DengXian" panose="02010600030101010101" pitchFamily="2" charset="-122"/>
                <a:cs typeface="+mn-cs"/>
              </a:rPr>
              <a:t>” published March 2017 </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55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4" grpId="0" animBg="1"/>
      <p:bldP spid="16" grpId="0"/>
      <p:bldP spid="17" grpId="0"/>
      <p:bldP spid="19" grpId="0"/>
      <p:bldP spid="20" grpId="0"/>
      <p:bldP spid="21" grpId="0"/>
      <p:bldP spid="22" grpId="0" animBg="1"/>
      <p:bldP spid="23" grpId="0" animBg="1"/>
      <p:bldP spid="24" grpId="0" animBg="1"/>
      <p:bldP spid="25" grpId="0" animBg="1"/>
      <p:bldP spid="26" grpId="0" animBg="1"/>
      <p:bldP spid="12" grpId="0"/>
      <p:bldP spid="52"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62B01CE-332A-4B86-A106-0D4C40A2C2CC}"/>
              </a:ext>
            </a:extLst>
          </p:cNvPr>
          <p:cNvSpPr/>
          <p:nvPr/>
        </p:nvSpPr>
        <p:spPr bwMode="auto">
          <a:xfrm>
            <a:off x="1521129" y="1579919"/>
            <a:ext cx="2864878" cy="26561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BC5322A-99A7-43ED-8D09-12A80C22C47D}"/>
              </a:ext>
            </a:extLst>
          </p:cNvPr>
          <p:cNvSpPr/>
          <p:nvPr/>
        </p:nvSpPr>
        <p:spPr bwMode="auto">
          <a:xfrm>
            <a:off x="4576996" y="1582756"/>
            <a:ext cx="6191342" cy="26561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676181" y="238312"/>
            <a:ext cx="11655840" cy="899665"/>
          </a:xfrm>
        </p:spPr>
        <p:txBody>
          <a:bodyPr/>
          <a:lstStyle/>
          <a:p>
            <a:r>
              <a:rPr lang="en-US"/>
              <a:t>The Journey to the Cloud</a:t>
            </a:r>
          </a:p>
        </p:txBody>
      </p:sp>
      <p:sp>
        <p:nvSpPr>
          <p:cNvPr id="16" name="TextBox 15"/>
          <p:cNvSpPr txBox="1"/>
          <p:nvPr/>
        </p:nvSpPr>
        <p:spPr>
          <a:xfrm>
            <a:off x="2301880" y="2565711"/>
            <a:ext cx="1072553"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rPr>
              <a:t>Rehost</a:t>
            </a:r>
            <a:endPar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17" name="TextBox 16"/>
          <p:cNvSpPr txBox="1"/>
          <p:nvPr/>
        </p:nvSpPr>
        <p:spPr>
          <a:xfrm>
            <a:off x="5271188" y="2524701"/>
            <a:ext cx="1232913"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Refactor</a:t>
            </a:r>
          </a:p>
        </p:txBody>
      </p:sp>
      <p:sp>
        <p:nvSpPr>
          <p:cNvPr id="19" name="TextBox 18"/>
          <p:cNvSpPr txBox="1"/>
          <p:nvPr/>
        </p:nvSpPr>
        <p:spPr>
          <a:xfrm>
            <a:off x="7143585" y="2523041"/>
            <a:ext cx="1383037"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Rearchitect</a:t>
            </a:r>
          </a:p>
        </p:txBody>
      </p:sp>
      <p:sp>
        <p:nvSpPr>
          <p:cNvPr id="20" name="TextBox 19"/>
          <p:cNvSpPr txBox="1"/>
          <p:nvPr/>
        </p:nvSpPr>
        <p:spPr>
          <a:xfrm>
            <a:off x="8966321" y="2523041"/>
            <a:ext cx="1155127"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Rebuild</a:t>
            </a:r>
          </a:p>
        </p:txBody>
      </p:sp>
      <p:sp>
        <p:nvSpPr>
          <p:cNvPr id="22" name="Hexagon 21"/>
          <p:cNvSpPr>
            <a:spLocks noChangeAspect="1"/>
          </p:cNvSpPr>
          <p:nvPr/>
        </p:nvSpPr>
        <p:spPr bwMode="auto">
          <a:xfrm>
            <a:off x="9223896" y="3236884"/>
            <a:ext cx="639976" cy="553580"/>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a:spLocks noChangeAspect="1"/>
          </p:cNvSpPr>
          <p:nvPr/>
        </p:nvSpPr>
        <p:spPr bwMode="auto">
          <a:xfrm>
            <a:off x="2535229" y="3200903"/>
            <a:ext cx="639976" cy="553580"/>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a:spLocks noChangeAspect="1"/>
          </p:cNvSpPr>
          <p:nvPr/>
        </p:nvSpPr>
        <p:spPr bwMode="auto">
          <a:xfrm>
            <a:off x="7494332" y="3213936"/>
            <a:ext cx="639976" cy="553580"/>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a:spLocks noChangeAspect="1"/>
          </p:cNvSpPr>
          <p:nvPr/>
        </p:nvSpPr>
        <p:spPr bwMode="auto">
          <a:xfrm>
            <a:off x="5555678" y="3223947"/>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p:cNvSpPr txBox="1"/>
          <p:nvPr/>
        </p:nvSpPr>
        <p:spPr>
          <a:xfrm>
            <a:off x="1783950" y="1889033"/>
            <a:ext cx="2294039" cy="61551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a:ln>
                  <a:noFill/>
                </a:ln>
                <a:gradFill>
                  <a:gsLst>
                    <a:gs pos="0">
                      <a:srgbClr val="00B294"/>
                    </a:gs>
                    <a:gs pos="100000">
                      <a:srgbClr val="00B294"/>
                    </a:gs>
                  </a:gsLst>
                  <a:lin ang="5400000" scaled="0"/>
                </a:gradFill>
                <a:effectLst/>
                <a:uLnTx/>
                <a:uFillTx/>
                <a:latin typeface="Segoe UI"/>
                <a:ea typeface="Segoe UI" pitchFamily="34" charset="0"/>
                <a:cs typeface="Segoe UI" pitchFamily="34" charset="0"/>
              </a:rPr>
              <a:t>Migrate</a:t>
            </a:r>
          </a:p>
        </p:txBody>
      </p:sp>
      <p:sp>
        <p:nvSpPr>
          <p:cNvPr id="28" name="TextBox 27">
            <a:extLst>
              <a:ext uri="{FF2B5EF4-FFF2-40B4-BE49-F238E27FC236}">
                <a16:creationId xmlns:a16="http://schemas.microsoft.com/office/drawing/2014/main" id="{AB4CB17C-04E3-4ABA-9F24-BC83C01188A5}"/>
              </a:ext>
            </a:extLst>
          </p:cNvPr>
          <p:cNvSpPr txBox="1"/>
          <p:nvPr/>
        </p:nvSpPr>
        <p:spPr>
          <a:xfrm>
            <a:off x="5131681" y="1885014"/>
            <a:ext cx="4678872" cy="61551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a:ln>
                  <a:noFill/>
                </a:ln>
                <a:gradFill>
                  <a:gsLst>
                    <a:gs pos="0">
                      <a:srgbClr val="00B294"/>
                    </a:gs>
                    <a:gs pos="100000">
                      <a:srgbClr val="00B294"/>
                    </a:gs>
                  </a:gsLst>
                  <a:lin ang="5400000" scaled="0"/>
                </a:gradFill>
                <a:effectLst/>
                <a:uLnTx/>
                <a:uFillTx/>
                <a:latin typeface="Segoe UI"/>
                <a:ea typeface="Segoe UI" pitchFamily="34" charset="0"/>
                <a:cs typeface="Segoe UI" pitchFamily="34" charset="0"/>
              </a:rPr>
              <a:t>Application Modernization</a:t>
            </a:r>
          </a:p>
        </p:txBody>
      </p:sp>
      <p:grpSp>
        <p:nvGrpSpPr>
          <p:cNvPr id="84" name="Group 83">
            <a:extLst>
              <a:ext uri="{FF2B5EF4-FFF2-40B4-BE49-F238E27FC236}">
                <a16:creationId xmlns:a16="http://schemas.microsoft.com/office/drawing/2014/main" id="{B0CD8E41-532D-41A2-B24D-D9F2EC1601B2}"/>
              </a:ext>
            </a:extLst>
          </p:cNvPr>
          <p:cNvGrpSpPr/>
          <p:nvPr/>
        </p:nvGrpSpPr>
        <p:grpSpPr>
          <a:xfrm>
            <a:off x="6534418" y="4415672"/>
            <a:ext cx="819926" cy="408222"/>
            <a:chOff x="6772308" y="3901048"/>
            <a:chExt cx="1082491" cy="574782"/>
          </a:xfrm>
        </p:grpSpPr>
        <p:sp>
          <p:nvSpPr>
            <p:cNvPr id="85" name="Freeform 50">
              <a:extLst>
                <a:ext uri="{FF2B5EF4-FFF2-40B4-BE49-F238E27FC236}">
                  <a16:creationId xmlns:a16="http://schemas.microsoft.com/office/drawing/2014/main" id="{3A919B66-91BA-4EAC-AA96-064E60AFE243}"/>
                </a:ext>
              </a:extLst>
            </p:cNvPr>
            <p:cNvSpPr>
              <a:spLocks/>
            </p:cNvSpPr>
            <p:nvPr/>
          </p:nvSpPr>
          <p:spPr bwMode="auto">
            <a:xfrm>
              <a:off x="6772308" y="3901048"/>
              <a:ext cx="857133" cy="57478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Freeform 50">
              <a:extLst>
                <a:ext uri="{FF2B5EF4-FFF2-40B4-BE49-F238E27FC236}">
                  <a16:creationId xmlns:a16="http://schemas.microsoft.com/office/drawing/2014/main" id="{C49F3AC0-354B-472E-BB39-39DFDE848CAE}"/>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 name="Group 1">
            <a:extLst>
              <a:ext uri="{FF2B5EF4-FFF2-40B4-BE49-F238E27FC236}">
                <a16:creationId xmlns:a16="http://schemas.microsoft.com/office/drawing/2014/main" id="{475B5732-108F-4E0B-9566-23312F2E2637}"/>
              </a:ext>
            </a:extLst>
          </p:cNvPr>
          <p:cNvGrpSpPr/>
          <p:nvPr/>
        </p:nvGrpSpPr>
        <p:grpSpPr>
          <a:xfrm>
            <a:off x="1783950" y="4715649"/>
            <a:ext cx="8716099" cy="1752205"/>
            <a:chOff x="1727467" y="4928233"/>
            <a:chExt cx="8598745" cy="1752205"/>
          </a:xfrm>
        </p:grpSpPr>
        <p:grpSp>
          <p:nvGrpSpPr>
            <p:cNvPr id="27" name="Group 26">
              <a:extLst>
                <a:ext uri="{FF2B5EF4-FFF2-40B4-BE49-F238E27FC236}">
                  <a16:creationId xmlns:a16="http://schemas.microsoft.com/office/drawing/2014/main" id="{B61B7A86-C3F4-4B58-9603-CCB570BE834C}"/>
                </a:ext>
              </a:extLst>
            </p:cNvPr>
            <p:cNvGrpSpPr/>
            <p:nvPr/>
          </p:nvGrpSpPr>
          <p:grpSpPr>
            <a:xfrm>
              <a:off x="1751082" y="5753314"/>
              <a:ext cx="8546998" cy="168106"/>
              <a:chOff x="457200" y="5650428"/>
              <a:chExt cx="11284010" cy="236696"/>
            </a:xfrm>
          </p:grpSpPr>
          <p:cxnSp>
            <p:nvCxnSpPr>
              <p:cNvPr id="31" name="Straight Connector 30">
                <a:extLst>
                  <a:ext uri="{FF2B5EF4-FFF2-40B4-BE49-F238E27FC236}">
                    <a16:creationId xmlns:a16="http://schemas.microsoft.com/office/drawing/2014/main" id="{439A7F56-6F47-4703-BC6B-8C3F7CE20BF4}"/>
                  </a:ext>
                </a:extLst>
              </p:cNvPr>
              <p:cNvCxnSpPr>
                <a:cxnSpLocks/>
                <a:stCxn id="32" idx="1"/>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 name="Arrow: Chevron 31">
                <a:extLst>
                  <a:ext uri="{FF2B5EF4-FFF2-40B4-BE49-F238E27FC236}">
                    <a16:creationId xmlns:a16="http://schemas.microsoft.com/office/drawing/2014/main" id="{B3D1CB3B-921F-4C7F-BE8D-5CFE5875BA99}"/>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09732626-B3F9-4218-917E-E2464F7EEC39}"/>
                </a:ext>
              </a:extLst>
            </p:cNvPr>
            <p:cNvSpPr txBox="1"/>
            <p:nvPr/>
          </p:nvSpPr>
          <p:spPr>
            <a:xfrm>
              <a:off x="6203995" y="5867643"/>
              <a:ext cx="1524635" cy="812795"/>
            </a:xfrm>
            <a:prstGeom prst="rect">
              <a:avLst/>
            </a:prstGeom>
            <a:noFill/>
          </p:spPr>
          <p:txBody>
            <a:bodyPr wrap="non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Containers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Container Platform</a:t>
              </a:r>
            </a:p>
          </p:txBody>
        </p:sp>
        <p:sp>
          <p:nvSpPr>
            <p:cNvPr id="34" name="TextBox 33">
              <a:extLst>
                <a:ext uri="{FF2B5EF4-FFF2-40B4-BE49-F238E27FC236}">
                  <a16:creationId xmlns:a16="http://schemas.microsoft.com/office/drawing/2014/main" id="{977966B6-079A-49ED-9DBC-3097CEBDD208}"/>
                </a:ext>
              </a:extLst>
            </p:cNvPr>
            <p:cNvSpPr txBox="1"/>
            <p:nvPr/>
          </p:nvSpPr>
          <p:spPr>
            <a:xfrm>
              <a:off x="1727467" y="5836011"/>
              <a:ext cx="1288014" cy="577263"/>
            </a:xfrm>
            <a:prstGeom prst="rect">
              <a:avLst/>
            </a:prstGeom>
            <a:noFill/>
          </p:spPr>
          <p:txBody>
            <a:bodyPr wrap="non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On-Premises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Infrastructure Platform</a:t>
              </a:r>
            </a:p>
          </p:txBody>
        </p:sp>
        <p:grpSp>
          <p:nvGrpSpPr>
            <p:cNvPr id="35" name="Group 34">
              <a:extLst>
                <a:ext uri="{FF2B5EF4-FFF2-40B4-BE49-F238E27FC236}">
                  <a16:creationId xmlns:a16="http://schemas.microsoft.com/office/drawing/2014/main" id="{5C4E117C-9F67-4E74-8928-3EEE324AC058}"/>
                </a:ext>
              </a:extLst>
            </p:cNvPr>
            <p:cNvGrpSpPr/>
            <p:nvPr/>
          </p:nvGrpSpPr>
          <p:grpSpPr>
            <a:xfrm>
              <a:off x="2086980" y="5126553"/>
              <a:ext cx="568988" cy="569334"/>
              <a:chOff x="2084593" y="2157479"/>
              <a:chExt cx="958326" cy="1022668"/>
            </a:xfrm>
          </p:grpSpPr>
          <p:grpSp>
            <p:nvGrpSpPr>
              <p:cNvPr id="36" name="Group 4">
                <a:extLst>
                  <a:ext uri="{FF2B5EF4-FFF2-40B4-BE49-F238E27FC236}">
                    <a16:creationId xmlns:a16="http://schemas.microsoft.com/office/drawing/2014/main" id="{6F91F5B1-ADE9-48F9-A316-F39761AB859B}"/>
                  </a:ext>
                </a:extLst>
              </p:cNvPr>
              <p:cNvGrpSpPr>
                <a:grpSpLocks noChangeAspect="1"/>
              </p:cNvGrpSpPr>
              <p:nvPr/>
            </p:nvGrpSpPr>
            <p:grpSpPr bwMode="auto">
              <a:xfrm>
                <a:off x="2084593" y="2157479"/>
                <a:ext cx="475727" cy="1022668"/>
                <a:chOff x="7" y="12"/>
                <a:chExt cx="167" cy="359"/>
              </a:xfrm>
            </p:grpSpPr>
            <p:sp>
              <p:nvSpPr>
                <p:cNvPr id="44" name="Rectangle 5">
                  <a:extLst>
                    <a:ext uri="{FF2B5EF4-FFF2-40B4-BE49-F238E27FC236}">
                      <a16:creationId xmlns:a16="http://schemas.microsoft.com/office/drawing/2014/main" id="{1FD4FB84-31D5-4B79-A382-2E3F4BE2D2E7}"/>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6">
                  <a:extLst>
                    <a:ext uri="{FF2B5EF4-FFF2-40B4-BE49-F238E27FC236}">
                      <a16:creationId xmlns:a16="http://schemas.microsoft.com/office/drawing/2014/main" id="{37455E96-66FF-4E9D-B5F0-00891B98863B}"/>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7">
                  <a:extLst>
                    <a:ext uri="{FF2B5EF4-FFF2-40B4-BE49-F238E27FC236}">
                      <a16:creationId xmlns:a16="http://schemas.microsoft.com/office/drawing/2014/main" id="{A2D5B9CA-D9F3-4F0D-9C65-2C3AB593E354}"/>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8">
                  <a:extLst>
                    <a:ext uri="{FF2B5EF4-FFF2-40B4-BE49-F238E27FC236}">
                      <a16:creationId xmlns:a16="http://schemas.microsoft.com/office/drawing/2014/main" id="{8FD0EB23-BCCF-4F7B-95F8-E9F1FF76B627}"/>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9">
                  <a:extLst>
                    <a:ext uri="{FF2B5EF4-FFF2-40B4-BE49-F238E27FC236}">
                      <a16:creationId xmlns:a16="http://schemas.microsoft.com/office/drawing/2014/main" id="{A5E2332D-AFA0-4054-9787-7A6B620F4E2F}"/>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10">
                  <a:extLst>
                    <a:ext uri="{FF2B5EF4-FFF2-40B4-BE49-F238E27FC236}">
                      <a16:creationId xmlns:a16="http://schemas.microsoft.com/office/drawing/2014/main" id="{D942DD5F-802F-4772-B03B-36692786CAEF}"/>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11">
                  <a:extLst>
                    <a:ext uri="{FF2B5EF4-FFF2-40B4-BE49-F238E27FC236}">
                      <a16:creationId xmlns:a16="http://schemas.microsoft.com/office/drawing/2014/main" id="{55375ADB-AF18-48A6-9800-E9B74105F15C}"/>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Rectangle 12">
                  <a:extLst>
                    <a:ext uri="{FF2B5EF4-FFF2-40B4-BE49-F238E27FC236}">
                      <a16:creationId xmlns:a16="http://schemas.microsoft.com/office/drawing/2014/main" id="{B4873390-6AFC-4620-B243-267F646901F3}"/>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13">
                  <a:extLst>
                    <a:ext uri="{FF2B5EF4-FFF2-40B4-BE49-F238E27FC236}">
                      <a16:creationId xmlns:a16="http://schemas.microsoft.com/office/drawing/2014/main" id="{332E76F9-0493-45E2-93E6-D052A799278D}"/>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 name="Group 36">
                <a:extLst>
                  <a:ext uri="{FF2B5EF4-FFF2-40B4-BE49-F238E27FC236}">
                    <a16:creationId xmlns:a16="http://schemas.microsoft.com/office/drawing/2014/main" id="{047056DD-B7C0-4EC1-81E3-7C9B44E69DC5}"/>
                  </a:ext>
                </a:extLst>
              </p:cNvPr>
              <p:cNvGrpSpPr/>
              <p:nvPr/>
            </p:nvGrpSpPr>
            <p:grpSpPr>
              <a:xfrm>
                <a:off x="2561534" y="2758439"/>
                <a:ext cx="475727" cy="421466"/>
                <a:chOff x="2779974" y="2727959"/>
                <a:chExt cx="475727" cy="421466"/>
              </a:xfrm>
            </p:grpSpPr>
            <p:sp>
              <p:nvSpPr>
                <p:cNvPr id="39" name="Rectangle 5">
                  <a:extLst>
                    <a:ext uri="{FF2B5EF4-FFF2-40B4-BE49-F238E27FC236}">
                      <a16:creationId xmlns:a16="http://schemas.microsoft.com/office/drawing/2014/main" id="{B8351D27-64CA-47D2-AA6E-733DFDD2C006}"/>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6">
                  <a:extLst>
                    <a:ext uri="{FF2B5EF4-FFF2-40B4-BE49-F238E27FC236}">
                      <a16:creationId xmlns:a16="http://schemas.microsoft.com/office/drawing/2014/main" id="{97BB086A-7EC2-4C1A-B69E-3A439444310C}"/>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7">
                  <a:extLst>
                    <a:ext uri="{FF2B5EF4-FFF2-40B4-BE49-F238E27FC236}">
                      <a16:creationId xmlns:a16="http://schemas.microsoft.com/office/drawing/2014/main" id="{4230454F-ACA8-4819-8D84-D1E0EDA60D4F}"/>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8">
                  <a:extLst>
                    <a:ext uri="{FF2B5EF4-FFF2-40B4-BE49-F238E27FC236}">
                      <a16:creationId xmlns:a16="http://schemas.microsoft.com/office/drawing/2014/main" id="{CAECCE21-EAD7-4C41-8B9C-0020DDD68BD5}"/>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9">
                  <a:extLst>
                    <a:ext uri="{FF2B5EF4-FFF2-40B4-BE49-F238E27FC236}">
                      <a16:creationId xmlns:a16="http://schemas.microsoft.com/office/drawing/2014/main" id="{18203E04-4703-4FD9-8E1B-AEB2A522468C}"/>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38" name="Isosceles Triangle 37">
                <a:extLst>
                  <a:ext uri="{FF2B5EF4-FFF2-40B4-BE49-F238E27FC236}">
                    <a16:creationId xmlns:a16="http://schemas.microsoft.com/office/drawing/2014/main" id="{6F216214-30A1-4927-958B-8514FB1247C4}"/>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54" name="Group 16">
              <a:extLst>
                <a:ext uri="{FF2B5EF4-FFF2-40B4-BE49-F238E27FC236}">
                  <a16:creationId xmlns:a16="http://schemas.microsoft.com/office/drawing/2014/main" id="{767F1966-6474-4D20-8871-660D989FF889}"/>
                </a:ext>
              </a:extLst>
            </p:cNvPr>
            <p:cNvGrpSpPr>
              <a:grpSpLocks noChangeAspect="1"/>
            </p:cNvGrpSpPr>
            <p:nvPr/>
          </p:nvGrpSpPr>
          <p:grpSpPr bwMode="auto">
            <a:xfrm>
              <a:off x="9145481" y="5211724"/>
              <a:ext cx="457403" cy="496093"/>
              <a:chOff x="13" y="7"/>
              <a:chExt cx="351" cy="406"/>
            </a:xfrm>
          </p:grpSpPr>
          <p:sp>
            <p:nvSpPr>
              <p:cNvPr id="55" name="Freeform 17">
                <a:extLst>
                  <a:ext uri="{FF2B5EF4-FFF2-40B4-BE49-F238E27FC236}">
                    <a16:creationId xmlns:a16="http://schemas.microsoft.com/office/drawing/2014/main" id="{AD8983D7-45E2-4122-94CF-AD1A730AF84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18">
                <a:extLst>
                  <a:ext uri="{FF2B5EF4-FFF2-40B4-BE49-F238E27FC236}">
                    <a16:creationId xmlns:a16="http://schemas.microsoft.com/office/drawing/2014/main" id="{A243B27F-E931-4C0B-8421-140A5E6E5C1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Line 19">
                <a:extLst>
                  <a:ext uri="{FF2B5EF4-FFF2-40B4-BE49-F238E27FC236}">
                    <a16:creationId xmlns:a16="http://schemas.microsoft.com/office/drawing/2014/main" id="{6BDF3CA4-F045-4BE2-8EED-023D85FDA80B}"/>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20">
                <a:extLst>
                  <a:ext uri="{FF2B5EF4-FFF2-40B4-BE49-F238E27FC236}">
                    <a16:creationId xmlns:a16="http://schemas.microsoft.com/office/drawing/2014/main" id="{D70FF59B-7EDE-4EF8-8F35-CAFECFDFB11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21">
                <a:extLst>
                  <a:ext uri="{FF2B5EF4-FFF2-40B4-BE49-F238E27FC236}">
                    <a16:creationId xmlns:a16="http://schemas.microsoft.com/office/drawing/2014/main" id="{9BEB5B36-DA50-446A-A86E-47FC7E87A546}"/>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Line 22">
                <a:extLst>
                  <a:ext uri="{FF2B5EF4-FFF2-40B4-BE49-F238E27FC236}">
                    <a16:creationId xmlns:a16="http://schemas.microsoft.com/office/drawing/2014/main" id="{85485BCF-8A84-4996-B57F-8DBFC49A9EA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23">
                <a:extLst>
                  <a:ext uri="{FF2B5EF4-FFF2-40B4-BE49-F238E27FC236}">
                    <a16:creationId xmlns:a16="http://schemas.microsoft.com/office/drawing/2014/main" id="{3E686FA8-D8A8-46AE-BD60-E419093C2199}"/>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Freeform 24">
                <a:extLst>
                  <a:ext uri="{FF2B5EF4-FFF2-40B4-BE49-F238E27FC236}">
                    <a16:creationId xmlns:a16="http://schemas.microsoft.com/office/drawing/2014/main" id="{5DF5D763-A011-4152-A984-72A71F645E2C}"/>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25">
                <a:extLst>
                  <a:ext uri="{FF2B5EF4-FFF2-40B4-BE49-F238E27FC236}">
                    <a16:creationId xmlns:a16="http://schemas.microsoft.com/office/drawing/2014/main" id="{5B3BFBCA-2CE6-4B10-BC82-0E7F9B91E489}"/>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Line 26">
                <a:extLst>
                  <a:ext uri="{FF2B5EF4-FFF2-40B4-BE49-F238E27FC236}">
                    <a16:creationId xmlns:a16="http://schemas.microsoft.com/office/drawing/2014/main" id="{8629859B-EEBE-4A13-85CF-375B9E6E9D38}"/>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Freeform 27">
                <a:extLst>
                  <a:ext uri="{FF2B5EF4-FFF2-40B4-BE49-F238E27FC236}">
                    <a16:creationId xmlns:a16="http://schemas.microsoft.com/office/drawing/2014/main" id="{9D510D15-67EC-405E-8269-91D02D800310}"/>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Freeform 28">
                <a:extLst>
                  <a:ext uri="{FF2B5EF4-FFF2-40B4-BE49-F238E27FC236}">
                    <a16:creationId xmlns:a16="http://schemas.microsoft.com/office/drawing/2014/main" id="{6069C224-CA89-400A-9B1A-E8211ACCD634}"/>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7" name="Group 31">
              <a:extLst>
                <a:ext uri="{FF2B5EF4-FFF2-40B4-BE49-F238E27FC236}">
                  <a16:creationId xmlns:a16="http://schemas.microsoft.com/office/drawing/2014/main" id="{B94302A6-6755-43A4-B802-88FAF8464919}"/>
                </a:ext>
              </a:extLst>
            </p:cNvPr>
            <p:cNvGrpSpPr>
              <a:grpSpLocks noChangeAspect="1"/>
            </p:cNvGrpSpPr>
            <p:nvPr/>
          </p:nvGrpSpPr>
          <p:grpSpPr bwMode="auto">
            <a:xfrm>
              <a:off x="3874805" y="5292947"/>
              <a:ext cx="411130" cy="402941"/>
              <a:chOff x="12" y="7"/>
              <a:chExt cx="221" cy="231"/>
            </a:xfrm>
          </p:grpSpPr>
          <p:sp>
            <p:nvSpPr>
              <p:cNvPr id="68" name="Rectangle 32">
                <a:extLst>
                  <a:ext uri="{FF2B5EF4-FFF2-40B4-BE49-F238E27FC236}">
                    <a16:creationId xmlns:a16="http://schemas.microsoft.com/office/drawing/2014/main" id="{F3BFAFA4-DDAF-48F4-82E5-830FA9D3A9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Line 33">
                <a:extLst>
                  <a:ext uri="{FF2B5EF4-FFF2-40B4-BE49-F238E27FC236}">
                    <a16:creationId xmlns:a16="http://schemas.microsoft.com/office/drawing/2014/main" id="{834CADAD-EC71-48A8-8F26-46B4384BB12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Line 34">
                <a:extLst>
                  <a:ext uri="{FF2B5EF4-FFF2-40B4-BE49-F238E27FC236}">
                    <a16:creationId xmlns:a16="http://schemas.microsoft.com/office/drawing/2014/main" id="{CDD687D9-D46F-4952-9A79-1F8E39D5277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Line 35">
                <a:extLst>
                  <a:ext uri="{FF2B5EF4-FFF2-40B4-BE49-F238E27FC236}">
                    <a16:creationId xmlns:a16="http://schemas.microsoft.com/office/drawing/2014/main" id="{FE8F446E-8117-4224-B139-C41E2EC2E3FE}"/>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Rectangle 36">
                <a:extLst>
                  <a:ext uri="{FF2B5EF4-FFF2-40B4-BE49-F238E27FC236}">
                    <a16:creationId xmlns:a16="http://schemas.microsoft.com/office/drawing/2014/main" id="{832F6426-0990-476D-902E-D36A20D5BC94}"/>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Line 37">
                <a:extLst>
                  <a:ext uri="{FF2B5EF4-FFF2-40B4-BE49-F238E27FC236}">
                    <a16:creationId xmlns:a16="http://schemas.microsoft.com/office/drawing/2014/main" id="{F499EFDC-E774-404E-BE07-CE5EB219E909}"/>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Line 38">
                <a:extLst>
                  <a:ext uri="{FF2B5EF4-FFF2-40B4-BE49-F238E27FC236}">
                    <a16:creationId xmlns:a16="http://schemas.microsoft.com/office/drawing/2014/main" id="{42079FD4-4E1E-4343-93AE-E0F61A4615D0}"/>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Line 39">
                <a:extLst>
                  <a:ext uri="{FF2B5EF4-FFF2-40B4-BE49-F238E27FC236}">
                    <a16:creationId xmlns:a16="http://schemas.microsoft.com/office/drawing/2014/main" id="{8D99577B-BEC2-4C1C-B239-12C3ABDB76AE}"/>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Rectangle 40">
                <a:extLst>
                  <a:ext uri="{FF2B5EF4-FFF2-40B4-BE49-F238E27FC236}">
                    <a16:creationId xmlns:a16="http://schemas.microsoft.com/office/drawing/2014/main" id="{7243C040-C298-45D8-8E53-309C8E9DB4DF}"/>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Line 41">
                <a:extLst>
                  <a:ext uri="{FF2B5EF4-FFF2-40B4-BE49-F238E27FC236}">
                    <a16:creationId xmlns:a16="http://schemas.microsoft.com/office/drawing/2014/main" id="{38B0A7BA-49F0-427E-9A8A-AEEA9ED7E7FA}"/>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Line 42">
                <a:extLst>
                  <a:ext uri="{FF2B5EF4-FFF2-40B4-BE49-F238E27FC236}">
                    <a16:creationId xmlns:a16="http://schemas.microsoft.com/office/drawing/2014/main" id="{E3732D98-C579-4F58-A7F1-99A80232687A}"/>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Line 43">
                <a:extLst>
                  <a:ext uri="{FF2B5EF4-FFF2-40B4-BE49-F238E27FC236}">
                    <a16:creationId xmlns:a16="http://schemas.microsoft.com/office/drawing/2014/main" id="{1EDB1058-1E08-4143-BCEA-2FD1F10528C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Line 44">
                <a:extLst>
                  <a:ext uri="{FF2B5EF4-FFF2-40B4-BE49-F238E27FC236}">
                    <a16:creationId xmlns:a16="http://schemas.microsoft.com/office/drawing/2014/main" id="{20E4E738-7B80-44AB-9CE0-7FC671794752}"/>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Line 45">
                <a:extLst>
                  <a:ext uri="{FF2B5EF4-FFF2-40B4-BE49-F238E27FC236}">
                    <a16:creationId xmlns:a16="http://schemas.microsoft.com/office/drawing/2014/main" id="{118E0EDB-F1D9-4AD4-B175-62F0BFF2305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Line 46">
                <a:extLst>
                  <a:ext uri="{FF2B5EF4-FFF2-40B4-BE49-F238E27FC236}">
                    <a16:creationId xmlns:a16="http://schemas.microsoft.com/office/drawing/2014/main" id="{948153A7-2813-41D3-A151-85BB32D5881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83" name="Right Brace 82">
              <a:extLst>
                <a:ext uri="{FF2B5EF4-FFF2-40B4-BE49-F238E27FC236}">
                  <a16:creationId xmlns:a16="http://schemas.microsoft.com/office/drawing/2014/main" id="{BCF58D0B-67D7-4AA5-9DDD-C3B2CFB34B6B}"/>
                </a:ext>
              </a:extLst>
            </p:cNvPr>
            <p:cNvSpPr/>
            <p:nvPr/>
          </p:nvSpPr>
          <p:spPr>
            <a:xfrm rot="16200000">
              <a:off x="6846959" y="1713429"/>
              <a:ext cx="233531" cy="6663139"/>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TextBox 91">
              <a:extLst>
                <a:ext uri="{FF2B5EF4-FFF2-40B4-BE49-F238E27FC236}">
                  <a16:creationId xmlns:a16="http://schemas.microsoft.com/office/drawing/2014/main" id="{1F991046-6C13-4EA3-8D54-3BFDFCD73993}"/>
                </a:ext>
              </a:extLst>
            </p:cNvPr>
            <p:cNvSpPr txBox="1"/>
            <p:nvPr/>
          </p:nvSpPr>
          <p:spPr>
            <a:xfrm>
              <a:off x="8422155" y="5847941"/>
              <a:ext cx="1904057" cy="812795"/>
            </a:xfrm>
            <a:prstGeom prst="rect">
              <a:avLst/>
            </a:prstGeom>
            <a:noFill/>
          </p:spPr>
          <p:txBody>
            <a:bodyPr wrap="non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PaaS/</a:t>
              </a:r>
              <a:r>
                <a:rPr kumimoji="0" lang="en-US" sz="1800" b="0" i="0" u="none" strike="noStrike" kern="0" cap="none" spc="0" normalizeH="0" baseline="0" noProof="0" err="1">
                  <a:ln>
                    <a:noFill/>
                  </a:ln>
                  <a:solidFill>
                    <a:srgbClr val="353535"/>
                  </a:solidFill>
                  <a:effectLst/>
                  <a:uLnTx/>
                  <a:uFillTx/>
                  <a:latin typeface="Segoe UI Semilight"/>
                  <a:ea typeface="+mn-ea"/>
                  <a:cs typeface="+mn-cs"/>
                </a:rPr>
                <a:t>Serverless</a:t>
              </a: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Application Platform</a:t>
              </a:r>
            </a:p>
          </p:txBody>
        </p:sp>
        <p:grpSp>
          <p:nvGrpSpPr>
            <p:cNvPr id="94" name="Group 93">
              <a:extLst>
                <a:ext uri="{FF2B5EF4-FFF2-40B4-BE49-F238E27FC236}">
                  <a16:creationId xmlns:a16="http://schemas.microsoft.com/office/drawing/2014/main" id="{49877390-EF25-4F23-BBCE-AEF07C149CE8}"/>
                </a:ext>
              </a:extLst>
            </p:cNvPr>
            <p:cNvGrpSpPr/>
            <p:nvPr/>
          </p:nvGrpSpPr>
          <p:grpSpPr>
            <a:xfrm>
              <a:off x="6679141" y="5256973"/>
              <a:ext cx="542978" cy="407303"/>
              <a:chOff x="5395286" y="2674311"/>
              <a:chExt cx="914389" cy="731512"/>
            </a:xfrm>
          </p:grpSpPr>
          <p:grpSp>
            <p:nvGrpSpPr>
              <p:cNvPr id="95" name="Group 94">
                <a:extLst>
                  <a:ext uri="{FF2B5EF4-FFF2-40B4-BE49-F238E27FC236}">
                    <a16:creationId xmlns:a16="http://schemas.microsoft.com/office/drawing/2014/main" id="{932EB5A4-3895-4F7E-8047-EB9B644560C7}"/>
                  </a:ext>
                </a:extLst>
              </p:cNvPr>
              <p:cNvGrpSpPr/>
              <p:nvPr/>
            </p:nvGrpSpPr>
            <p:grpSpPr>
              <a:xfrm>
                <a:off x="5395286" y="2674311"/>
                <a:ext cx="914389" cy="457195"/>
                <a:chOff x="5303847" y="2765750"/>
                <a:chExt cx="914389" cy="457195"/>
              </a:xfrm>
            </p:grpSpPr>
            <p:sp>
              <p:nvSpPr>
                <p:cNvPr id="101" name="Rectangle 32">
                  <a:extLst>
                    <a:ext uri="{FF2B5EF4-FFF2-40B4-BE49-F238E27FC236}">
                      <a16:creationId xmlns:a16="http://schemas.microsoft.com/office/drawing/2014/main" id="{968BB477-C5C7-4362-B1FD-9B6230D88102}"/>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Rectangle 32">
                  <a:extLst>
                    <a:ext uri="{FF2B5EF4-FFF2-40B4-BE49-F238E27FC236}">
                      <a16:creationId xmlns:a16="http://schemas.microsoft.com/office/drawing/2014/main" id="{A4BD96B3-2128-4330-9547-2D65EC92E0C4}"/>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Rectangle 32">
                  <a:extLst>
                    <a:ext uri="{FF2B5EF4-FFF2-40B4-BE49-F238E27FC236}">
                      <a16:creationId xmlns:a16="http://schemas.microsoft.com/office/drawing/2014/main" id="{497F7F9C-CB03-4977-95A9-330F47753E2E}"/>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32">
                  <a:extLst>
                    <a:ext uri="{FF2B5EF4-FFF2-40B4-BE49-F238E27FC236}">
                      <a16:creationId xmlns:a16="http://schemas.microsoft.com/office/drawing/2014/main" id="{47A860AB-5D1A-47B0-8402-A1D14CBC1813}"/>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32">
                  <a:extLst>
                    <a:ext uri="{FF2B5EF4-FFF2-40B4-BE49-F238E27FC236}">
                      <a16:creationId xmlns:a16="http://schemas.microsoft.com/office/drawing/2014/main" id="{8056D496-FF16-479A-95B1-0439F8CD8A84}"/>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Rectangle 32">
                  <a:extLst>
                    <a:ext uri="{FF2B5EF4-FFF2-40B4-BE49-F238E27FC236}">
                      <a16:creationId xmlns:a16="http://schemas.microsoft.com/office/drawing/2014/main" id="{24D050AC-57C0-42E1-B955-6E6E3E8FB222}"/>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6" name="Rectangle 32">
                <a:extLst>
                  <a:ext uri="{FF2B5EF4-FFF2-40B4-BE49-F238E27FC236}">
                    <a16:creationId xmlns:a16="http://schemas.microsoft.com/office/drawing/2014/main" id="{9846A95F-A4A3-4361-820D-819E253716E6}"/>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Line 33">
                <a:extLst>
                  <a:ext uri="{FF2B5EF4-FFF2-40B4-BE49-F238E27FC236}">
                    <a16:creationId xmlns:a16="http://schemas.microsoft.com/office/drawing/2014/main" id="{6D48A4C2-0F4A-4779-83B3-8827965C8ED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Line 34">
                <a:extLst>
                  <a:ext uri="{FF2B5EF4-FFF2-40B4-BE49-F238E27FC236}">
                    <a16:creationId xmlns:a16="http://schemas.microsoft.com/office/drawing/2014/main" id="{43AD6211-BEB3-451B-9697-B0E9C02C4D4E}"/>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Line 35">
                <a:extLst>
                  <a:ext uri="{FF2B5EF4-FFF2-40B4-BE49-F238E27FC236}">
                    <a16:creationId xmlns:a16="http://schemas.microsoft.com/office/drawing/2014/main" id="{B828E222-A979-4B36-9107-1514134F0E74}"/>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Line 45">
                <a:extLst>
                  <a:ext uri="{FF2B5EF4-FFF2-40B4-BE49-F238E27FC236}">
                    <a16:creationId xmlns:a16="http://schemas.microsoft.com/office/drawing/2014/main" id="{143D0E84-89DD-4BAF-88E6-A70CE34C25FA}"/>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7" name="TextBox 106">
              <a:extLst>
                <a:ext uri="{FF2B5EF4-FFF2-40B4-BE49-F238E27FC236}">
                  <a16:creationId xmlns:a16="http://schemas.microsoft.com/office/drawing/2014/main" id="{88D08794-A7A3-46EC-9AA8-1DE510678B92}"/>
                </a:ext>
              </a:extLst>
            </p:cNvPr>
            <p:cNvSpPr txBox="1"/>
            <p:nvPr/>
          </p:nvSpPr>
          <p:spPr>
            <a:xfrm>
              <a:off x="3436362" y="5836011"/>
              <a:ext cx="1288014" cy="697487"/>
            </a:xfrm>
            <a:prstGeom prst="rect">
              <a:avLst/>
            </a:prstGeom>
            <a:noFill/>
          </p:spPr>
          <p:txBody>
            <a:bodyPr wrap="non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IaaS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Infrastructure Platform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353535"/>
                  </a:solidFill>
                  <a:effectLst/>
                  <a:uLnTx/>
                  <a:uFillTx/>
                  <a:latin typeface="Segoe UI Semilight"/>
                  <a:ea typeface="+mn-ea"/>
                  <a:cs typeface="+mn-cs"/>
                </a:rPr>
                <a:t>“lift &amp; shift”</a:t>
              </a:r>
            </a:p>
          </p:txBody>
        </p:sp>
      </p:grpSp>
      <p:sp>
        <p:nvSpPr>
          <p:cNvPr id="109" name="Rectangle 108">
            <a:extLst>
              <a:ext uri="{FF2B5EF4-FFF2-40B4-BE49-F238E27FC236}">
                <a16:creationId xmlns:a16="http://schemas.microsoft.com/office/drawing/2014/main" id="{86D95E10-1B93-4869-BB73-7D3315044343}"/>
              </a:ext>
            </a:extLst>
          </p:cNvPr>
          <p:cNvSpPr/>
          <p:nvPr/>
        </p:nvSpPr>
        <p:spPr>
          <a:xfrm>
            <a:off x="142451" y="6447133"/>
            <a:ext cx="1138547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77153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idx="4294967295"/>
          </p:nvPr>
        </p:nvSpPr>
        <p:spPr>
          <a:xfrm>
            <a:off x="269240" y="325969"/>
            <a:ext cx="11017250" cy="553998"/>
          </a:xfrm>
        </p:spPr>
        <p:txBody>
          <a:bodyPr/>
          <a:lstStyle/>
          <a:p>
            <a:r>
              <a:rPr lang="en-US" spc="-100">
                <a:solidFill>
                  <a:schemeClr val="tx2"/>
                </a:solidFill>
              </a:rPr>
              <a:t>Cloud Migration Strategies </a:t>
            </a:r>
          </a:p>
        </p:txBody>
      </p:sp>
      <p:grpSp>
        <p:nvGrpSpPr>
          <p:cNvPr id="60" name="Group 59">
            <a:extLst>
              <a:ext uri="{FF2B5EF4-FFF2-40B4-BE49-F238E27FC236}">
                <a16:creationId xmlns:a16="http://schemas.microsoft.com/office/drawing/2014/main" id="{44F12F73-2F9D-451B-995D-88EDAA65C665}"/>
              </a:ext>
            </a:extLst>
          </p:cNvPr>
          <p:cNvGrpSpPr/>
          <p:nvPr/>
        </p:nvGrpSpPr>
        <p:grpSpPr>
          <a:xfrm>
            <a:off x="2395573" y="2589783"/>
            <a:ext cx="146912" cy="1024615"/>
            <a:chOff x="-526186" y="4559300"/>
            <a:chExt cx="146912" cy="1024615"/>
          </a:xfrm>
        </p:grpSpPr>
        <p:sp>
          <p:nvSpPr>
            <p:cNvPr id="67" name="Oval 66">
              <a:extLst>
                <a:ext uri="{FF2B5EF4-FFF2-40B4-BE49-F238E27FC236}">
                  <a16:creationId xmlns:a16="http://schemas.microsoft.com/office/drawing/2014/main" id="{110B2F2C-A302-4016-9025-19509AEEA18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9" name="Straight Connector 68">
              <a:extLst>
                <a:ext uri="{FF2B5EF4-FFF2-40B4-BE49-F238E27FC236}">
                  <a16:creationId xmlns:a16="http://schemas.microsoft.com/office/drawing/2014/main" id="{4F4C5D74-6A36-401D-907A-8E8AAB3E24E4}"/>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0" name="Group 69">
            <a:extLst>
              <a:ext uri="{FF2B5EF4-FFF2-40B4-BE49-F238E27FC236}">
                <a16:creationId xmlns:a16="http://schemas.microsoft.com/office/drawing/2014/main" id="{F805B9D4-D39C-43DA-BBA0-496A416332DB}"/>
              </a:ext>
            </a:extLst>
          </p:cNvPr>
          <p:cNvGrpSpPr/>
          <p:nvPr/>
        </p:nvGrpSpPr>
        <p:grpSpPr>
          <a:xfrm>
            <a:off x="5131113" y="2605940"/>
            <a:ext cx="146912" cy="1024615"/>
            <a:chOff x="-526186" y="4559300"/>
            <a:chExt cx="146912" cy="1024615"/>
          </a:xfrm>
        </p:grpSpPr>
        <p:sp>
          <p:nvSpPr>
            <p:cNvPr id="71" name="Oval 70">
              <a:extLst>
                <a:ext uri="{FF2B5EF4-FFF2-40B4-BE49-F238E27FC236}">
                  <a16:creationId xmlns:a16="http://schemas.microsoft.com/office/drawing/2014/main" id="{147C4211-C83E-4AE6-9773-6C9AD3A472FA}"/>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E3B1CD48-0101-4CA1-B11A-B8715B20CADA}"/>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3" name="Group 72">
            <a:extLst>
              <a:ext uri="{FF2B5EF4-FFF2-40B4-BE49-F238E27FC236}">
                <a16:creationId xmlns:a16="http://schemas.microsoft.com/office/drawing/2014/main" id="{F7DEB2CF-1ED4-41FF-B4DD-53545340C59E}"/>
              </a:ext>
            </a:extLst>
          </p:cNvPr>
          <p:cNvGrpSpPr/>
          <p:nvPr/>
        </p:nvGrpSpPr>
        <p:grpSpPr>
          <a:xfrm>
            <a:off x="7818473" y="2589783"/>
            <a:ext cx="146912" cy="1024615"/>
            <a:chOff x="-526186" y="4559300"/>
            <a:chExt cx="146912" cy="1024615"/>
          </a:xfrm>
        </p:grpSpPr>
        <p:sp>
          <p:nvSpPr>
            <p:cNvPr id="74" name="Oval 73">
              <a:extLst>
                <a:ext uri="{FF2B5EF4-FFF2-40B4-BE49-F238E27FC236}">
                  <a16:creationId xmlns:a16="http://schemas.microsoft.com/office/drawing/2014/main" id="{BAB9AC41-B4FB-4361-928A-348DF594065C}"/>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5" name="Straight Connector 74">
              <a:extLst>
                <a:ext uri="{FF2B5EF4-FFF2-40B4-BE49-F238E27FC236}">
                  <a16:creationId xmlns:a16="http://schemas.microsoft.com/office/drawing/2014/main" id="{965EC370-23F4-4210-9A3A-472B3963615C}"/>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6" name="Group 75">
            <a:extLst>
              <a:ext uri="{FF2B5EF4-FFF2-40B4-BE49-F238E27FC236}">
                <a16:creationId xmlns:a16="http://schemas.microsoft.com/office/drawing/2014/main" id="{F16B2663-37A8-4B14-996D-D1C710B07EEB}"/>
              </a:ext>
            </a:extLst>
          </p:cNvPr>
          <p:cNvGrpSpPr/>
          <p:nvPr/>
        </p:nvGrpSpPr>
        <p:grpSpPr>
          <a:xfrm>
            <a:off x="10561673" y="2589783"/>
            <a:ext cx="146912" cy="1024615"/>
            <a:chOff x="-526186" y="4559300"/>
            <a:chExt cx="146912" cy="1024615"/>
          </a:xfrm>
        </p:grpSpPr>
        <p:sp>
          <p:nvSpPr>
            <p:cNvPr id="77" name="Oval 76">
              <a:extLst>
                <a:ext uri="{FF2B5EF4-FFF2-40B4-BE49-F238E27FC236}">
                  <a16:creationId xmlns:a16="http://schemas.microsoft.com/office/drawing/2014/main" id="{E813975F-C673-4FF0-B254-7BF5E6738A2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846AB92D-EB91-4F9D-863A-0C75EA86CF93}"/>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sp>
        <p:nvSpPr>
          <p:cNvPr id="79" name="Rectangle 78">
            <a:extLst>
              <a:ext uri="{FF2B5EF4-FFF2-40B4-BE49-F238E27FC236}">
                <a16:creationId xmlns:a16="http://schemas.microsoft.com/office/drawing/2014/main" id="{EB8284DB-57E5-4FEE-9190-8FDFB1D4C9FF}"/>
              </a:ext>
            </a:extLst>
          </p:cNvPr>
          <p:cNvSpPr/>
          <p:nvPr/>
        </p:nvSpPr>
        <p:spPr bwMode="auto">
          <a:xfrm>
            <a:off x="326392" y="5404625"/>
            <a:ext cx="11455179" cy="1098549"/>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3C9207-A197-49FE-B57D-FC4C1F13960D}"/>
              </a:ext>
            </a:extLst>
          </p:cNvPr>
          <p:cNvSpPr/>
          <p:nvPr/>
        </p:nvSpPr>
        <p:spPr>
          <a:xfrm>
            <a:off x="1519958" y="3660401"/>
            <a:ext cx="231885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Redeploy as-is to cloud</a:t>
            </a:r>
          </a:p>
        </p:txBody>
      </p:sp>
      <p:sp>
        <p:nvSpPr>
          <p:cNvPr id="82" name="TextBox 81">
            <a:extLst>
              <a:ext uri="{FF2B5EF4-FFF2-40B4-BE49-F238E27FC236}">
                <a16:creationId xmlns:a16="http://schemas.microsoft.com/office/drawing/2014/main" id="{E61F9D0F-4DAB-4FC9-A04A-0D21D12BCE83}"/>
              </a:ext>
            </a:extLst>
          </p:cNvPr>
          <p:cNvSpPr txBox="1"/>
          <p:nvPr/>
        </p:nvSpPr>
        <p:spPr>
          <a:xfrm>
            <a:off x="1519958" y="4291132"/>
            <a:ext cx="2318857"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Capex</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Free up datacenter space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Quick cloud ROI</a:t>
            </a:r>
          </a:p>
        </p:txBody>
      </p:sp>
      <p:sp>
        <p:nvSpPr>
          <p:cNvPr id="83" name="Rectangle 82">
            <a:extLst>
              <a:ext uri="{FF2B5EF4-FFF2-40B4-BE49-F238E27FC236}">
                <a16:creationId xmlns:a16="http://schemas.microsoft.com/office/drawing/2014/main" id="{CEC3E686-8C95-407A-BF1C-2798C9DF1FF7}"/>
              </a:ext>
            </a:extLst>
          </p:cNvPr>
          <p:cNvSpPr/>
          <p:nvPr/>
        </p:nvSpPr>
        <p:spPr>
          <a:xfrm>
            <a:off x="1519959" y="5470288"/>
            <a:ext cx="231885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IaaS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8DA55A05-15D4-46BB-893D-7A3168761163}"/>
              </a:ext>
            </a:extLst>
          </p:cNvPr>
          <p:cNvSpPr/>
          <p:nvPr/>
        </p:nvSpPr>
        <p:spPr>
          <a:xfrm>
            <a:off x="4222989"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Minimally alter to take better advantage of cloud</a:t>
            </a:r>
          </a:p>
        </p:txBody>
      </p:sp>
      <p:sp>
        <p:nvSpPr>
          <p:cNvPr id="86" name="TextBox 85">
            <a:extLst>
              <a:ext uri="{FF2B5EF4-FFF2-40B4-BE49-F238E27FC236}">
                <a16:creationId xmlns:a16="http://schemas.microsoft.com/office/drawing/2014/main" id="{CF8CB972-DCE9-49E5-97D7-46D3D4EBB0D6}"/>
              </a:ext>
            </a:extLst>
          </p:cNvPr>
          <p:cNvSpPr txBox="1"/>
          <p:nvPr/>
        </p:nvSpPr>
        <p:spPr>
          <a:xfrm>
            <a:off x="4222989" y="42911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Faster, shorter, updates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Code portability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Greater cloud efficiency (resources, speed, cost)</a:t>
            </a:r>
          </a:p>
        </p:txBody>
      </p:sp>
      <p:sp>
        <p:nvSpPr>
          <p:cNvPr id="87" name="Rectangle 86">
            <a:extLst>
              <a:ext uri="{FF2B5EF4-FFF2-40B4-BE49-F238E27FC236}">
                <a16:creationId xmlns:a16="http://schemas.microsoft.com/office/drawing/2014/main" id="{4122C1E0-DF75-466B-9729-8C99318AE5FE}"/>
              </a:ext>
            </a:extLst>
          </p:cNvPr>
          <p:cNvSpPr/>
          <p:nvPr/>
        </p:nvSpPr>
        <p:spPr>
          <a:xfrm>
            <a:off x="4222989" y="5470288"/>
            <a:ext cx="231885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Containers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p:txBody>
      </p:sp>
      <p:sp>
        <p:nvSpPr>
          <p:cNvPr id="89" name="Rectangle 88">
            <a:extLst>
              <a:ext uri="{FF2B5EF4-FFF2-40B4-BE49-F238E27FC236}">
                <a16:creationId xmlns:a16="http://schemas.microsoft.com/office/drawing/2014/main" id="{3A236EF9-9BBC-4BD5-831B-B93A1CB89B11}"/>
              </a:ext>
            </a:extLst>
          </p:cNvPr>
          <p:cNvSpPr/>
          <p:nvPr/>
        </p:nvSpPr>
        <p:spPr>
          <a:xfrm>
            <a:off x="6926020"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30" normalizeH="0" baseline="0" noProof="0">
                <a:ln>
                  <a:noFill/>
                </a:ln>
                <a:solidFill>
                  <a:srgbClr val="0078D7"/>
                </a:solidFill>
                <a:effectLst/>
                <a:uLnTx/>
                <a:uFillTx/>
                <a:latin typeface="Segoe UI Semibold" charset="0"/>
                <a:ea typeface="+mn-ea"/>
                <a:cs typeface="Segoe UI Semibold" charset="0"/>
              </a:rPr>
              <a:t>Materially alter/decompose application to services</a:t>
            </a:r>
          </a:p>
        </p:txBody>
      </p:sp>
      <p:sp>
        <p:nvSpPr>
          <p:cNvPr id="90" name="TextBox 89">
            <a:extLst>
              <a:ext uri="{FF2B5EF4-FFF2-40B4-BE49-F238E27FC236}">
                <a16:creationId xmlns:a16="http://schemas.microsoft.com/office/drawing/2014/main" id="{5C723C01-18C2-4BC6-92D1-8A7D7F38F651}"/>
              </a:ext>
            </a:extLst>
          </p:cNvPr>
          <p:cNvSpPr txBox="1"/>
          <p:nvPr/>
        </p:nvSpPr>
        <p:spPr>
          <a:xfrm>
            <a:off x="6926020" y="42657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App scale and agility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Easier adoption of new cloud capabilities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Mix technology stacks</a:t>
            </a:r>
          </a:p>
        </p:txBody>
      </p:sp>
      <p:sp>
        <p:nvSpPr>
          <p:cNvPr id="91" name="Rectangle 90">
            <a:extLst>
              <a:ext uri="{FF2B5EF4-FFF2-40B4-BE49-F238E27FC236}">
                <a16:creationId xmlns:a16="http://schemas.microsoft.com/office/drawing/2014/main" id="{B5C710D7-56D0-4528-9DCD-D4A6EEB0F08A}"/>
              </a:ext>
            </a:extLst>
          </p:cNvPr>
          <p:cNvSpPr/>
          <p:nvPr/>
        </p:nvSpPr>
        <p:spPr>
          <a:xfrm>
            <a:off x="5888667" y="5479098"/>
            <a:ext cx="4969632"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charset="0"/>
                <a:ea typeface="+mn-ea"/>
                <a:cs typeface="Segoe UI Semibold" charset="0"/>
              </a:rPr>
              <a:t>PaaS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charset="0"/>
                <a:ea typeface="+mn-ea"/>
                <a:cs typeface="Segoe UI Semibold"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charset="0"/>
                <a:ea typeface="+mn-ea"/>
                <a:cs typeface="Segoe UI Semibold" charset="0"/>
              </a:rPr>
              <a:t>Microservices</a:t>
            </a:r>
          </a:p>
        </p:txBody>
      </p:sp>
      <p:sp>
        <p:nvSpPr>
          <p:cNvPr id="92" name="Rectangle 91">
            <a:extLst>
              <a:ext uri="{FF2B5EF4-FFF2-40B4-BE49-F238E27FC236}">
                <a16:creationId xmlns:a16="http://schemas.microsoft.com/office/drawing/2014/main" id="{06142905-5F50-458E-967B-15337B9D6587}"/>
              </a:ext>
            </a:extLst>
          </p:cNvPr>
          <p:cNvSpPr/>
          <p:nvPr/>
        </p:nvSpPr>
        <p:spPr>
          <a:xfrm>
            <a:off x="9629052" y="3660401"/>
            <a:ext cx="22666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New code written with cloud native approach</a:t>
            </a:r>
          </a:p>
        </p:txBody>
      </p:sp>
      <p:sp>
        <p:nvSpPr>
          <p:cNvPr id="93" name="TextBox 92">
            <a:extLst>
              <a:ext uri="{FF2B5EF4-FFF2-40B4-BE49-F238E27FC236}">
                <a16:creationId xmlns:a16="http://schemas.microsoft.com/office/drawing/2014/main" id="{8B6A81E2-40D9-413F-80CA-D64E43FC7D72}"/>
              </a:ext>
            </a:extLst>
          </p:cNvPr>
          <p:cNvSpPr txBox="1"/>
          <p:nvPr/>
        </p:nvSpPr>
        <p:spPr>
          <a:xfrm>
            <a:off x="9629052" y="4291132"/>
            <a:ext cx="2285868"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Accelerate innovation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Build apps faster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operational cost </a:t>
            </a:r>
          </a:p>
        </p:txBody>
      </p:sp>
      <p:cxnSp>
        <p:nvCxnSpPr>
          <p:cNvPr id="94" name="Straight Connector 93">
            <a:extLst>
              <a:ext uri="{FF2B5EF4-FFF2-40B4-BE49-F238E27FC236}">
                <a16:creationId xmlns:a16="http://schemas.microsoft.com/office/drawing/2014/main" id="{503C81C1-09CF-4D2A-8C22-AD0BD69FC597}"/>
              </a:ext>
            </a:extLst>
          </p:cNvPr>
          <p:cNvCxnSpPr>
            <a:cxnSpLocks/>
          </p:cNvCxnSpPr>
          <p:nvPr/>
        </p:nvCxnSpPr>
        <p:spPr>
          <a:xfrm>
            <a:off x="338981" y="424257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5" name="Straight Connector 94">
            <a:extLst>
              <a:ext uri="{FF2B5EF4-FFF2-40B4-BE49-F238E27FC236}">
                <a16:creationId xmlns:a16="http://schemas.microsoft.com/office/drawing/2014/main" id="{C6383840-31D0-4D2D-A036-8D282A374936}"/>
              </a:ext>
            </a:extLst>
          </p:cNvPr>
          <p:cNvCxnSpPr>
            <a:cxnSpLocks/>
          </p:cNvCxnSpPr>
          <p:nvPr/>
        </p:nvCxnSpPr>
        <p:spPr>
          <a:xfrm>
            <a:off x="338981" y="540462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97" name="Rectangle 96">
            <a:extLst>
              <a:ext uri="{FF2B5EF4-FFF2-40B4-BE49-F238E27FC236}">
                <a16:creationId xmlns:a16="http://schemas.microsoft.com/office/drawing/2014/main" id="{3FBB9CB6-1CD4-488F-B5D6-5EDB9C753F18}"/>
              </a:ext>
            </a:extLst>
          </p:cNvPr>
          <p:cNvSpPr/>
          <p:nvPr/>
        </p:nvSpPr>
        <p:spPr>
          <a:xfrm>
            <a:off x="269240" y="3660401"/>
            <a:ext cx="1523782" cy="37012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Description</a:t>
            </a:r>
          </a:p>
        </p:txBody>
      </p:sp>
      <p:sp>
        <p:nvSpPr>
          <p:cNvPr id="98" name="Rectangle 97">
            <a:extLst>
              <a:ext uri="{FF2B5EF4-FFF2-40B4-BE49-F238E27FC236}">
                <a16:creationId xmlns:a16="http://schemas.microsoft.com/office/drawing/2014/main" id="{0ED21A83-E62B-4888-9B88-FC290779DE8A}"/>
              </a:ext>
            </a:extLst>
          </p:cNvPr>
          <p:cNvSpPr/>
          <p:nvPr/>
        </p:nvSpPr>
        <p:spPr>
          <a:xfrm>
            <a:off x="269240" y="4291132"/>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Drivers</a:t>
            </a:r>
          </a:p>
        </p:txBody>
      </p:sp>
      <p:sp>
        <p:nvSpPr>
          <p:cNvPr id="99" name="Rectangle 98">
            <a:extLst>
              <a:ext uri="{FF2B5EF4-FFF2-40B4-BE49-F238E27FC236}">
                <a16:creationId xmlns:a16="http://schemas.microsoft.com/office/drawing/2014/main" id="{2DA82EFC-6F91-41B0-8584-1282E26C0855}"/>
              </a:ext>
            </a:extLst>
          </p:cNvPr>
          <p:cNvSpPr/>
          <p:nvPr/>
        </p:nvSpPr>
        <p:spPr>
          <a:xfrm>
            <a:off x="269240" y="5470288"/>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Technologies</a:t>
            </a:r>
          </a:p>
        </p:txBody>
      </p:sp>
      <p:sp>
        <p:nvSpPr>
          <p:cNvPr id="101" name="building_5" title="Icon of tall buildings">
            <a:extLst>
              <a:ext uri="{FF2B5EF4-FFF2-40B4-BE49-F238E27FC236}">
                <a16:creationId xmlns:a16="http://schemas.microsoft.com/office/drawing/2014/main" id="{49436D73-7A52-4572-A6B0-30CFB4784758}"/>
              </a:ext>
            </a:extLst>
          </p:cNvPr>
          <p:cNvSpPr>
            <a:spLocks noChangeAspect="1" noEditPoints="1"/>
          </p:cNvSpPr>
          <p:nvPr/>
        </p:nvSpPr>
        <p:spPr bwMode="auto">
          <a:xfrm>
            <a:off x="532656" y="2119486"/>
            <a:ext cx="568301" cy="61722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arrow">
            <a:extLst>
              <a:ext uri="{FF2B5EF4-FFF2-40B4-BE49-F238E27FC236}">
                <a16:creationId xmlns:a16="http://schemas.microsoft.com/office/drawing/2014/main" id="{5F1B36EC-6E7B-471C-B70B-571966DD4745}"/>
              </a:ext>
            </a:extLst>
          </p:cNvPr>
          <p:cNvSpPr>
            <a:spLocks noChangeAspect="1" noEditPoints="1"/>
          </p:cNvSpPr>
          <p:nvPr/>
        </p:nvSpPr>
        <p:spPr bwMode="auto">
          <a:xfrm>
            <a:off x="1190398" y="2333898"/>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tx1"/>
          </a:solidFill>
          <a:ln w="19050" cap="sq">
            <a:solidFill>
              <a:srgbClr val="797979"/>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Segoe UI" panose="020B0502040204020203" pitchFamily="34" charset="0"/>
            </a:endParaRPr>
          </a:p>
        </p:txBody>
      </p:sp>
      <p:sp>
        <p:nvSpPr>
          <p:cNvPr id="39" name="Rectangle 38">
            <a:extLst>
              <a:ext uri="{FF2B5EF4-FFF2-40B4-BE49-F238E27FC236}">
                <a16:creationId xmlns:a16="http://schemas.microsoft.com/office/drawing/2014/main" id="{CF5EBFFF-FD90-4C50-8A1B-47D49E06D29B}"/>
              </a:ext>
            </a:extLst>
          </p:cNvPr>
          <p:cNvSpPr/>
          <p:nvPr/>
        </p:nvSpPr>
        <p:spPr>
          <a:xfrm>
            <a:off x="1488055" y="1936771"/>
            <a:ext cx="2072505"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&amp; shift)</a:t>
            </a:r>
          </a:p>
        </p:txBody>
      </p:sp>
      <p:sp>
        <p:nvSpPr>
          <p:cNvPr id="40" name="Rectangle 39">
            <a:extLst>
              <a:ext uri="{FF2B5EF4-FFF2-40B4-BE49-F238E27FC236}">
                <a16:creationId xmlns:a16="http://schemas.microsoft.com/office/drawing/2014/main" id="{08F8400F-892B-47BF-AABB-DABD6C931C15}"/>
              </a:ext>
            </a:extLst>
          </p:cNvPr>
          <p:cNvSpPr/>
          <p:nvPr/>
        </p:nvSpPr>
        <p:spPr>
          <a:xfrm>
            <a:off x="4105381" y="1960811"/>
            <a:ext cx="2198377"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41" name="Rectangle 40">
            <a:extLst>
              <a:ext uri="{FF2B5EF4-FFF2-40B4-BE49-F238E27FC236}">
                <a16:creationId xmlns:a16="http://schemas.microsoft.com/office/drawing/2014/main" id="{14B52771-C469-4255-BA3A-163F78A10148}"/>
              </a:ext>
            </a:extLst>
          </p:cNvPr>
          <p:cNvSpPr/>
          <p:nvPr/>
        </p:nvSpPr>
        <p:spPr>
          <a:xfrm>
            <a:off x="6832235" y="1997708"/>
            <a:ext cx="2109803"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42" name="Rectangle 41">
            <a:extLst>
              <a:ext uri="{FF2B5EF4-FFF2-40B4-BE49-F238E27FC236}">
                <a16:creationId xmlns:a16="http://schemas.microsoft.com/office/drawing/2014/main" id="{1A9CA36B-342A-47D6-991E-F8283D50809E}"/>
              </a:ext>
            </a:extLst>
          </p:cNvPr>
          <p:cNvSpPr/>
          <p:nvPr/>
        </p:nvSpPr>
        <p:spPr>
          <a:xfrm>
            <a:off x="9494552" y="1992843"/>
            <a:ext cx="2109802"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43" name="tool">
            <a:extLst>
              <a:ext uri="{FF2B5EF4-FFF2-40B4-BE49-F238E27FC236}">
                <a16:creationId xmlns:a16="http://schemas.microsoft.com/office/drawing/2014/main" id="{E38CBC0A-97A8-4CE0-AAC0-673A10FA11E2}"/>
              </a:ext>
            </a:extLst>
          </p:cNvPr>
          <p:cNvSpPr>
            <a:spLocks noChangeAspect="1" noEditPoints="1"/>
          </p:cNvSpPr>
          <p:nvPr/>
        </p:nvSpPr>
        <p:spPr bwMode="auto">
          <a:xfrm>
            <a:off x="9678267" y="2246911"/>
            <a:ext cx="188286"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4" name="Freeform 96">
            <a:extLst>
              <a:ext uri="{FF2B5EF4-FFF2-40B4-BE49-F238E27FC236}">
                <a16:creationId xmlns:a16="http://schemas.microsoft.com/office/drawing/2014/main" id="{C684C98C-BBA9-4EFD-9B2A-AFEA2F481923}"/>
              </a:ext>
            </a:extLst>
          </p:cNvPr>
          <p:cNvSpPr>
            <a:spLocks noChangeAspect="1" noEditPoints="1"/>
          </p:cNvSpPr>
          <p:nvPr/>
        </p:nvSpPr>
        <p:spPr bwMode="auto">
          <a:xfrm>
            <a:off x="7002703" y="2251776"/>
            <a:ext cx="34558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5" name="network_3">
            <a:extLst>
              <a:ext uri="{FF2B5EF4-FFF2-40B4-BE49-F238E27FC236}">
                <a16:creationId xmlns:a16="http://schemas.microsoft.com/office/drawing/2014/main" id="{F143C411-48E5-44D1-AA79-59E4625D74CC}"/>
              </a:ext>
            </a:extLst>
          </p:cNvPr>
          <p:cNvSpPr>
            <a:spLocks noChangeAspect="1" noEditPoints="1"/>
          </p:cNvSpPr>
          <p:nvPr/>
        </p:nvSpPr>
        <p:spPr bwMode="auto">
          <a:xfrm>
            <a:off x="1681472" y="2190839"/>
            <a:ext cx="301214"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PageEdit_EFB8">
            <a:extLst>
              <a:ext uri="{FF2B5EF4-FFF2-40B4-BE49-F238E27FC236}">
                <a16:creationId xmlns:a16="http://schemas.microsoft.com/office/drawing/2014/main" id="{F8265E3F-594D-44B8-889F-ED17B394CD1D}"/>
              </a:ext>
            </a:extLst>
          </p:cNvPr>
          <p:cNvSpPr>
            <a:spLocks noChangeAspect="1" noEditPoints="1"/>
          </p:cNvSpPr>
          <p:nvPr/>
        </p:nvSpPr>
        <p:spPr bwMode="auto">
          <a:xfrm>
            <a:off x="4303624" y="2214879"/>
            <a:ext cx="28191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DE4A059E-0DD3-4427-85E4-9CD57ECDD8FD}"/>
              </a:ext>
            </a:extLst>
          </p:cNvPr>
          <p:cNvSpPr txBox="1"/>
          <p:nvPr/>
        </p:nvSpPr>
        <p:spPr>
          <a:xfrm>
            <a:off x="3564261" y="1472686"/>
            <a:ext cx="343844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Migration and Modernization</a:t>
            </a:r>
          </a:p>
        </p:txBody>
      </p:sp>
      <p:sp>
        <p:nvSpPr>
          <p:cNvPr id="48" name="TextBox 47">
            <a:extLst>
              <a:ext uri="{FF2B5EF4-FFF2-40B4-BE49-F238E27FC236}">
                <a16:creationId xmlns:a16="http://schemas.microsoft.com/office/drawing/2014/main" id="{D4568BCC-CB15-455E-AB76-AFFA3F47870F}"/>
              </a:ext>
            </a:extLst>
          </p:cNvPr>
          <p:cNvSpPr txBox="1"/>
          <p:nvPr/>
        </p:nvSpPr>
        <p:spPr>
          <a:xfrm>
            <a:off x="9746431" y="1468368"/>
            <a:ext cx="1461554"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Cloud native</a:t>
            </a:r>
          </a:p>
        </p:txBody>
      </p:sp>
      <p:sp>
        <p:nvSpPr>
          <p:cNvPr id="47" name="Rectangle 46">
            <a:extLst>
              <a:ext uri="{FF2B5EF4-FFF2-40B4-BE49-F238E27FC236}">
                <a16:creationId xmlns:a16="http://schemas.microsoft.com/office/drawing/2014/main" id="{84AC2419-95E3-4ACA-9972-662E99D2DD92}"/>
              </a:ext>
            </a:extLst>
          </p:cNvPr>
          <p:cNvSpPr/>
          <p:nvPr/>
        </p:nvSpPr>
        <p:spPr>
          <a:xfrm>
            <a:off x="1519958" y="6076511"/>
            <a:ext cx="231885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2"/>
                </a:solidFill>
                <a:effectLst/>
                <a:uLnTx/>
                <a:uFillTx/>
                <a:latin typeface="Segoe UI Semibold" charset="0"/>
                <a:ea typeface="+mn-ea"/>
                <a:cs typeface="Segoe UI Semibold" charset="0"/>
              </a:rPr>
              <a:t>Virtual Machines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0">
                <a:solidFill>
                  <a:schemeClr val="accent2"/>
                </a:solidFill>
                <a:latin typeface="Segoe UI Semibold" charset="0"/>
                <a:cs typeface="Segoe UI Semibold" charset="0"/>
              </a:rPr>
              <a:t>File Shares</a:t>
            </a:r>
            <a:endParaRPr kumimoji="0" lang="en-US" sz="1800" b="0" i="0" u="none" strike="noStrike" kern="0" cap="none" spc="0" normalizeH="0" baseline="0" noProof="0">
              <a:ln>
                <a:noFill/>
              </a:ln>
              <a:solidFill>
                <a:schemeClr val="accent2"/>
              </a:solidFill>
              <a:effectLst/>
              <a:uLnTx/>
              <a:uFillTx/>
              <a:latin typeface="Segoe UI"/>
              <a:ea typeface="+mn-ea"/>
            </a:endParaRPr>
          </a:p>
        </p:txBody>
      </p:sp>
      <p:sp>
        <p:nvSpPr>
          <p:cNvPr id="49" name="Rectangle 48">
            <a:extLst>
              <a:ext uri="{FF2B5EF4-FFF2-40B4-BE49-F238E27FC236}">
                <a16:creationId xmlns:a16="http://schemas.microsoft.com/office/drawing/2014/main" id="{703F1A81-5C4F-4841-8EC0-0221535F3A11}"/>
              </a:ext>
            </a:extLst>
          </p:cNvPr>
          <p:cNvSpPr/>
          <p:nvPr/>
        </p:nvSpPr>
        <p:spPr>
          <a:xfrm>
            <a:off x="4118597" y="6076511"/>
            <a:ext cx="231885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2"/>
                </a:solidFill>
                <a:effectLst/>
                <a:uLnTx/>
                <a:uFillTx/>
                <a:latin typeface="Segoe UI Semibold" charset="0"/>
                <a:ea typeface="+mn-ea"/>
                <a:cs typeface="Segoe UI Semibold" charset="0"/>
              </a:rPr>
              <a:t>Move to PaaS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0">
                <a:solidFill>
                  <a:schemeClr val="accent2"/>
                </a:solidFill>
                <a:latin typeface="Segoe UI Semibold" charset="0"/>
                <a:cs typeface="Segoe UI Semibold" charset="0"/>
              </a:rPr>
              <a:t>Hosted Databases</a:t>
            </a:r>
            <a:endParaRPr kumimoji="0" lang="en-US" sz="1800" b="0" i="0" u="none" strike="noStrike" kern="0" cap="none" spc="0" normalizeH="0" baseline="0" noProof="0">
              <a:ln>
                <a:noFill/>
              </a:ln>
              <a:solidFill>
                <a:schemeClr val="accent2"/>
              </a:solidFill>
              <a:effectLst/>
              <a:uLnTx/>
              <a:uFillTx/>
              <a:latin typeface="Segoe UI"/>
              <a:ea typeface="+mn-ea"/>
            </a:endParaRPr>
          </a:p>
        </p:txBody>
      </p:sp>
      <p:sp>
        <p:nvSpPr>
          <p:cNvPr id="50" name="Rectangle 49">
            <a:extLst>
              <a:ext uri="{FF2B5EF4-FFF2-40B4-BE49-F238E27FC236}">
                <a16:creationId xmlns:a16="http://schemas.microsoft.com/office/drawing/2014/main" id="{453E4210-AF9F-46FD-ABE8-2BD829F48C9A}"/>
              </a:ext>
            </a:extLst>
          </p:cNvPr>
          <p:cNvSpPr/>
          <p:nvPr/>
        </p:nvSpPr>
        <p:spPr>
          <a:xfrm>
            <a:off x="9402245" y="5465028"/>
            <a:ext cx="2318856"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2"/>
                </a:solidFill>
                <a:effectLst/>
                <a:uLnTx/>
                <a:uFillTx/>
                <a:latin typeface="Segoe UI Semibold" charset="0"/>
                <a:ea typeface="+mn-ea"/>
                <a:cs typeface="Segoe UI Semibold" charset="0"/>
              </a:rPr>
              <a:t>Move to PaaS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0">
                <a:solidFill>
                  <a:schemeClr val="accent2"/>
                </a:solidFill>
                <a:latin typeface="Segoe UI Semibold" charset="0"/>
                <a:cs typeface="Segoe UI Semibold" charset="0"/>
              </a:rPr>
              <a:t>Hosted Databases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2"/>
                </a:solidFill>
                <a:effectLst/>
                <a:uLnTx/>
                <a:uFillTx/>
                <a:latin typeface="Segoe UI Semibold" charset="0"/>
                <a:ea typeface="+mn-ea"/>
                <a:cs typeface="Segoe UI Semibold" charset="0"/>
              </a:rPr>
              <a:t>Cosmos DB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0">
                <a:solidFill>
                  <a:schemeClr val="accent2"/>
                </a:solidFill>
                <a:latin typeface="Segoe UI Semibold" charset="0"/>
                <a:cs typeface="Segoe UI Semibold" charset="0"/>
              </a:rPr>
              <a:t>Blob Storage</a:t>
            </a:r>
            <a:endParaRPr kumimoji="0" lang="en-US" sz="1800" b="0" i="0" u="none" strike="noStrike" kern="0" cap="none" spc="0" normalizeH="0" baseline="0" noProof="0">
              <a:ln>
                <a:noFill/>
              </a:ln>
              <a:solidFill>
                <a:schemeClr val="accent2"/>
              </a:solidFill>
              <a:effectLst/>
              <a:uLnTx/>
              <a:uFillTx/>
              <a:latin typeface="Segoe UI"/>
              <a:ea typeface="+mn-ea"/>
            </a:endParaRPr>
          </a:p>
        </p:txBody>
      </p:sp>
    </p:spTree>
    <p:extLst>
      <p:ext uri="{BB962C8B-B14F-4D97-AF65-F5344CB8AC3E}">
        <p14:creationId xmlns:p14="http://schemas.microsoft.com/office/powerpoint/2010/main" val="50903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f5b57-486d-4ef5-9987-2836a018f857&quot;,&quot;TimeStamp&quot;:&quot;2018-09-05T09:16:07.1449447+02: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d63fc213-f691-496c-8256-94767b08f70d&quot;,&quot;TimeStamp&quot;:&quot;2018-09-05T09:16:07.1449447+02: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6a36e429-248f-4ecc-b2c9-65026b857a9b&quot;,&quot;TimeStamp&quot;:&quot;2017-11-13T17:23:09.5392439-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e4b5365e-c630-4d3c-a131-c307fc7fb7cf&quot;,&quot;TimeStamp&quot;:&quot;2017-11-13T17:23:09.5392439-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b73e4aba-bf84-415d-b395-3d2c49e2a7c4&quot;,&quot;TimeStamp&quot;:&quot;2017-11-13T17:23:09.5392439-05:00&quot;}"/>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SIT_BPS_Course_Master_Template">
  <a:themeElements>
    <a:clrScheme name="Custom 328">
      <a:dk1>
        <a:srgbClr val="505050"/>
      </a:dk1>
      <a:lt1>
        <a:srgbClr val="FFFFFF"/>
      </a:lt1>
      <a:dk2>
        <a:srgbClr val="0072C6"/>
      </a:dk2>
      <a:lt2>
        <a:srgbClr val="D2D2D2"/>
      </a:lt2>
      <a:accent1>
        <a:srgbClr val="0072C6"/>
      </a:accent1>
      <a:accent2>
        <a:srgbClr val="008272"/>
      </a:accent2>
      <a:accent3>
        <a:srgbClr val="68217A"/>
      </a:accent3>
      <a:accent4>
        <a:srgbClr val="0072C6"/>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5-50090_S4_Q3_FY17_Light_Template">
  <a:themeElements>
    <a:clrScheme name="S4 Feb 2017 Light Back">
      <a:dk1>
        <a:srgbClr val="353535"/>
      </a:dk1>
      <a:lt1>
        <a:srgbClr val="FFFFFF"/>
      </a:lt1>
      <a:dk2>
        <a:srgbClr val="0078D7"/>
      </a:dk2>
      <a:lt2>
        <a:srgbClr val="E6E6E6"/>
      </a:lt2>
      <a:accent1>
        <a:srgbClr val="0078D7"/>
      </a:accent1>
      <a:accent2>
        <a:srgbClr val="00188F"/>
      </a:accent2>
      <a:accent3>
        <a:srgbClr val="002050"/>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779FA809-62FA-497C-AE6D-E377101EAAFD}" vid="{B7D0CD5F-52E0-43FE-902A-A772C91499D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8F4F3D64ED8742A4722C7FA5D444DB" ma:contentTypeVersion="10" ma:contentTypeDescription="Create a new document." ma:contentTypeScope="" ma:versionID="6af96e04080b60a45b019feeca7a37aa">
  <xsd:schema xmlns:xsd="http://www.w3.org/2001/XMLSchema" xmlns:xs="http://www.w3.org/2001/XMLSchema" xmlns:p="http://schemas.microsoft.com/office/2006/metadata/properties" xmlns:ns1="http://schemas.microsoft.com/sharepoint/v3" xmlns:ns2="36984313-f623-41bb-a65c-16a37d29f6f8" xmlns:ns3="fa40b356-8329-45cf-bdd1-8a6639dbec32" targetNamespace="http://schemas.microsoft.com/office/2006/metadata/properties" ma:root="true" ma:fieldsID="a16216aa0538460924a13a680e0634d6" ns1:_="" ns2:_="" ns3:_="">
    <xsd:import namespace="http://schemas.microsoft.com/sharepoint/v3"/>
    <xsd:import namespace="36984313-f623-41bb-a65c-16a37d29f6f8"/>
    <xsd:import namespace="fa40b356-8329-45cf-bdd1-8a6639dbe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84313-f623-41bb-a65c-16a37d29f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40b356-8329-45cf-bdd1-8a6639dbec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6984313-f623-41bb-a65c-16a37d29f6f8"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2.xml><?xml version="1.0" encoding="utf-8"?>
<ds:datastoreItem xmlns:ds="http://schemas.openxmlformats.org/officeDocument/2006/customXml" ds:itemID="{CBAF7019-6773-4DFA-A017-23595D804E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6984313-f623-41bb-a65c-16a37d29f6f8"/>
    <ds:schemaRef ds:uri="fa40b356-8329-45cf-bdd1-8a6639dbec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0D356-E601-4D10-90F6-536FDCA3FCED}">
  <ds:schemaRefs>
    <ds:schemaRef ds:uri="http://schemas.microsoft.com/office/2006/metadata/properties"/>
    <ds:schemaRef ds:uri="http://schemas.microsoft.com/office/infopath/2007/PartnerControls"/>
    <ds:schemaRef ds:uri="36984313-f623-41bb-a65c-16a37d29f6f8"/>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5581</Words>
  <Application>Microsoft Office PowerPoint</Application>
  <PresentationFormat>Widescreen</PresentationFormat>
  <Paragraphs>730</Paragraphs>
  <Slides>32</Slides>
  <Notes>27</Notes>
  <HiddenSlides>2</HiddenSlides>
  <MMClips>0</MMClips>
  <ScaleCrop>false</ScaleCrop>
  <HeadingPairs>
    <vt:vector size="8" baseType="variant">
      <vt:variant>
        <vt:lpstr>Fonts Used</vt:lpstr>
      </vt:variant>
      <vt:variant>
        <vt:i4>19</vt:i4>
      </vt:variant>
      <vt:variant>
        <vt:lpstr>Theme</vt:lpstr>
      </vt:variant>
      <vt:variant>
        <vt:i4>7</vt:i4>
      </vt:variant>
      <vt:variant>
        <vt:lpstr>Embedded OLE Servers</vt:lpstr>
      </vt:variant>
      <vt:variant>
        <vt:i4>1</vt:i4>
      </vt:variant>
      <vt:variant>
        <vt:lpstr>Slide Titles</vt:lpstr>
      </vt:variant>
      <vt:variant>
        <vt:i4>32</vt:i4>
      </vt:variant>
    </vt:vector>
  </HeadingPairs>
  <TitlesOfParts>
    <vt:vector size="59" baseType="lpstr">
      <vt:lpstr>Arial</vt:lpstr>
      <vt:lpstr>Calibri</vt:lpstr>
      <vt:lpstr>Calibri Light</vt:lpstr>
      <vt:lpstr>Consolas</vt:lpstr>
      <vt:lpstr>HelveticaNeueLTStd-Bd</vt:lpstr>
      <vt:lpstr>HelveticaNeueLTStd-Md</vt:lpstr>
      <vt:lpstr>HelveticaNeueLTStd-Roman</vt:lpstr>
      <vt:lpstr>Segoe Light</vt:lpstr>
      <vt:lpstr>Segoe Pro</vt:lpstr>
      <vt:lpstr>Segoe Pro Semibold</vt:lpstr>
      <vt:lpstr>Segoe Semibold</vt:lpstr>
      <vt:lpstr>Segoe UI</vt:lpstr>
      <vt:lpstr>Segoe UI </vt:lpstr>
      <vt:lpstr>Segoe UI Black</vt:lpstr>
      <vt:lpstr>Segoe UI Light</vt:lpstr>
      <vt:lpstr>Segoe UI Semibold</vt:lpstr>
      <vt:lpstr>Segoe UI Semilight</vt:lpstr>
      <vt:lpstr>Segoe UI Semilight (Body)</vt:lpstr>
      <vt:lpstr>Wingdings</vt:lpstr>
      <vt:lpstr>Azure Dev Dark - 2018H2</vt:lpstr>
      <vt:lpstr>Azure Dev Light - 2018H2</vt:lpstr>
      <vt:lpstr>Azure Dev Titles and Headers - 2018H2</vt:lpstr>
      <vt:lpstr>EBC_2017</vt:lpstr>
      <vt:lpstr>1_C+E Deck</vt:lpstr>
      <vt:lpstr>MSIT_BPS_Course_Master_Template</vt:lpstr>
      <vt:lpstr>5-50090_S4_Q3_FY17_Light_Template</vt:lpstr>
      <vt:lpstr>think-cell Slide</vt:lpstr>
      <vt:lpstr>Application Modernization</vt:lpstr>
      <vt:lpstr>Resources to Plug</vt:lpstr>
      <vt:lpstr>Agenda</vt:lpstr>
      <vt:lpstr>Workshop Setup</vt:lpstr>
      <vt:lpstr>Why modernize?</vt:lpstr>
      <vt:lpstr>You want to modernize apps also for these reasons</vt:lpstr>
      <vt:lpstr>The Journey to the Cloud</vt:lpstr>
      <vt:lpstr>The Journey to the Cloud</vt:lpstr>
      <vt:lpstr>Cloud Migration Strategies </vt:lpstr>
      <vt:lpstr>PowerPoint Presentation</vt:lpstr>
      <vt:lpstr>Microsoft’s Own Journey to the Cloud</vt:lpstr>
      <vt:lpstr>PowerPoint Presentation</vt:lpstr>
      <vt:lpstr>PowerPoint Presentation</vt:lpstr>
      <vt:lpstr>Workshop 1</vt:lpstr>
      <vt:lpstr>PowerPoint Presentation</vt:lpstr>
      <vt:lpstr>Azure Application Services   </vt:lpstr>
      <vt:lpstr>An end to end Application Platform  </vt:lpstr>
      <vt:lpstr>Deploying Code Directly to an Azure Web App</vt:lpstr>
      <vt:lpstr>Deploying a Package to an Azure Web App</vt:lpstr>
      <vt:lpstr>Supported Languages &amp; Tools</vt:lpstr>
      <vt:lpstr>Workshop 2</vt:lpstr>
      <vt:lpstr>PowerPoint Presentation</vt:lpstr>
      <vt:lpstr>PowerPoint Presentation</vt:lpstr>
      <vt:lpstr>What is a container?</vt:lpstr>
      <vt:lpstr>PowerPoint Presentation</vt:lpstr>
      <vt:lpstr>The container advantage</vt:lpstr>
      <vt:lpstr>The container advantage</vt:lpstr>
      <vt:lpstr>PowerPoint Presentation</vt:lpstr>
      <vt:lpstr>PowerPoint Presentation</vt:lpstr>
      <vt:lpstr>Serverless application platform components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2018-08-11T02:20:47Z</dcterms:created>
  <dcterms:modified xsi:type="dcterms:W3CDTF">2019-02-26T04:04:03Z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0x010100B38F4F3D64ED8742A4722C7FA5D444DB</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